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4" r:id="rId2"/>
    <p:sldId id="327" r:id="rId3"/>
    <p:sldId id="300" r:id="rId4"/>
    <p:sldId id="333" r:id="rId5"/>
    <p:sldId id="303" r:id="rId6"/>
    <p:sldId id="347" r:id="rId7"/>
    <p:sldId id="307" r:id="rId8"/>
    <p:sldId id="334" r:id="rId9"/>
    <p:sldId id="335" r:id="rId10"/>
    <p:sldId id="345" r:id="rId11"/>
    <p:sldId id="346" r:id="rId12"/>
    <p:sldId id="315" r:id="rId13"/>
    <p:sldId id="341" r:id="rId14"/>
    <p:sldId id="342" r:id="rId15"/>
    <p:sldId id="343" r:id="rId16"/>
    <p:sldId id="344" r:id="rId17"/>
    <p:sldId id="316" r:id="rId18"/>
    <p:sldId id="317" r:id="rId19"/>
    <p:sldId id="319" r:id="rId20"/>
    <p:sldId id="329" r:id="rId21"/>
    <p:sldId id="313" r:id="rId22"/>
    <p:sldId id="330" r:id="rId23"/>
    <p:sldId id="326" r:id="rId24"/>
    <p:sldId id="331" r:id="rId25"/>
    <p:sldId id="322" r:id="rId26"/>
    <p:sldId id="332" r:id="rId27"/>
    <p:sldId id="325" r:id="rId28"/>
  </p:sldIdLst>
  <p:sldSz cx="9144000" cy="6858000" type="screen4x3"/>
  <p:notesSz cx="6794500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b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68" autoAdjust="0"/>
  </p:normalViewPr>
  <p:slideViewPr>
    <p:cSldViewPr snapToGrid="0"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4002" y="-90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8813-191B-4B19-AA5C-4B964F55CA78}" type="datetimeFigureOut">
              <a:rPr lang="de-DE" smtClean="0"/>
              <a:pPr/>
              <a:t>25.05.2011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27076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51F4-3605-4706-9663-F112B33FB78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DDC9-7437-4EC7-ABD9-6B150D0F41A7}" type="datetimeFigureOut">
              <a:rPr lang="de-DE" smtClean="0"/>
              <a:pPr/>
              <a:t>25.05.2011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400"/>
            <a:ext cx="543560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27076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DE2A-9E53-4455-A491-6B6ED4713C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Named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ontology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instance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Hinweisen</a:t>
            </a:r>
            <a:r>
              <a:rPr lang="en-US" dirty="0" smtClean="0"/>
              <a:t>, 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</a:t>
            </a:r>
            <a:r>
              <a:rPr lang="en-US" baseline="0" dirty="0" smtClean="0"/>
              <a:t> </a:t>
            </a:r>
            <a:r>
              <a:rPr lang="en-US" dirty="0" smtClean="0"/>
              <a:t>Connector </a:t>
            </a:r>
            <a:r>
              <a:rPr lang="en-US" dirty="0" err="1" smtClean="0"/>
              <a:t>später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erklärt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Keyword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Zusammenhang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herausarbeiten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Aussage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Resultat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baseline="0" dirty="0" smtClean="0"/>
              <a:t>Es war </a:t>
            </a:r>
            <a:r>
              <a:rPr lang="en-US" baseline="0" dirty="0" err="1" smtClean="0"/>
              <a:t>möglch</a:t>
            </a:r>
            <a:r>
              <a:rPr lang="en-US" baseline="0" dirty="0" smtClean="0"/>
              <a:t> in 97% </a:t>
            </a:r>
            <a:r>
              <a:rPr lang="en-US" baseline="0" dirty="0" err="1" smtClean="0"/>
              <a:t>aller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gesuchte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Ergebnis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bestimmen</a:t>
            </a:r>
            <a:r>
              <a:rPr lang="en-US" baseline="0" dirty="0" smtClean="0"/>
              <a:t>!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Jedoch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zurückgelieferten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Resultsets</a:t>
            </a:r>
            <a:r>
              <a:rPr lang="en-US" baseline="0" dirty="0" smtClean="0"/>
              <a:t> pro entity,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Beispiel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ebenfalls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gezeigt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eindeutig</a:t>
            </a:r>
            <a:r>
              <a:rPr lang="en-US" baseline="0" dirty="0" smtClean="0"/>
              <a:t>, was die </a:t>
            </a:r>
            <a:r>
              <a:rPr lang="en-US" baseline="0" dirty="0" err="1" smtClean="0"/>
              <a:t>Precission</a:t>
            </a:r>
            <a:r>
              <a:rPr lang="en-US" baseline="0" dirty="0" smtClean="0"/>
              <a:t> auf 48% </a:t>
            </a:r>
            <a:r>
              <a:rPr lang="en-US" baseline="0" dirty="0" err="1" smtClean="0"/>
              <a:t>senkte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Bringe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paar</a:t>
            </a:r>
            <a:r>
              <a:rPr lang="en-US" baseline="0" dirty="0" smtClean="0"/>
              <a:t> Paper examples pro approach um </a:t>
            </a:r>
            <a:r>
              <a:rPr lang="en-US" baseline="0" dirty="0" err="1" smtClean="0"/>
              <a:t>deine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Ansichten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untermauern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Veronis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Ide</a:t>
            </a:r>
            <a:r>
              <a:rPr lang="en-US" baseline="0" dirty="0" smtClean="0"/>
              <a:t>: SA disambiguate the sense in a thesaurus</a:t>
            </a:r>
          </a:p>
          <a:p>
            <a:pPr marL="228600" indent="-228600">
              <a:buNone/>
            </a:pPr>
            <a:r>
              <a:rPr lang="en-US" baseline="0" dirty="0" smtClean="0"/>
              <a:t>1.1 </a:t>
            </a:r>
            <a:r>
              <a:rPr lang="en-US" baseline="0" dirty="0" err="1" smtClean="0"/>
              <a:t>Tsatsaroni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Wordnet</a:t>
            </a:r>
            <a:r>
              <a:rPr lang="en-US" baseline="0" dirty="0" smtClean="0"/>
              <a:t> (glosses)</a:t>
            </a:r>
          </a:p>
          <a:p>
            <a:pPr marL="228600" indent="-228600">
              <a:buNone/>
            </a:pPr>
            <a:r>
              <a:rPr lang="en-US" baseline="0" dirty="0" smtClean="0"/>
              <a:t>1.2. Malaise for </a:t>
            </a:r>
            <a:r>
              <a:rPr lang="en-US" baseline="0" dirty="0" err="1" smtClean="0"/>
              <a:t>tv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</a:t>
            </a:r>
            <a:r>
              <a:rPr lang="en-US" baseline="0" dirty="0" smtClean="0"/>
              <a:t> annotation</a:t>
            </a:r>
          </a:p>
          <a:p>
            <a:pPr marL="228600" indent="-228600">
              <a:buNone/>
            </a:pPr>
            <a:r>
              <a:rPr lang="en-US" baseline="0" dirty="0" smtClean="0"/>
              <a:t>1.3. </a:t>
            </a:r>
            <a:r>
              <a:rPr lang="en-US" baseline="0" dirty="0" err="1" smtClean="0"/>
              <a:t>Bhatarachy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Rada</a:t>
            </a:r>
            <a:endParaRPr lang="en-US" baseline="0" dirty="0" smtClean="0"/>
          </a:p>
          <a:p>
            <a:pPr marL="228600" indent="-228600">
              <a:buAutoNum type="arabicPeriod" startAt="2"/>
            </a:pPr>
            <a:r>
              <a:rPr lang="en-US" baseline="0" dirty="0" smtClean="0"/>
              <a:t>Nguyen Vector Analysis</a:t>
            </a:r>
          </a:p>
          <a:p>
            <a:pPr marL="228600" indent="-228600">
              <a:buNone/>
            </a:pPr>
            <a:r>
              <a:rPr lang="en-US" baseline="0" dirty="0" smtClean="0"/>
              <a:t>2. 1. </a:t>
            </a:r>
            <a:r>
              <a:rPr lang="en-US" baseline="0" dirty="0" err="1" smtClean="0"/>
              <a:t>IdRank</a:t>
            </a:r>
            <a:r>
              <a:rPr lang="en-US" baseline="0" dirty="0" smtClean="0"/>
              <a:t> (Garcia)</a:t>
            </a:r>
          </a:p>
          <a:p>
            <a:pPr marL="228600" indent="-228600">
              <a:buNone/>
            </a:pPr>
            <a:r>
              <a:rPr lang="en-US" baseline="0" dirty="0" smtClean="0"/>
              <a:t>2.2. Hassel DBLP</a:t>
            </a:r>
          </a:p>
          <a:p>
            <a:pPr marL="228600" indent="-228600">
              <a:buNone/>
            </a:pPr>
            <a:r>
              <a:rPr lang="en-US" baseline="0" dirty="0" smtClean="0"/>
              <a:t>3. Banks</a:t>
            </a:r>
          </a:p>
          <a:p>
            <a:pPr marL="228600" indent="-228600">
              <a:buNone/>
            </a:pPr>
            <a:r>
              <a:rPr lang="en-US" baseline="0" dirty="0" smtClean="0"/>
              <a:t>3.1 </a:t>
            </a:r>
            <a:r>
              <a:rPr lang="en-US" baseline="0" dirty="0" err="1" smtClean="0"/>
              <a:t>Kacholia</a:t>
            </a: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3.2. Blinks</a:t>
            </a:r>
          </a:p>
          <a:p>
            <a:pPr marL="228600" indent="-228600">
              <a:buNone/>
            </a:pPr>
            <a:r>
              <a:rPr lang="en-US" baseline="0" dirty="0" smtClean="0"/>
              <a:t>3.3. </a:t>
            </a:r>
            <a:r>
              <a:rPr lang="en-US" baseline="0" dirty="0" err="1" smtClean="0"/>
              <a:t>Kasneki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Schlüsselwörter</a:t>
            </a:r>
            <a:r>
              <a:rPr lang="en-US" dirty="0" smtClean="0"/>
              <a:t> </a:t>
            </a:r>
            <a:r>
              <a:rPr lang="en-US" dirty="0" err="1" smtClean="0"/>
              <a:t>hervorheben</a:t>
            </a:r>
            <a:endParaRPr lang="en-US" dirty="0" smtClean="0"/>
          </a:p>
          <a:p>
            <a:r>
              <a:rPr lang="en-US" dirty="0" err="1" smtClean="0"/>
              <a:t>Kollege</a:t>
            </a:r>
            <a:r>
              <a:rPr lang="en-US" dirty="0" smtClean="0"/>
              <a:t> </a:t>
            </a:r>
            <a:r>
              <a:rPr lang="en-US" dirty="0" err="1" smtClean="0"/>
              <a:t>nachschauen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NLI </a:t>
            </a:r>
            <a:r>
              <a:rPr lang="en-US" baseline="0" dirty="0" smtClean="0">
                <a:sym typeface="Wingdings" pitchFamily="2" charset="2"/>
              </a:rPr>
              <a:t> Natural language identifier here!</a:t>
            </a:r>
          </a:p>
          <a:p>
            <a:r>
              <a:rPr lang="en-US" baseline="0" dirty="0" err="1" smtClean="0">
                <a:sym typeface="Wingdings" pitchFamily="2" charset="2"/>
              </a:rPr>
              <a:t>rdf:id</a:t>
            </a:r>
            <a:r>
              <a:rPr lang="en-US" baseline="0" dirty="0" smtClean="0">
                <a:sym typeface="Wingdings" pitchFamily="2" charset="2"/>
              </a:rPr>
              <a:t> for </a:t>
            </a:r>
            <a:r>
              <a:rPr lang="en-US" baseline="0" dirty="0" err="1" smtClean="0">
                <a:sym typeface="Wingdings" pitchFamily="2" charset="2"/>
              </a:rPr>
              <a:t>uris</a:t>
            </a:r>
            <a:r>
              <a:rPr lang="en-US" baseline="0" dirty="0" smtClean="0">
                <a:sym typeface="Wingdings" pitchFamily="2" charset="2"/>
              </a:rPr>
              <a:t> and </a:t>
            </a:r>
            <a:r>
              <a:rPr lang="en-US" baseline="0" dirty="0" err="1" smtClean="0">
                <a:sym typeface="Wingdings" pitchFamily="2" charset="2"/>
              </a:rPr>
              <a:t>rdf:label</a:t>
            </a:r>
            <a:r>
              <a:rPr lang="en-US" baseline="0" dirty="0" smtClean="0">
                <a:sym typeface="Wingdings" pitchFamily="2" charset="2"/>
              </a:rPr>
              <a:t> for literals (may include SKOS with </a:t>
            </a:r>
            <a:r>
              <a:rPr lang="en-US" baseline="0" dirty="0" err="1" smtClean="0">
                <a:sym typeface="Wingdings" pitchFamily="2" charset="2"/>
              </a:rPr>
              <a:t>pref</a:t>
            </a:r>
            <a:r>
              <a:rPr lang="en-US" baseline="0" dirty="0" smtClean="0">
                <a:sym typeface="Wingdings" pitchFamily="2" charset="2"/>
              </a:rPr>
              <a:t>-label and alter-label)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DE2A-9E53-4455-A491-6B6ED4713CA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1600200"/>
            <a:ext cx="7929618" cy="4757758"/>
          </a:xfrm>
        </p:spPr>
        <p:txBody>
          <a:bodyPr/>
          <a:lstStyle>
            <a:lvl1pPr>
              <a:buClr>
                <a:srgbClr val="007749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7749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7749"/>
              </a:buClr>
              <a:buFont typeface="Courier New" pitchFamily="49" charset="0"/>
              <a:buChar char="o"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7749"/>
              </a:buClr>
              <a:buFont typeface="Wingdings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7749"/>
              </a:buClr>
              <a:buFont typeface="Arial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/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err="1" smtClean="0"/>
              <a:t>Dfgdfgdfh</a:t>
            </a:r>
            <a:endParaRPr lang="de-DE" dirty="0" smtClean="0"/>
          </a:p>
          <a:p>
            <a:pPr lvl="4"/>
            <a:r>
              <a:rPr lang="de-DE" dirty="0" err="1" smtClean="0"/>
              <a:t>Dfgdfgd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EAFEA1-8EA3-45A7-A1A7-8949EB266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29552" cy="939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500990" cy="796908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0077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774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774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00774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EAFEA1-8EA3-45A7-A1A7-8949EB266F3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>
                <a:solidFill>
                  <a:srgbClr val="0077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29552" cy="939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80438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Picture 2" descr="\\fzi.de\Data\Medien\DTP-Intern\a_Folienpräsentationen\Folien 2008\a_FZI_LOGO-2007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214" y="214290"/>
            <a:ext cx="500066" cy="874175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252000" y="6480000"/>
            <a:ext cx="61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EAFEA1-8EA3-45A7-A1A7-8949EB266F3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rot="10800000">
            <a:off x="0" y="1214422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0077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  <p:sldLayoutId id="2147483653" r:id="rId4"/>
    <p:sldLayoutId id="2147483655" r:id="rId5"/>
    <p:sldLayoutId id="2147483649" r:id="rId6"/>
    <p:sldLayoutId id="2147483651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rgbClr val="00774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749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749"/>
        </a:buClr>
        <a:buSzPct val="12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749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749"/>
        </a:buClr>
        <a:buFont typeface="Wingdings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749"/>
        </a:buClr>
        <a:buFont typeface="Arial" pitchFamily="34" charset="0"/>
        <a:buChar char="•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.xml"/><Relationship Id="rId7" Type="http://schemas.openxmlformats.org/officeDocument/2006/relationships/image" Target="../media/image1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88931" y="1377950"/>
            <a:ext cx="6126407" cy="17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800" b="1" dirty="0" smtClean="0">
                <a:solidFill>
                  <a:srgbClr val="007749"/>
                </a:solidFill>
                <a:latin typeface="Arial" pitchFamily="34" charset="0"/>
                <a:cs typeface="Arial" pitchFamily="34" charset="0"/>
              </a:rPr>
              <a:t>Disambiguating Entity References within an Ontological Model</a:t>
            </a:r>
            <a:endParaRPr lang="en-US" sz="800" dirty="0" smtClean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algn="r">
              <a:lnSpc>
                <a:spcPct val="120000"/>
              </a:lnSpc>
              <a:defRPr/>
            </a:pPr>
            <a:r>
              <a:rPr lang="en-US" sz="1800" b="0" dirty="0" smtClean="0">
                <a:latin typeface="Arial" charset="0"/>
              </a:rPr>
              <a:t>May 25, 2011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428992" y="3127375"/>
            <a:ext cx="47863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algn="r">
              <a:defRPr/>
            </a:pPr>
            <a:r>
              <a:rPr lang="en-US" sz="1600" u="sng" dirty="0" smtClean="0">
                <a:latin typeface="Arial" charset="0"/>
              </a:rPr>
              <a:t>Joachim Kleb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</a:rPr>
              <a:t>Andreas Abecker</a:t>
            </a:r>
          </a:p>
          <a:p>
            <a:pPr algn="r">
              <a:defRPr/>
            </a:pPr>
            <a:endParaRPr lang="en-US" sz="1600" dirty="0" smtClean="0">
              <a:latin typeface="Arial" charset="0"/>
            </a:endParaRPr>
          </a:p>
          <a:p>
            <a:pPr algn="r">
              <a:defRPr/>
            </a:pPr>
            <a:r>
              <a:rPr lang="en-US" sz="1600" dirty="0" smtClean="0">
                <a:latin typeface="Arial" charset="0"/>
              </a:rPr>
              <a:t>FZI Research Center for Information Technology</a:t>
            </a:r>
          </a:p>
          <a:p>
            <a:pPr algn="r">
              <a:defRPr/>
            </a:pPr>
            <a:r>
              <a:rPr lang="en-US" sz="1600" dirty="0" smtClean="0">
                <a:latin typeface="Arial" charset="0"/>
              </a:rPr>
              <a:t>at the University of Karlsruhe Germany</a:t>
            </a:r>
            <a:endParaRPr lang="en-US" sz="2000" dirty="0" smtClean="0"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1472" y="6286520"/>
            <a:ext cx="244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WIR FORSCHEN FÜR SIE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 3: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Search for Steiner graphs containing at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least one element from each surrogate set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Steiner Group Problem: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Steps</a:t>
            </a:r>
            <a:endParaRPr lang="en-US" dirty="0"/>
          </a:p>
        </p:txBody>
      </p:sp>
      <p:grpSp>
        <p:nvGrpSpPr>
          <p:cNvPr id="5" name="Gruppieren 24"/>
          <p:cNvGrpSpPr/>
          <p:nvPr/>
        </p:nvGrpSpPr>
        <p:grpSpPr>
          <a:xfrm>
            <a:off x="6252265" y="1468299"/>
            <a:ext cx="2500329" cy="2214578"/>
            <a:chOff x="6357950" y="1257284"/>
            <a:chExt cx="2500329" cy="2214578"/>
          </a:xfrm>
        </p:grpSpPr>
        <p:grpSp>
          <p:nvGrpSpPr>
            <p:cNvPr id="6" name="Gruppieren 26"/>
            <p:cNvGrpSpPr/>
            <p:nvPr/>
          </p:nvGrpSpPr>
          <p:grpSpPr>
            <a:xfrm>
              <a:off x="6500826" y="1257284"/>
              <a:ext cx="2357453" cy="2214578"/>
              <a:chOff x="5286384" y="928674"/>
              <a:chExt cx="3500465" cy="350047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5286384" y="928674"/>
                <a:ext cx="3500465" cy="35004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6189729" y="3804062"/>
                <a:ext cx="903346" cy="50006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F2</a:t>
                </a:r>
                <a:endParaRPr lang="en-GB" dirty="0"/>
              </a:p>
            </p:txBody>
          </p:sp>
          <p:cxnSp>
            <p:nvCxnSpPr>
              <p:cNvPr id="34" name="Gerade Verbindung 33"/>
              <p:cNvCxnSpPr>
                <a:stCxn id="45" idx="5"/>
                <a:endCxn id="33" idx="0"/>
              </p:cNvCxnSpPr>
              <p:nvPr/>
            </p:nvCxnSpPr>
            <p:spPr>
              <a:xfrm rot="16200000" flipH="1">
                <a:off x="6331280" y="3493942"/>
                <a:ext cx="202584" cy="4176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6572271" y="2857506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6" name="Gerade Verbindung 35"/>
              <p:cNvCxnSpPr>
                <a:stCxn id="39" idx="4"/>
              </p:cNvCxnSpPr>
              <p:nvPr/>
            </p:nvCxnSpPr>
            <p:spPr>
              <a:xfrm rot="5400000">
                <a:off x="7858155" y="2571753"/>
                <a:ext cx="500067" cy="2143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>
                <a:endCxn id="43" idx="0"/>
              </p:cNvCxnSpPr>
              <p:nvPr/>
            </p:nvCxnSpPr>
            <p:spPr>
              <a:xfrm rot="5400000">
                <a:off x="5965046" y="2107405"/>
                <a:ext cx="64294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Ellipse 37"/>
              <p:cNvSpPr/>
              <p:nvPr/>
            </p:nvSpPr>
            <p:spPr>
              <a:xfrm>
                <a:off x="7286652" y="2500317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001031" y="2143125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0" name="Gerade Verbindung 39"/>
              <p:cNvCxnSpPr>
                <a:stCxn id="38" idx="2"/>
                <a:endCxn id="35" idx="7"/>
              </p:cNvCxnSpPr>
              <p:nvPr/>
            </p:nvCxnSpPr>
            <p:spPr>
              <a:xfrm rot="10800000" flipV="1">
                <a:off x="6938127" y="2643192"/>
                <a:ext cx="348523" cy="2561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>
                <a:stCxn id="39" idx="2"/>
                <a:endCxn id="38" idx="7"/>
              </p:cNvCxnSpPr>
              <p:nvPr/>
            </p:nvCxnSpPr>
            <p:spPr>
              <a:xfrm rot="10800000" flipV="1">
                <a:off x="7652508" y="2286001"/>
                <a:ext cx="348523" cy="2561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>
                <a:stCxn id="39" idx="4"/>
              </p:cNvCxnSpPr>
              <p:nvPr/>
            </p:nvCxnSpPr>
            <p:spPr>
              <a:xfrm rot="5400000" flipH="1">
                <a:off x="7750994" y="1964530"/>
                <a:ext cx="642944" cy="2857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6072201" y="2428878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4" name="Gerade Verbindung 43"/>
              <p:cNvCxnSpPr>
                <a:stCxn id="43" idx="5"/>
                <a:endCxn id="35" idx="1"/>
              </p:cNvCxnSpPr>
              <p:nvPr/>
            </p:nvCxnSpPr>
            <p:spPr>
              <a:xfrm rot="16200000" flipH="1">
                <a:off x="6423263" y="2687580"/>
                <a:ext cx="226570" cy="1969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Ellipse 44"/>
              <p:cNvSpPr/>
              <p:nvPr/>
            </p:nvSpPr>
            <p:spPr>
              <a:xfrm>
                <a:off x="5857887" y="3357575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6" name="Gerade Verbindung 45"/>
              <p:cNvCxnSpPr>
                <a:stCxn id="45" idx="7"/>
                <a:endCxn id="35" idx="3"/>
              </p:cNvCxnSpPr>
              <p:nvPr/>
            </p:nvCxnSpPr>
            <p:spPr>
              <a:xfrm rot="5400000" flipH="1" flipV="1">
                <a:off x="6280389" y="3044769"/>
                <a:ext cx="298009" cy="41129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>
                <a:stCxn id="43" idx="2"/>
              </p:cNvCxnSpPr>
              <p:nvPr/>
            </p:nvCxnSpPr>
            <p:spPr>
              <a:xfrm rot="10800000" flipV="1">
                <a:off x="5572132" y="2571745"/>
                <a:ext cx="500065" cy="10715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feld 26"/>
            <p:cNvSpPr txBox="1"/>
            <p:nvPr/>
          </p:nvSpPr>
          <p:spPr>
            <a:xfrm>
              <a:off x="6357950" y="1400160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A)</a:t>
              </a:r>
              <a:endParaRPr 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500826" y="2328854"/>
              <a:ext cx="571504" cy="2857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F1</a:t>
              </a:r>
              <a:endParaRPr lang="en-GB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929454" y="1543036"/>
              <a:ext cx="571504" cy="2857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J1</a:t>
              </a:r>
              <a:endParaRPr lang="en-GB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858148" y="1543036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A3</a:t>
              </a:r>
              <a:endParaRPr lang="en-GB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8001024" y="2471730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A1</a:t>
              </a:r>
              <a:endParaRPr lang="en-GB" dirty="0"/>
            </a:p>
          </p:txBody>
        </p:sp>
      </p:grp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593" y="3925685"/>
            <a:ext cx="6372808" cy="247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Relation to Idea</a:t>
            </a:r>
            <a:endParaRPr lang="en-US" dirty="0"/>
          </a:p>
        </p:txBody>
      </p:sp>
      <p:sp>
        <p:nvSpPr>
          <p:cNvPr id="7" name="Pfeil nach unten 6"/>
          <p:cNvSpPr/>
          <p:nvPr/>
        </p:nvSpPr>
        <p:spPr>
          <a:xfrm>
            <a:off x="1857356" y="3071810"/>
            <a:ext cx="285752" cy="50006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071538" y="3786190"/>
            <a:ext cx="200843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Entity 1:  “</a:t>
            </a:r>
            <a:r>
              <a:rPr lang="en-US" dirty="0" smtClean="0">
                <a:solidFill>
                  <a:srgbClr val="C00000"/>
                </a:solidFill>
              </a:rPr>
              <a:t>Andreas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Entity 2:  “</a:t>
            </a:r>
            <a:r>
              <a:rPr lang="en-US" dirty="0" smtClean="0">
                <a:solidFill>
                  <a:srgbClr val="7030A0"/>
                </a:solidFill>
              </a:rPr>
              <a:t>FZI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Entity 3:  “</a:t>
            </a:r>
            <a:r>
              <a:rPr lang="en-US" dirty="0" smtClean="0">
                <a:solidFill>
                  <a:srgbClr val="007749"/>
                </a:solidFill>
              </a:rPr>
              <a:t>Joachim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714876" y="2357430"/>
            <a:ext cx="1157176" cy="34163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u="sng" dirty="0" smtClean="0"/>
              <a:t>Ontology:</a:t>
            </a:r>
          </a:p>
          <a:p>
            <a:endParaRPr lang="en-GB" i="1" u="sng" dirty="0" smtClean="0"/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ex:A1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ex:A2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ex:A3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ex:F1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ex:F2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ex:F3</a:t>
            </a:r>
          </a:p>
          <a:p>
            <a:pPr algn="ctr"/>
            <a:endParaRPr lang="en-GB" dirty="0">
              <a:solidFill>
                <a:srgbClr val="7030A0"/>
              </a:solidFill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ex:J1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3000364" y="3429000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643174" y="4214818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000364" y="4643446"/>
            <a:ext cx="1714512" cy="8572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rafik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75982">
            <a:off x="3505663" y="3364342"/>
            <a:ext cx="1087338" cy="206220"/>
          </a:xfrm>
          <a:prstGeom prst="rect">
            <a:avLst/>
          </a:prstGeom>
        </p:spPr>
      </p:pic>
      <p:pic>
        <p:nvPicPr>
          <p:cNvPr id="14" name="Grafik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185">
            <a:off x="3367326" y="4318418"/>
            <a:ext cx="1097656" cy="208176"/>
          </a:xfrm>
          <a:prstGeom prst="rect">
            <a:avLst/>
          </a:prstGeom>
        </p:spPr>
      </p:pic>
      <p:pic>
        <p:nvPicPr>
          <p:cNvPr id="15" name="Grafik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95393">
            <a:off x="3483371" y="4976680"/>
            <a:ext cx="1161418" cy="220269"/>
          </a:xfrm>
          <a:prstGeom prst="rect">
            <a:avLst/>
          </a:prstGeom>
        </p:spPr>
      </p:pic>
      <p:sp>
        <p:nvSpPr>
          <p:cNvPr id="65" name="Textfeld 64"/>
          <p:cNvSpPr txBox="1"/>
          <p:nvPr/>
        </p:nvSpPr>
        <p:spPr>
          <a:xfrm>
            <a:off x="6537094" y="3761511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B)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357950" y="161837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A)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uppieren 73"/>
          <p:cNvGrpSpPr/>
          <p:nvPr/>
        </p:nvGrpSpPr>
        <p:grpSpPr>
          <a:xfrm>
            <a:off x="6500826" y="1475495"/>
            <a:ext cx="2357453" cy="2214578"/>
            <a:chOff x="6500826" y="1475495"/>
            <a:chExt cx="2357453" cy="2214578"/>
          </a:xfrm>
        </p:grpSpPr>
        <p:grpSp>
          <p:nvGrpSpPr>
            <p:cNvPr id="5" name="Gruppieren 26"/>
            <p:cNvGrpSpPr/>
            <p:nvPr/>
          </p:nvGrpSpPr>
          <p:grpSpPr>
            <a:xfrm>
              <a:off x="6500826" y="1475495"/>
              <a:ext cx="2357453" cy="2214578"/>
              <a:chOff x="5286384" y="928674"/>
              <a:chExt cx="3500465" cy="3500472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5286384" y="928674"/>
                <a:ext cx="3500465" cy="35004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6189729" y="3804062"/>
                <a:ext cx="903346" cy="50006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F2</a:t>
                </a:r>
                <a:endParaRPr lang="en-GB" dirty="0"/>
              </a:p>
            </p:txBody>
          </p:sp>
          <p:cxnSp>
            <p:nvCxnSpPr>
              <p:cNvPr id="31" name="Gerade Verbindung 30"/>
              <p:cNvCxnSpPr>
                <a:stCxn id="44" idx="5"/>
                <a:endCxn id="30" idx="0"/>
              </p:cNvCxnSpPr>
              <p:nvPr/>
            </p:nvCxnSpPr>
            <p:spPr>
              <a:xfrm rot="16200000" flipH="1">
                <a:off x="6331280" y="3493942"/>
                <a:ext cx="202584" cy="4176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6572271" y="2857506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4" name="Gerade Verbindung 33"/>
              <p:cNvCxnSpPr>
                <a:stCxn id="37" idx="4"/>
              </p:cNvCxnSpPr>
              <p:nvPr/>
            </p:nvCxnSpPr>
            <p:spPr>
              <a:xfrm rot="5400000">
                <a:off x="7858155" y="2571753"/>
                <a:ext cx="500067" cy="2143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>
                <a:endCxn id="42" idx="0"/>
              </p:cNvCxnSpPr>
              <p:nvPr/>
            </p:nvCxnSpPr>
            <p:spPr>
              <a:xfrm rot="5400000">
                <a:off x="5965046" y="2107405"/>
                <a:ext cx="64294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7286652" y="2500317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8001031" y="2143125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8" name="Gerade Verbindung 37"/>
              <p:cNvCxnSpPr>
                <a:stCxn id="36" idx="2"/>
                <a:endCxn id="33" idx="7"/>
              </p:cNvCxnSpPr>
              <p:nvPr/>
            </p:nvCxnSpPr>
            <p:spPr>
              <a:xfrm rot="10800000" flipV="1">
                <a:off x="6938127" y="2643192"/>
                <a:ext cx="348523" cy="2561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>
                <a:stCxn id="37" idx="2"/>
                <a:endCxn id="36" idx="7"/>
              </p:cNvCxnSpPr>
              <p:nvPr/>
            </p:nvCxnSpPr>
            <p:spPr>
              <a:xfrm rot="10800000" flipV="1">
                <a:off x="7652508" y="2286001"/>
                <a:ext cx="348523" cy="2561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>
                <a:stCxn id="37" idx="4"/>
              </p:cNvCxnSpPr>
              <p:nvPr/>
            </p:nvCxnSpPr>
            <p:spPr>
              <a:xfrm rot="5400000" flipH="1">
                <a:off x="7750994" y="1964530"/>
                <a:ext cx="642944" cy="2857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Ellipse 41"/>
              <p:cNvSpPr/>
              <p:nvPr/>
            </p:nvSpPr>
            <p:spPr>
              <a:xfrm>
                <a:off x="6072201" y="2428878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3" name="Gerade Verbindung 42"/>
              <p:cNvCxnSpPr>
                <a:stCxn id="42" idx="5"/>
                <a:endCxn id="33" idx="1"/>
              </p:cNvCxnSpPr>
              <p:nvPr/>
            </p:nvCxnSpPr>
            <p:spPr>
              <a:xfrm rot="16200000" flipH="1">
                <a:off x="6423263" y="2687580"/>
                <a:ext cx="226570" cy="1969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Ellipse 43"/>
              <p:cNvSpPr/>
              <p:nvPr/>
            </p:nvSpPr>
            <p:spPr>
              <a:xfrm>
                <a:off x="5857887" y="3357575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5" name="Gerade Verbindung 44"/>
              <p:cNvCxnSpPr>
                <a:stCxn id="44" idx="7"/>
                <a:endCxn id="33" idx="3"/>
              </p:cNvCxnSpPr>
              <p:nvPr/>
            </p:nvCxnSpPr>
            <p:spPr>
              <a:xfrm rot="5400000" flipH="1" flipV="1">
                <a:off x="6280389" y="3044769"/>
                <a:ext cx="298009" cy="41129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>
                <a:stCxn id="42" idx="2"/>
              </p:cNvCxnSpPr>
              <p:nvPr/>
            </p:nvCxnSpPr>
            <p:spPr>
              <a:xfrm rot="10800000" flipV="1">
                <a:off x="5572132" y="2571745"/>
                <a:ext cx="500065" cy="10715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Ellipse 84"/>
            <p:cNvSpPr/>
            <p:nvPr/>
          </p:nvSpPr>
          <p:spPr>
            <a:xfrm>
              <a:off x="6500826" y="2547065"/>
              <a:ext cx="571504" cy="2857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F1</a:t>
              </a:r>
              <a:endParaRPr lang="en-GB" dirty="0"/>
            </a:p>
          </p:txBody>
        </p:sp>
        <p:sp>
          <p:nvSpPr>
            <p:cNvPr id="86" name="Ellipse 85"/>
            <p:cNvSpPr/>
            <p:nvPr/>
          </p:nvSpPr>
          <p:spPr>
            <a:xfrm>
              <a:off x="6929454" y="1761247"/>
              <a:ext cx="571504" cy="2857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J1</a:t>
              </a:r>
              <a:endParaRPr lang="en-GB" dirty="0"/>
            </a:p>
          </p:txBody>
        </p:sp>
        <p:sp>
          <p:nvSpPr>
            <p:cNvPr id="87" name="Ellipse 86"/>
            <p:cNvSpPr/>
            <p:nvPr/>
          </p:nvSpPr>
          <p:spPr>
            <a:xfrm>
              <a:off x="7858148" y="1761247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A3</a:t>
              </a:r>
              <a:endParaRPr lang="en-GB" dirty="0"/>
            </a:p>
          </p:txBody>
        </p:sp>
        <p:sp>
          <p:nvSpPr>
            <p:cNvPr id="88" name="Ellipse 87"/>
            <p:cNvSpPr/>
            <p:nvPr/>
          </p:nvSpPr>
          <p:spPr>
            <a:xfrm>
              <a:off x="8001024" y="2689941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A1</a:t>
              </a:r>
              <a:endParaRPr lang="en-GB" dirty="0"/>
            </a:p>
          </p:txBody>
        </p:sp>
      </p:grpSp>
      <p:sp>
        <p:nvSpPr>
          <p:cNvPr id="112" name="Ellipse 111"/>
          <p:cNvSpPr/>
          <p:nvPr/>
        </p:nvSpPr>
        <p:spPr>
          <a:xfrm>
            <a:off x="6500826" y="3761511"/>
            <a:ext cx="2357453" cy="221457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bgerundetes Rechteck 49"/>
          <p:cNvSpPr/>
          <p:nvPr/>
        </p:nvSpPr>
        <p:spPr>
          <a:xfrm>
            <a:off x="1988125" y="3782291"/>
            <a:ext cx="1049481" cy="935182"/>
          </a:xfrm>
          <a:prstGeom prst="roundRect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51"/>
          <p:cNvSpPr txBox="1"/>
          <p:nvPr/>
        </p:nvSpPr>
        <p:spPr>
          <a:xfrm>
            <a:off x="1402773" y="527858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NLIs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1" name="Gerade Verbindung mit Pfeil 60"/>
          <p:cNvCxnSpPr>
            <a:stCxn id="52" idx="0"/>
          </p:cNvCxnSpPr>
          <p:nvPr/>
        </p:nvCxnSpPr>
        <p:spPr>
          <a:xfrm rot="5400000" flipH="1" flipV="1">
            <a:off x="1604674" y="4846638"/>
            <a:ext cx="519546" cy="34434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bgerundetes Rechteck 61"/>
          <p:cNvSpPr/>
          <p:nvPr/>
        </p:nvSpPr>
        <p:spPr>
          <a:xfrm>
            <a:off x="4810990" y="5465617"/>
            <a:ext cx="952501" cy="225137"/>
          </a:xfrm>
          <a:prstGeom prst="roundRect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bgerundetes Rechteck 62"/>
          <p:cNvSpPr/>
          <p:nvPr/>
        </p:nvSpPr>
        <p:spPr>
          <a:xfrm>
            <a:off x="4859481" y="4350326"/>
            <a:ext cx="952501" cy="782783"/>
          </a:xfrm>
          <a:prstGeom prst="roundRect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bgerundetes Rechteck 65"/>
          <p:cNvSpPr/>
          <p:nvPr/>
        </p:nvSpPr>
        <p:spPr>
          <a:xfrm>
            <a:off x="4835236" y="2985653"/>
            <a:ext cx="952501" cy="782783"/>
          </a:xfrm>
          <a:prstGeom prst="roundRect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66"/>
          <p:cNvSpPr txBox="1"/>
          <p:nvPr/>
        </p:nvSpPr>
        <p:spPr>
          <a:xfrm>
            <a:off x="4644593" y="5950528"/>
            <a:ext cx="1414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Surrogate for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Joachim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476500" y="5209310"/>
            <a:ext cx="150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Surrogates for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FZI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281055" y="1371601"/>
            <a:ext cx="150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Surrogates for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Andreas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0" name="Gerade Verbindung mit Pfeil 69"/>
          <p:cNvCxnSpPr>
            <a:stCxn id="67" idx="0"/>
            <a:endCxn id="9" idx="2"/>
          </p:cNvCxnSpPr>
          <p:nvPr/>
        </p:nvCxnSpPr>
        <p:spPr>
          <a:xfrm rot="16200000" flipV="1">
            <a:off x="5234214" y="5833000"/>
            <a:ext cx="176778" cy="5827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0"/>
            <a:endCxn id="63" idx="1"/>
          </p:cNvCxnSpPr>
          <p:nvPr/>
        </p:nvCxnSpPr>
        <p:spPr>
          <a:xfrm rot="5400000" flipH="1" flipV="1">
            <a:off x="3810211" y="4160040"/>
            <a:ext cx="467592" cy="163094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>
            <a:stCxn id="69" idx="2"/>
          </p:cNvCxnSpPr>
          <p:nvPr/>
        </p:nvCxnSpPr>
        <p:spPr>
          <a:xfrm rot="16200000" flipH="1">
            <a:off x="4621751" y="2429269"/>
            <a:ext cx="974650" cy="15197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/>
          <p:nvPr/>
        </p:nvSpPr>
        <p:spPr>
          <a:xfrm>
            <a:off x="6627254" y="5957033"/>
            <a:ext cx="571504" cy="285752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210693" y="5884717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Ontology Element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6625957" y="6297332"/>
            <a:ext cx="564552" cy="321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extfeld 83"/>
          <p:cNvSpPr txBox="1"/>
          <p:nvPr/>
        </p:nvSpPr>
        <p:spPr>
          <a:xfrm>
            <a:off x="7252715" y="6249675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Connector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57945" y="1959885"/>
            <a:ext cx="3120213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working at the </a:t>
            </a:r>
            <a:r>
              <a:rPr lang="en-US" b="1" dirty="0" smtClean="0">
                <a:solidFill>
                  <a:srgbClr val="7030A0"/>
                </a:solidFill>
              </a:rPr>
              <a:t>FZI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Recently he wrote a paper with</a:t>
            </a:r>
          </a:p>
          <a:p>
            <a:r>
              <a:rPr lang="en-US" dirty="0" smtClean="0"/>
              <a:t> his colleague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Joachim</a:t>
            </a:r>
            <a:r>
              <a:rPr lang="en-US" dirty="0" smtClean="0">
                <a:solidFill>
                  <a:srgbClr val="007749"/>
                </a:solidFill>
              </a:rPr>
              <a:t> </a:t>
            </a:r>
            <a:r>
              <a:rPr lang="en-US" dirty="0" smtClean="0"/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5" name="Gerade Verbindung 74"/>
          <p:cNvCxnSpPr>
            <a:stCxn id="76" idx="6"/>
            <a:endCxn id="96" idx="0"/>
          </p:cNvCxnSpPr>
          <p:nvPr/>
        </p:nvCxnSpPr>
        <p:spPr>
          <a:xfrm>
            <a:off x="7782754" y="4741206"/>
            <a:ext cx="353449" cy="135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7511581" y="4659562"/>
            <a:ext cx="271173" cy="163287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7" name="Gerade Verbindung 76"/>
          <p:cNvCxnSpPr>
            <a:endCxn id="76" idx="0"/>
          </p:cNvCxnSpPr>
          <p:nvPr/>
        </p:nvCxnSpPr>
        <p:spPr>
          <a:xfrm rot="16200000" flipH="1">
            <a:off x="7413902" y="4426295"/>
            <a:ext cx="224519" cy="2420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77"/>
          <p:cNvCxnSpPr>
            <a:stCxn id="76" idx="7"/>
          </p:cNvCxnSpPr>
          <p:nvPr/>
        </p:nvCxnSpPr>
        <p:spPr>
          <a:xfrm rot="5400000" flipH="1" flipV="1">
            <a:off x="7735634" y="4442451"/>
            <a:ext cx="248432" cy="2336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78"/>
          <p:cNvCxnSpPr>
            <a:stCxn id="76" idx="2"/>
          </p:cNvCxnSpPr>
          <p:nvPr/>
        </p:nvCxnSpPr>
        <p:spPr>
          <a:xfrm rot="10800000" flipV="1">
            <a:off x="7326427" y="4741206"/>
            <a:ext cx="185155" cy="183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7011515" y="4159496"/>
            <a:ext cx="571504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J1</a:t>
            </a:r>
            <a:endParaRPr lang="en-GB" dirty="0"/>
          </a:p>
        </p:txBody>
      </p:sp>
      <p:sp>
        <p:nvSpPr>
          <p:cNvPr id="89" name="Ellipse 88"/>
          <p:cNvSpPr/>
          <p:nvPr/>
        </p:nvSpPr>
        <p:spPr>
          <a:xfrm>
            <a:off x="7725895" y="4159496"/>
            <a:ext cx="64294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A2</a:t>
            </a:r>
            <a:endParaRPr lang="en-GB" dirty="0"/>
          </a:p>
        </p:txBody>
      </p:sp>
      <p:sp>
        <p:nvSpPr>
          <p:cNvPr id="95" name="Ellipse 94"/>
          <p:cNvSpPr/>
          <p:nvPr/>
        </p:nvSpPr>
        <p:spPr>
          <a:xfrm>
            <a:off x="6868639" y="4873876"/>
            <a:ext cx="571504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F1</a:t>
            </a:r>
            <a:endParaRPr lang="en-GB" dirty="0"/>
          </a:p>
        </p:txBody>
      </p:sp>
      <p:sp>
        <p:nvSpPr>
          <p:cNvPr id="96" name="Ellipse 95"/>
          <p:cNvSpPr/>
          <p:nvPr/>
        </p:nvSpPr>
        <p:spPr>
          <a:xfrm>
            <a:off x="7850451" y="4877174"/>
            <a:ext cx="571504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4348" y="1600200"/>
            <a:ext cx="7929618" cy="5105400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Ranking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connector represents the node with the final aggregation of references for each entity identifier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Top</a:t>
            </a:r>
            <a:r>
              <a:rPr lang="en-US" baseline="-25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is calculated by the connector activations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Further details are threshold factors, back propagation, assertion updates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Step 3 &amp; 4</a:t>
            </a:r>
            <a:br>
              <a:rPr lang="en-US" dirty="0" smtClean="0"/>
            </a:br>
            <a:r>
              <a:rPr lang="en-US" dirty="0" smtClean="0"/>
              <a:t>Search for Steiner Graph &amp; Ranking</a:t>
            </a:r>
            <a:endParaRPr lang="en-US" dirty="0"/>
          </a:p>
        </p:txBody>
      </p:sp>
      <p:grpSp>
        <p:nvGrpSpPr>
          <p:cNvPr id="64" name="Gruppieren 63"/>
          <p:cNvGrpSpPr/>
          <p:nvPr/>
        </p:nvGrpSpPr>
        <p:grpSpPr>
          <a:xfrm>
            <a:off x="840509" y="2038365"/>
            <a:ext cx="2880485" cy="2164179"/>
            <a:chOff x="866654" y="1678148"/>
            <a:chExt cx="2143140" cy="1849734"/>
          </a:xfrm>
        </p:grpSpPr>
        <p:sp>
          <p:nvSpPr>
            <p:cNvPr id="24" name="Ellipse 23"/>
            <p:cNvSpPr/>
            <p:nvPr/>
          </p:nvSpPr>
          <p:spPr>
            <a:xfrm>
              <a:off x="1475028" y="3211514"/>
              <a:ext cx="608375" cy="31636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F2</a:t>
              </a:r>
              <a:endParaRPr lang="en-GB" dirty="0"/>
            </a:p>
          </p:txBody>
        </p:sp>
        <p:cxnSp>
          <p:nvCxnSpPr>
            <p:cNvPr id="25" name="Gerade Verbindung 24"/>
            <p:cNvCxnSpPr>
              <a:stCxn id="36" idx="5"/>
              <a:endCxn id="24" idx="0"/>
            </p:cNvCxnSpPr>
            <p:nvPr/>
          </p:nvCxnSpPr>
          <p:spPr>
            <a:xfrm rot="16200000" flipH="1">
              <a:off x="1574493" y="3006792"/>
              <a:ext cx="128165" cy="2812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1732658" y="2612674"/>
              <a:ext cx="288668" cy="18078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7" name="Gerade Verbindung 26"/>
            <p:cNvCxnSpPr>
              <a:stCxn id="30" idx="4"/>
            </p:cNvCxnSpPr>
            <p:nvPr/>
          </p:nvCxnSpPr>
          <p:spPr>
            <a:xfrm rot="5400000">
              <a:off x="2608867" y="2427518"/>
              <a:ext cx="316368" cy="1443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>
              <a:endCxn id="34" idx="0"/>
            </p:cNvCxnSpPr>
            <p:nvPr/>
          </p:nvCxnSpPr>
          <p:spPr>
            <a:xfrm rot="5400000">
              <a:off x="1336833" y="2138122"/>
              <a:ext cx="40675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2213772" y="2386698"/>
              <a:ext cx="288668" cy="180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694883" y="2160720"/>
              <a:ext cx="288668" cy="180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1" name="Gerade Verbindung 30"/>
            <p:cNvCxnSpPr>
              <a:stCxn id="29" idx="2"/>
              <a:endCxn id="26" idx="7"/>
            </p:cNvCxnSpPr>
            <p:nvPr/>
          </p:nvCxnSpPr>
          <p:spPr>
            <a:xfrm rot="10800000" flipV="1">
              <a:off x="1979051" y="2477088"/>
              <a:ext cx="234719" cy="162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>
              <a:stCxn id="30" idx="2"/>
              <a:endCxn id="29" idx="7"/>
            </p:cNvCxnSpPr>
            <p:nvPr/>
          </p:nvCxnSpPr>
          <p:spPr>
            <a:xfrm rot="10800000" flipV="1">
              <a:off x="2460164" y="2251111"/>
              <a:ext cx="234719" cy="1620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>
              <a:stCxn id="30" idx="4"/>
            </p:cNvCxnSpPr>
            <p:nvPr/>
          </p:nvCxnSpPr>
          <p:spPr>
            <a:xfrm rot="5400000" flipH="1">
              <a:off x="2539613" y="2041900"/>
              <a:ext cx="406759" cy="1924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1395877" y="2341502"/>
              <a:ext cx="288668" cy="180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  <p:cxnSp>
          <p:nvCxnSpPr>
            <p:cNvPr id="35" name="Gerade Verbindung 34"/>
            <p:cNvCxnSpPr>
              <a:stCxn id="34" idx="5"/>
              <a:endCxn id="26" idx="1"/>
            </p:cNvCxnSpPr>
            <p:nvPr/>
          </p:nvCxnSpPr>
          <p:spPr>
            <a:xfrm rot="16200000" flipH="1">
              <a:off x="1636930" y="2501150"/>
              <a:ext cx="143340" cy="1326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1251543" y="2929043"/>
              <a:ext cx="288668" cy="180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7" name="Gerade Verbindung 36"/>
            <p:cNvCxnSpPr>
              <a:stCxn id="36" idx="7"/>
              <a:endCxn id="26" idx="3"/>
            </p:cNvCxnSpPr>
            <p:nvPr/>
          </p:nvCxnSpPr>
          <p:spPr>
            <a:xfrm rot="5400000" flipH="1" flipV="1">
              <a:off x="1542167" y="2722752"/>
              <a:ext cx="188536" cy="2769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>
              <a:stCxn id="34" idx="2"/>
            </p:cNvCxnSpPr>
            <p:nvPr/>
          </p:nvCxnSpPr>
          <p:spPr>
            <a:xfrm rot="10800000" flipV="1">
              <a:off x="1059096" y="2431887"/>
              <a:ext cx="336778" cy="67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866654" y="2463966"/>
              <a:ext cx="571504" cy="2857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F1</a:t>
              </a:r>
              <a:endParaRPr lang="en-GB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1295282" y="1678148"/>
              <a:ext cx="571504" cy="2857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J1</a:t>
              </a:r>
              <a:endParaRPr lang="en-GB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223976" y="1678148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A3</a:t>
              </a:r>
              <a:endParaRPr lang="en-GB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366852" y="2606842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A1</a:t>
              </a:r>
              <a:endParaRPr lang="en-GB" dirty="0"/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4073238" y="1644073"/>
            <a:ext cx="146065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Joachim = 0,8</a:t>
            </a:r>
          </a:p>
          <a:p>
            <a:r>
              <a:rPr lang="en-US" dirty="0" smtClean="0"/>
              <a:t>FZI = 0,21</a:t>
            </a:r>
          </a:p>
          <a:p>
            <a:r>
              <a:rPr lang="en-US" dirty="0" smtClean="0">
                <a:sym typeface="Wingdings" pitchFamily="2" charset="2"/>
              </a:rPr>
              <a:t> 2</a:t>
            </a:r>
            <a:r>
              <a:rPr lang="en-US" dirty="0" smtClean="0"/>
              <a:t>.01</a:t>
            </a:r>
          </a:p>
        </p:txBody>
      </p:sp>
      <p:cxnSp>
        <p:nvCxnSpPr>
          <p:cNvPr id="48" name="Gerade Verbindung 47"/>
          <p:cNvCxnSpPr>
            <a:stCxn id="34" idx="6"/>
            <a:endCxn id="46" idx="1"/>
          </p:cNvCxnSpPr>
          <p:nvPr/>
        </p:nvCxnSpPr>
        <p:spPr>
          <a:xfrm flipV="1">
            <a:off x="1939795" y="2105738"/>
            <a:ext cx="2133443" cy="8145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4151746" y="2960254"/>
            <a:ext cx="16302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Joachim = 0,64</a:t>
            </a:r>
          </a:p>
          <a:p>
            <a:r>
              <a:rPr lang="en-US" dirty="0" smtClean="0"/>
              <a:t>FZI = 0,17</a:t>
            </a:r>
          </a:p>
          <a:p>
            <a:r>
              <a:rPr lang="en-US" dirty="0" smtClean="0"/>
              <a:t>Andreas = 0,13</a:t>
            </a:r>
          </a:p>
          <a:p>
            <a:r>
              <a:rPr lang="en-US" dirty="0" smtClean="0">
                <a:sym typeface="Wingdings" pitchFamily="2" charset="2"/>
              </a:rPr>
              <a:t> 1,94</a:t>
            </a:r>
            <a:endParaRPr lang="en-US" dirty="0"/>
          </a:p>
        </p:txBody>
      </p:sp>
      <p:cxnSp>
        <p:nvCxnSpPr>
          <p:cNvPr id="51" name="Gerade Verbindung 50"/>
          <p:cNvCxnSpPr>
            <a:stCxn id="26" idx="7"/>
            <a:endCxn id="50" idx="1"/>
          </p:cNvCxnSpPr>
          <p:nvPr/>
        </p:nvCxnSpPr>
        <p:spPr>
          <a:xfrm rot="16200000" flipH="1">
            <a:off x="3044841" y="2453514"/>
            <a:ext cx="397689" cy="1816120"/>
          </a:xfrm>
          <a:prstGeom prst="line">
            <a:avLst/>
          </a:prstGeom>
          <a:ln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581" y="2576095"/>
            <a:ext cx="2669309" cy="5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leb\Documents\WIMS2011_14022011[1]\figs\unidirect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128" y="1911090"/>
            <a:ext cx="6411913" cy="184150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err="1" smtClean="0">
                <a:solidFill>
                  <a:schemeClr val="tx1"/>
                </a:solidFill>
              </a:rPr>
              <a:t>Unidirectional</a:t>
            </a:r>
            <a:r>
              <a:rPr lang="de-DE" u="sng" dirty="0" smtClean="0">
                <a:solidFill>
                  <a:schemeClr val="tx1"/>
                </a:solidFill>
              </a:rPr>
              <a:t>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u="sng" dirty="0" err="1" smtClean="0">
                <a:solidFill>
                  <a:schemeClr val="tx1"/>
                </a:solidFill>
              </a:rPr>
              <a:t>Bidirectional</a:t>
            </a:r>
            <a:r>
              <a:rPr lang="de-DE" u="sng" dirty="0" smtClean="0">
                <a:solidFill>
                  <a:schemeClr val="tx1"/>
                </a:solidFill>
              </a:rPr>
              <a:t>:</a:t>
            </a:r>
            <a:endParaRPr lang="de-DE" u="sng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Extensions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dirty="0" err="1" smtClean="0"/>
              <a:t>Bidirectional</a:t>
            </a:r>
            <a:endParaRPr lang="de-DE" dirty="0"/>
          </a:p>
        </p:txBody>
      </p:sp>
      <p:pic>
        <p:nvPicPr>
          <p:cNvPr id="6" name="Picture 2" descr="C:\Users\kleb\Documents\WIMS2011_14022011[1]\figs\bidirectional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244" y="4124499"/>
            <a:ext cx="6526985" cy="252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Example</a:t>
            </a:r>
            <a:r>
              <a:rPr lang="de-DE" dirty="0" smtClean="0">
                <a:solidFill>
                  <a:schemeClr val="tx1"/>
                </a:solidFill>
              </a:rPr>
              <a:t> Basis </a:t>
            </a:r>
            <a:r>
              <a:rPr lang="de-DE" dirty="0" err="1" smtClean="0">
                <a:solidFill>
                  <a:schemeClr val="tx1"/>
                </a:solidFill>
              </a:rPr>
              <a:t>Algorithm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 smtClean="0"/>
              <a:t>Extensions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Coherence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847461" y="2276669"/>
            <a:ext cx="565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 wildfire in northern </a:t>
            </a: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Arizona</a:t>
            </a:r>
            <a:r>
              <a:rPr lang="en-US" dirty="0" smtClean="0"/>
              <a:t> [...]. a fire north of </a:t>
            </a: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Lake City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i="1" u="sng" dirty="0" smtClean="0">
                <a:solidFill>
                  <a:srgbClr val="00B0F0"/>
                </a:solidFill>
              </a:rPr>
              <a:t>Florida</a:t>
            </a:r>
            <a:r>
              <a:rPr lang="en-US" dirty="0" smtClean="0"/>
              <a:t>. Flames remained about a mile from the community of </a:t>
            </a:r>
            <a:r>
              <a:rPr lang="en-US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Christopher Creek</a:t>
            </a:r>
            <a:r>
              <a:rPr lang="en-US" dirty="0" smtClean="0"/>
              <a:t>. The community is south of </a:t>
            </a:r>
            <a:r>
              <a:rPr lang="en-US" b="1" i="1" u="sng" dirty="0" smtClean="0">
                <a:solidFill>
                  <a:schemeClr val="accent3">
                    <a:lumMod val="75000"/>
                  </a:schemeClr>
                </a:solidFill>
              </a:rPr>
              <a:t>See Canyon </a:t>
            </a:r>
            <a:r>
              <a:rPr lang="de-DE" dirty="0" smtClean="0"/>
              <a:t>[...]. </a:t>
            </a:r>
            <a:r>
              <a:rPr lang="de-DE" dirty="0" err="1" smtClean="0"/>
              <a:t>Elsewhere</a:t>
            </a:r>
            <a:r>
              <a:rPr lang="de-DE" dirty="0" smtClean="0"/>
              <a:t> </a:t>
            </a:r>
            <a:r>
              <a:rPr lang="de-DE" b="1" i="1" u="sng" dirty="0" smtClean="0">
                <a:solidFill>
                  <a:schemeClr val="tx2">
                    <a:lumMod val="75000"/>
                  </a:schemeClr>
                </a:solidFill>
              </a:rPr>
              <a:t>New Jersey </a:t>
            </a:r>
            <a:r>
              <a:rPr lang="de-DE" dirty="0" smtClean="0"/>
              <a:t>[...]” </a:t>
            </a:r>
          </a:p>
        </p:txBody>
      </p:sp>
      <p:pic>
        <p:nvPicPr>
          <p:cNvPr id="76802" name="Picture 2" descr="C:\Users\kleb\Documents\WIMS2011_14022011[1]\figs\allDocGraph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69" y="2174023"/>
            <a:ext cx="8182432" cy="421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Use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local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coherence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 smtClean="0"/>
              <a:t>Extensions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Coherence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47461" y="2276669"/>
            <a:ext cx="5654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“A wildfire in northern </a:t>
            </a: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Arizona</a:t>
            </a:r>
            <a:r>
              <a:rPr lang="en-US" dirty="0" smtClean="0"/>
              <a:t>  </a:t>
            </a:r>
            <a:r>
              <a:rPr lang="en-US" b="1" dirty="0" smtClean="0"/>
              <a:t> (context 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[...]. a fire north of </a:t>
            </a: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Lake City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i="1" u="sng" dirty="0" smtClean="0">
                <a:solidFill>
                  <a:srgbClr val="00B0F0"/>
                </a:solidFill>
              </a:rPr>
              <a:t>Florida</a:t>
            </a:r>
            <a:r>
              <a:rPr lang="en-US" dirty="0" smtClean="0"/>
              <a:t>. Flames remained about a mile </a:t>
            </a:r>
            <a:r>
              <a:rPr lang="en-US" b="1" dirty="0" smtClean="0"/>
              <a:t>(context 2)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the community of </a:t>
            </a:r>
            <a:r>
              <a:rPr lang="en-US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Christopher Creek</a:t>
            </a:r>
            <a:r>
              <a:rPr lang="en-US" dirty="0" smtClean="0"/>
              <a:t>. The community is south of </a:t>
            </a:r>
            <a:r>
              <a:rPr lang="en-US" b="1" i="1" u="sng" dirty="0" smtClean="0">
                <a:solidFill>
                  <a:schemeClr val="accent3">
                    <a:lumMod val="75000"/>
                  </a:schemeClr>
                </a:solidFill>
              </a:rPr>
              <a:t>See Canyon </a:t>
            </a:r>
            <a:r>
              <a:rPr lang="en-US" b="1" dirty="0" smtClean="0"/>
              <a:t>(context 3)</a:t>
            </a:r>
            <a:endParaRPr lang="en-US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[...]. </a:t>
            </a:r>
            <a:r>
              <a:rPr lang="de-DE" dirty="0" err="1" smtClean="0"/>
              <a:t>Elsewhere</a:t>
            </a:r>
            <a:r>
              <a:rPr lang="de-DE" dirty="0" smtClean="0"/>
              <a:t> </a:t>
            </a:r>
            <a:r>
              <a:rPr lang="de-DE" b="1" i="1" u="sng" dirty="0" smtClean="0">
                <a:solidFill>
                  <a:schemeClr val="tx2">
                    <a:lumMod val="75000"/>
                  </a:schemeClr>
                </a:solidFill>
              </a:rPr>
              <a:t>New Jersey </a:t>
            </a:r>
            <a:r>
              <a:rPr lang="de-DE" dirty="0" smtClean="0"/>
              <a:t>[...]” </a:t>
            </a:r>
            <a:r>
              <a:rPr lang="en-US" b="1" dirty="0" smtClean="0"/>
              <a:t>(context 4)</a:t>
            </a:r>
            <a:endParaRPr lang="de-DE" dirty="0" smtClean="0"/>
          </a:p>
        </p:txBody>
      </p:sp>
      <p:sp>
        <p:nvSpPr>
          <p:cNvPr id="7" name="Rechteck 6"/>
          <p:cNvSpPr/>
          <p:nvPr/>
        </p:nvSpPr>
        <p:spPr>
          <a:xfrm>
            <a:off x="773694" y="1665079"/>
            <a:ext cx="7753739" cy="2724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7826" name="Picture 2" descr="C:\Users\kleb\Documents\WIMS2011_14022011[1]\figs\context_screen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93" y="1521014"/>
            <a:ext cx="8139652" cy="45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5562600" y="2257425"/>
            <a:ext cx="5615473" cy="33623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>
                <a:solidFill>
                  <a:schemeClr val="tx1"/>
                </a:solidFill>
              </a:rPr>
              <a:t>„Agent </a:t>
            </a:r>
            <a:r>
              <a:rPr lang="de-DE" i="1" dirty="0" err="1" smtClean="0">
                <a:solidFill>
                  <a:schemeClr val="tx1"/>
                </a:solidFill>
              </a:rPr>
              <a:t>learns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based</a:t>
            </a:r>
            <a:r>
              <a:rPr lang="de-DE" i="1" dirty="0" smtClean="0">
                <a:solidFill>
                  <a:schemeClr val="tx1"/>
                </a:solidFill>
              </a:rPr>
              <a:t> on </a:t>
            </a:r>
            <a:r>
              <a:rPr lang="de-DE" i="1" dirty="0" err="1" smtClean="0">
                <a:solidFill>
                  <a:schemeClr val="tx1"/>
                </a:solidFill>
              </a:rPr>
              <a:t>prior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executed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actions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and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uses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this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knowledge</a:t>
            </a:r>
            <a:r>
              <a:rPr lang="de-DE" i="1" dirty="0" smtClean="0">
                <a:solidFill>
                  <a:schemeClr val="tx1"/>
                </a:solidFill>
              </a:rPr>
              <a:t> in order </a:t>
            </a:r>
            <a:r>
              <a:rPr lang="de-DE" i="1" dirty="0" err="1" smtClean="0">
                <a:solidFill>
                  <a:schemeClr val="tx1"/>
                </a:solidFill>
              </a:rPr>
              <a:t>to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evaluate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and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adapts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its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upcomming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actions</a:t>
            </a:r>
            <a:r>
              <a:rPr lang="de-DE" i="1" dirty="0" smtClean="0">
                <a:solidFill>
                  <a:schemeClr val="tx1"/>
                </a:solidFill>
              </a:rPr>
              <a:t>“ </a:t>
            </a:r>
            <a:r>
              <a:rPr lang="de-DE" sz="1200" i="1" dirty="0" smtClean="0">
                <a:solidFill>
                  <a:schemeClr val="tx1"/>
                </a:solidFill>
              </a:rPr>
              <a:t>(Sutton&amp;Barto1998)</a:t>
            </a:r>
            <a:endParaRPr lang="de-DE" i="1" dirty="0" smtClean="0">
              <a:solidFill>
                <a:schemeClr val="tx1"/>
              </a:solidFill>
            </a:endParaRPr>
          </a:p>
          <a:p>
            <a:endParaRPr lang="de-DE" i="1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Pre-execution</a:t>
            </a:r>
            <a:r>
              <a:rPr lang="de-DE" dirty="0" smtClean="0">
                <a:solidFill>
                  <a:schemeClr val="tx1"/>
                </a:solidFill>
              </a:rPr>
              <a:t> Information:</a:t>
            </a:r>
          </a:p>
          <a:p>
            <a:pPr lvl="1"/>
            <a:r>
              <a:rPr lang="de-DE" dirty="0" err="1" smtClean="0">
                <a:solidFill>
                  <a:schemeClr val="tx1"/>
                </a:solidFill>
              </a:rPr>
              <a:t>Entity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Identifiers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de-DE" dirty="0" smtClean="0">
                <a:solidFill>
                  <a:schemeClr val="tx1"/>
                </a:solidFill>
              </a:rPr>
              <a:t>Surrogate Sets </a:t>
            </a:r>
            <a:r>
              <a:rPr lang="en-US" smtClean="0">
                <a:solidFill>
                  <a:schemeClr val="tx1"/>
                </a:solidFill>
              </a:rPr>
              <a:t> S</a:t>
            </a:r>
            <a:r>
              <a:rPr lang="en-US" sz="600" smtClean="0">
                <a:solidFill>
                  <a:schemeClr val="tx1"/>
                </a:solidFill>
              </a:rPr>
              <a:t>i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Information based on former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processed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Included Identifiers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Retrieved items from  surrogate sets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000" i="1" dirty="0" smtClean="0">
                <a:solidFill>
                  <a:schemeClr val="tx1"/>
                </a:solidFill>
                <a:sym typeface="Wingdings" pitchFamily="2" charset="2"/>
              </a:rPr>
              <a:t> Recalculation of node importance, i.e. initial activation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 smtClean="0"/>
              <a:t>Extensions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dirty="0" err="1" smtClean="0"/>
              <a:t>Reinfocement</a:t>
            </a:r>
            <a:r>
              <a:rPr lang="de-DE" dirty="0" smtClean="0"/>
              <a:t> Learning</a:t>
            </a:r>
            <a:endParaRPr lang="de-DE" dirty="0"/>
          </a:p>
        </p:txBody>
      </p:sp>
      <p:cxnSp>
        <p:nvCxnSpPr>
          <p:cNvPr id="6" name="Gerade Verbindung 5"/>
          <p:cNvCxnSpPr>
            <a:stCxn id="7" idx="6"/>
            <a:endCxn id="14" idx="0"/>
          </p:cNvCxnSpPr>
          <p:nvPr/>
        </p:nvCxnSpPr>
        <p:spPr>
          <a:xfrm>
            <a:off x="7260241" y="3565550"/>
            <a:ext cx="353449" cy="135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6989068" y="3483906"/>
            <a:ext cx="271173" cy="163287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Gerade Verbindung 7"/>
          <p:cNvCxnSpPr>
            <a:endCxn id="7" idx="0"/>
          </p:cNvCxnSpPr>
          <p:nvPr/>
        </p:nvCxnSpPr>
        <p:spPr>
          <a:xfrm rot="16200000" flipH="1">
            <a:off x="6891389" y="3250639"/>
            <a:ext cx="224519" cy="2420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7" idx="7"/>
          </p:cNvCxnSpPr>
          <p:nvPr/>
        </p:nvCxnSpPr>
        <p:spPr>
          <a:xfrm rot="5400000" flipH="1" flipV="1">
            <a:off x="7213121" y="3266795"/>
            <a:ext cx="248432" cy="2336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stCxn id="7" idx="2"/>
          </p:cNvCxnSpPr>
          <p:nvPr/>
        </p:nvCxnSpPr>
        <p:spPr>
          <a:xfrm rot="10800000" flipV="1">
            <a:off x="6803914" y="3565550"/>
            <a:ext cx="185155" cy="183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489002" y="2983840"/>
            <a:ext cx="571504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J1</a:t>
            </a:r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>
            <a:off x="7203382" y="2983840"/>
            <a:ext cx="64294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A2</a:t>
            </a:r>
            <a:endParaRPr lang="en-GB" dirty="0"/>
          </a:p>
        </p:txBody>
      </p:sp>
      <p:sp>
        <p:nvSpPr>
          <p:cNvPr id="13" name="Ellipse 12"/>
          <p:cNvSpPr/>
          <p:nvPr/>
        </p:nvSpPr>
        <p:spPr>
          <a:xfrm>
            <a:off x="6346126" y="3698220"/>
            <a:ext cx="571504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F1</a:t>
            </a:r>
            <a:endParaRPr lang="en-GB" dirty="0"/>
          </a:p>
        </p:txBody>
      </p:sp>
      <p:sp>
        <p:nvSpPr>
          <p:cNvPr id="14" name="Ellipse 13"/>
          <p:cNvSpPr/>
          <p:nvPr/>
        </p:nvSpPr>
        <p:spPr>
          <a:xfrm>
            <a:off x="7327938" y="3701518"/>
            <a:ext cx="571504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F3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7986824" y="2349770"/>
            <a:ext cx="1157176" cy="313932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u="sng" dirty="0" smtClean="0"/>
              <a:t>Ontology:</a:t>
            </a:r>
          </a:p>
          <a:p>
            <a:endParaRPr lang="en-GB" i="1" u="sng" dirty="0" smtClean="0"/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ex:A1</a:t>
            </a:r>
          </a:p>
          <a:p>
            <a:pPr algn="ctr"/>
            <a:r>
              <a:rPr lang="en-GB" u="sng" dirty="0" smtClean="0">
                <a:solidFill>
                  <a:srgbClr val="C00000"/>
                </a:solidFill>
              </a:rPr>
              <a:t>ex:A2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ex:A3</a:t>
            </a:r>
          </a:p>
          <a:p>
            <a:pPr algn="ctr"/>
            <a:endParaRPr lang="en-GB" dirty="0" smtClean="0"/>
          </a:p>
          <a:p>
            <a:pPr algn="ctr"/>
            <a:r>
              <a:rPr lang="en-GB" u="sng" dirty="0" smtClean="0">
                <a:solidFill>
                  <a:srgbClr val="7030A0"/>
                </a:solidFill>
              </a:rPr>
              <a:t>ex:F1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ex:F2</a:t>
            </a:r>
          </a:p>
          <a:p>
            <a:pPr algn="ctr"/>
            <a:r>
              <a:rPr lang="en-GB" u="sng" dirty="0" smtClean="0">
                <a:solidFill>
                  <a:srgbClr val="7030A0"/>
                </a:solidFill>
              </a:rPr>
              <a:t>ex:F3</a:t>
            </a:r>
          </a:p>
          <a:p>
            <a:pPr algn="ctr"/>
            <a:endParaRPr lang="en-GB" dirty="0">
              <a:solidFill>
                <a:srgbClr val="7030A0"/>
              </a:solidFill>
            </a:endParaRPr>
          </a:p>
          <a:p>
            <a:pPr algn="ctr"/>
            <a:r>
              <a:rPr lang="en-GB" u="sng" dirty="0" smtClean="0">
                <a:solidFill>
                  <a:schemeClr val="accent3">
                    <a:lumMod val="50000"/>
                  </a:schemeClr>
                </a:solidFill>
              </a:rPr>
              <a:t>ex:J1</a:t>
            </a:r>
            <a:endParaRPr lang="en-GB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88690" y="2407104"/>
            <a:ext cx="330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Doc: 102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4348" y="1600200"/>
            <a:ext cx="7929618" cy="49061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General: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co-occurrence of entities in text is reflected by the possibility to retrieve paths between the ontology elements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significance for any resulting Steiner graph is given by the quality of its semantic coherence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Semantic Coherence: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Cohesiveness (Graph):</a:t>
            </a:r>
            <a:r>
              <a:rPr lang="en-US" dirty="0" smtClean="0">
                <a:solidFill>
                  <a:schemeClr val="tx1"/>
                </a:solidFill>
              </a:rPr>
              <a:t> Information between every two entities is based on their mutual relations in the ontology graph. A result graph can be qualified: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Quality of the relations between the entities (from non-existent to very tight)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Expressivity (Node):</a:t>
            </a:r>
            <a:r>
              <a:rPr lang="en-US" dirty="0" smtClean="0">
                <a:solidFill>
                  <a:schemeClr val="tx1"/>
                </a:solidFill>
              </a:rPr>
              <a:t> Individual quality of a node in the graph. The quality is also adapted via back propagation.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Initial activation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Quality and amount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keyword connections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based on Coherence</a:t>
            </a:r>
            <a:endParaRPr lang="en-US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4197228" y="5546781"/>
            <a:ext cx="157018" cy="729673"/>
          </a:xfrm>
          <a:prstGeom prst="rightBrace">
            <a:avLst/>
          </a:prstGeom>
          <a:noFill/>
          <a:ln>
            <a:solidFill>
              <a:srgbClr val="007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455846" y="5722272"/>
            <a:ext cx="182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Overall activation</a:t>
            </a:r>
            <a:endParaRPr lang="en-US" i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03386" y="4337539"/>
            <a:ext cx="640402" cy="524842"/>
            <a:chOff x="6500826" y="1475495"/>
            <a:chExt cx="2357453" cy="2214578"/>
          </a:xfrm>
        </p:grpSpPr>
        <p:grpSp>
          <p:nvGrpSpPr>
            <p:cNvPr id="8" name="Gruppieren 26"/>
            <p:cNvGrpSpPr/>
            <p:nvPr/>
          </p:nvGrpSpPr>
          <p:grpSpPr>
            <a:xfrm>
              <a:off x="6500826" y="1475495"/>
              <a:ext cx="2357453" cy="2214578"/>
              <a:chOff x="5286384" y="928674"/>
              <a:chExt cx="3500465" cy="3500472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286384" y="928674"/>
                <a:ext cx="3500465" cy="35004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6189729" y="3804062"/>
                <a:ext cx="903346" cy="50006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F2</a:t>
                </a:r>
                <a:endParaRPr lang="en-GB" dirty="0"/>
              </a:p>
            </p:txBody>
          </p:sp>
          <p:cxnSp>
            <p:nvCxnSpPr>
              <p:cNvPr id="15" name="Gerade Verbindung 14"/>
              <p:cNvCxnSpPr>
                <a:stCxn id="26" idx="5"/>
                <a:endCxn id="14" idx="0"/>
              </p:cNvCxnSpPr>
              <p:nvPr/>
            </p:nvCxnSpPr>
            <p:spPr>
              <a:xfrm rot="16200000" flipH="1">
                <a:off x="6331280" y="3493942"/>
                <a:ext cx="202584" cy="4176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Ellipse 15"/>
              <p:cNvSpPr/>
              <p:nvPr/>
            </p:nvSpPr>
            <p:spPr>
              <a:xfrm>
                <a:off x="6572271" y="2857506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7" name="Gerade Verbindung 16"/>
              <p:cNvCxnSpPr>
                <a:stCxn id="20" idx="4"/>
              </p:cNvCxnSpPr>
              <p:nvPr/>
            </p:nvCxnSpPr>
            <p:spPr>
              <a:xfrm rot="5400000">
                <a:off x="7858155" y="2571753"/>
                <a:ext cx="500067" cy="2143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>
                <a:endCxn id="24" idx="0"/>
              </p:cNvCxnSpPr>
              <p:nvPr/>
            </p:nvCxnSpPr>
            <p:spPr>
              <a:xfrm rot="5400000">
                <a:off x="5965046" y="2107405"/>
                <a:ext cx="64294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Ellipse 18"/>
              <p:cNvSpPr/>
              <p:nvPr/>
            </p:nvSpPr>
            <p:spPr>
              <a:xfrm>
                <a:off x="7286652" y="2500317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8001031" y="2143125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1" name="Gerade Verbindung 20"/>
              <p:cNvCxnSpPr>
                <a:stCxn id="19" idx="2"/>
                <a:endCxn id="16" idx="7"/>
              </p:cNvCxnSpPr>
              <p:nvPr/>
            </p:nvCxnSpPr>
            <p:spPr>
              <a:xfrm rot="10800000" flipV="1">
                <a:off x="6938127" y="2643192"/>
                <a:ext cx="348523" cy="2561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>
                <a:stCxn id="20" idx="2"/>
                <a:endCxn id="19" idx="7"/>
              </p:cNvCxnSpPr>
              <p:nvPr/>
            </p:nvCxnSpPr>
            <p:spPr>
              <a:xfrm rot="10800000" flipV="1">
                <a:off x="7652508" y="2286001"/>
                <a:ext cx="348523" cy="2561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>
                <a:stCxn id="20" idx="4"/>
              </p:cNvCxnSpPr>
              <p:nvPr/>
            </p:nvCxnSpPr>
            <p:spPr>
              <a:xfrm rot="5400000" flipH="1">
                <a:off x="7750994" y="1964530"/>
                <a:ext cx="642944" cy="2857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>
                <a:off x="6072201" y="2428878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5" name="Gerade Verbindung 24"/>
              <p:cNvCxnSpPr>
                <a:stCxn id="24" idx="5"/>
                <a:endCxn id="16" idx="1"/>
              </p:cNvCxnSpPr>
              <p:nvPr/>
            </p:nvCxnSpPr>
            <p:spPr>
              <a:xfrm rot="16200000" flipH="1">
                <a:off x="6423263" y="2687580"/>
                <a:ext cx="226570" cy="1969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Ellipse 25"/>
              <p:cNvSpPr/>
              <p:nvPr/>
            </p:nvSpPr>
            <p:spPr>
              <a:xfrm>
                <a:off x="5857887" y="3357575"/>
                <a:ext cx="428629" cy="28575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7" name="Gerade Verbindung 26"/>
              <p:cNvCxnSpPr>
                <a:stCxn id="26" idx="7"/>
                <a:endCxn id="16" idx="3"/>
              </p:cNvCxnSpPr>
              <p:nvPr/>
            </p:nvCxnSpPr>
            <p:spPr>
              <a:xfrm rot="5400000" flipH="1" flipV="1">
                <a:off x="6280389" y="3044769"/>
                <a:ext cx="298009" cy="41129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>
                <a:stCxn id="24" idx="2"/>
              </p:cNvCxnSpPr>
              <p:nvPr/>
            </p:nvCxnSpPr>
            <p:spPr>
              <a:xfrm rot="10800000" flipV="1">
                <a:off x="5572132" y="2571745"/>
                <a:ext cx="500065" cy="10715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Ellipse 8"/>
            <p:cNvSpPr/>
            <p:nvPr/>
          </p:nvSpPr>
          <p:spPr>
            <a:xfrm>
              <a:off x="6500826" y="2547065"/>
              <a:ext cx="571504" cy="2857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F1</a:t>
              </a:r>
              <a:endParaRPr lang="en-GB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6929454" y="1761247"/>
              <a:ext cx="571504" cy="2857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J1</a:t>
              </a:r>
              <a:endParaRPr lang="en-GB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858148" y="1761247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A3</a:t>
              </a:r>
              <a:endParaRPr lang="en-GB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001024" y="2689941"/>
              <a:ext cx="64294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A1</a:t>
              </a:r>
              <a:endParaRPr lang="en-GB" dirty="0"/>
            </a:p>
          </p:txBody>
        </p:sp>
      </p:grpSp>
      <p:sp>
        <p:nvSpPr>
          <p:cNvPr id="29" name="Ellipse 28"/>
          <p:cNvSpPr/>
          <p:nvPr/>
        </p:nvSpPr>
        <p:spPr>
          <a:xfrm>
            <a:off x="879232" y="5650520"/>
            <a:ext cx="317312" cy="146785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Textual input data collected from European Media Monitor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News about natural disasters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Ontology using information from geonames.org. Adapted version concerning the original geonames.org ontology. Inclusion of relations.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169 documents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ambiguous identifier in text was “San Antonio” with 1739 asserted ontology elements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average 37,06 possible ontology elements for each identifier in 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Recall: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Precision: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Results: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b="7760"/>
          <a:stretch>
            <a:fillRect/>
          </a:stretch>
        </p:blipFill>
        <p:spPr bwMode="auto">
          <a:xfrm>
            <a:off x="2780146" y="1939435"/>
            <a:ext cx="3823854" cy="37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963" y="2355557"/>
            <a:ext cx="3573029" cy="3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1338" y="2928650"/>
            <a:ext cx="2371725" cy="409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126821" y="4285672"/>
          <a:ext cx="7148947" cy="183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133"/>
                <a:gridCol w="1407340"/>
                <a:gridCol w="1787237"/>
                <a:gridCol w="1787237"/>
              </a:tblGrid>
              <a:tr h="366799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endParaRPr lang="en-US" baseline="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76.03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68.71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71.09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66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Local coherence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71.70</a:t>
                      </a:r>
                      <a:endParaRPr lang="en-US" dirty="0"/>
                    </a:p>
                  </a:txBody>
                  <a:tcPr/>
                </a:tc>
              </a:tr>
              <a:tr h="366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Reinforcement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74.11</a:t>
                      </a:r>
                      <a:endParaRPr lang="en-US" dirty="0"/>
                    </a:p>
                  </a:txBody>
                  <a:tcPr/>
                </a:tc>
              </a:tr>
              <a:tr h="366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Bidirectional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F6EAFEA1-8EA3-45A7-A1A7-8949EB266F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1090246" y="1758462"/>
            <a:ext cx="1992923" cy="586153"/>
          </a:xfrm>
          <a:prstGeom prst="roundRect">
            <a:avLst/>
          </a:prstGeom>
          <a:solidFill>
            <a:srgbClr val="0077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Motivation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2473570" y="2532185"/>
            <a:ext cx="1992923" cy="586153"/>
          </a:xfrm>
          <a:prstGeom prst="roundRect">
            <a:avLst/>
          </a:prstGeom>
          <a:solidFill>
            <a:srgbClr val="0077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Idea</a:t>
            </a:r>
            <a:endParaRPr lang="en-US" dirty="0"/>
          </a:p>
        </p:txBody>
      </p:sp>
      <p:sp>
        <p:nvSpPr>
          <p:cNvPr id="7" name="Abgerundetes Rechteck 6"/>
          <p:cNvSpPr/>
          <p:nvPr/>
        </p:nvSpPr>
        <p:spPr>
          <a:xfrm>
            <a:off x="3950677" y="3376247"/>
            <a:ext cx="1992923" cy="586153"/>
          </a:xfrm>
          <a:prstGeom prst="roundRect">
            <a:avLst/>
          </a:prstGeom>
          <a:solidFill>
            <a:srgbClr val="0077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Algorithm</a:t>
            </a:r>
            <a:endParaRPr lang="en-US" dirty="0"/>
          </a:p>
        </p:txBody>
      </p:sp>
      <p:sp>
        <p:nvSpPr>
          <p:cNvPr id="8" name="Abgerundetes Rechteck 7"/>
          <p:cNvSpPr/>
          <p:nvPr/>
        </p:nvSpPr>
        <p:spPr>
          <a:xfrm>
            <a:off x="5205046" y="4302370"/>
            <a:ext cx="1992923" cy="586153"/>
          </a:xfrm>
          <a:prstGeom prst="roundRect">
            <a:avLst/>
          </a:prstGeom>
          <a:solidFill>
            <a:srgbClr val="0077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Related Work</a:t>
            </a:r>
            <a:endParaRPr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6412523" y="5111263"/>
            <a:ext cx="1992923" cy="586153"/>
          </a:xfrm>
          <a:prstGeom prst="roundRect">
            <a:avLst/>
          </a:prstGeom>
          <a:solidFill>
            <a:srgbClr val="00774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Graph based algorithms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algorithms for disambiguation also with spreading activation but mainly based on linguistic measure and natural language analysis mostly independent of ontologies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Ontology-element disambiguation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Approaches also focus on NLP. Many based on machine-learning requiring training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Keyword search on graphs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on 2-3 keywords.  Problem of ambiguity not main focus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Our approach: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on the structure and specific properties of an ontology and a generic algorithm for disambiguation using semantic relations between entities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supervised learning phase necessary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Based on co-occurrence information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Ambiguity causes </a:t>
            </a:r>
            <a:r>
              <a:rPr lang="en-US" dirty="0" smtClean="0">
                <a:solidFill>
                  <a:srgbClr val="C00000"/>
                </a:solidFill>
              </a:rPr>
              <a:t>failures in reasoning </a:t>
            </a:r>
            <a:r>
              <a:rPr lang="en-US" dirty="0" smtClean="0">
                <a:solidFill>
                  <a:schemeClr val="tx1"/>
                </a:solidFill>
              </a:rPr>
              <a:t>and diction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Steiner graphs </a:t>
            </a:r>
            <a:r>
              <a:rPr lang="en-US" dirty="0" smtClean="0">
                <a:solidFill>
                  <a:schemeClr val="tx1"/>
                </a:solidFill>
              </a:rPr>
              <a:t>reflect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co-occurrence</a:t>
            </a:r>
            <a:r>
              <a:rPr lang="en-US" dirty="0" smtClean="0">
                <a:solidFill>
                  <a:schemeClr val="tx1"/>
                </a:solidFill>
              </a:rPr>
              <a:t> of entities similar to their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co-occurrence in text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Spreading activation </a:t>
            </a:r>
            <a:r>
              <a:rPr lang="en-US" dirty="0" smtClean="0">
                <a:solidFill>
                  <a:schemeClr val="tx1"/>
                </a:solidFill>
              </a:rPr>
              <a:t>allows for a weighted and priority base exploration of graphs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Our algorithm achieved promising precision and recall values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Outlook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Further points are the use of conceptual relations and the correlation between linguistic and ontological analysis concerning ambiguity resolution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Thanks for your attention!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Questions?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4348" y="1600199"/>
            <a:ext cx="7929618" cy="5400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W3C definitions: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1"/>
                </a:solidFill>
              </a:rPr>
              <a:t>Uniform Resource Identifier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i="1" dirty="0" smtClean="0">
                <a:solidFill>
                  <a:schemeClr val="tx1"/>
                </a:solidFill>
              </a:rPr>
              <a:t>“Two RDF URI references </a:t>
            </a:r>
            <a:r>
              <a:rPr lang="en-US" sz="1600" i="1" u="sng" dirty="0" smtClean="0">
                <a:solidFill>
                  <a:schemeClr val="tx1"/>
                </a:solidFill>
              </a:rPr>
              <a:t>are equal</a:t>
            </a:r>
            <a:r>
              <a:rPr lang="en-US" sz="1600" i="1" dirty="0" smtClean="0">
                <a:solidFill>
                  <a:schemeClr val="tx1"/>
                </a:solidFill>
              </a:rPr>
              <a:t> if and only if they compare as equal, character by character, as Unicode strings”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1"/>
                </a:solidFill>
              </a:rPr>
              <a:t>Label</a:t>
            </a:r>
            <a:r>
              <a:rPr lang="en-US" sz="1600" dirty="0" smtClean="0">
                <a:solidFill>
                  <a:schemeClr val="tx1"/>
                </a:solidFill>
              </a:rPr>
              <a:t> represented by </a:t>
            </a:r>
            <a:r>
              <a:rPr lang="en-US" sz="1600" b="1" u="sng" dirty="0" smtClean="0">
                <a:solidFill>
                  <a:schemeClr val="tx1"/>
                </a:solidFill>
              </a:rPr>
              <a:t>Literal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en-US" sz="1600" i="1" dirty="0" smtClean="0">
                <a:solidFill>
                  <a:schemeClr val="tx1"/>
                </a:solidFill>
              </a:rPr>
              <a:t>“The strings of the two lexical forms </a:t>
            </a:r>
            <a:r>
              <a:rPr lang="en-US" sz="1600" i="1" u="sng" dirty="0" smtClean="0">
                <a:solidFill>
                  <a:schemeClr val="tx1"/>
                </a:solidFill>
              </a:rPr>
              <a:t>compare equal</a:t>
            </a:r>
            <a:r>
              <a:rPr lang="en-US" sz="1600" i="1" dirty="0" smtClean="0">
                <a:solidFill>
                  <a:schemeClr val="tx1"/>
                </a:solidFill>
              </a:rPr>
              <a:t>, character by character.”</a:t>
            </a:r>
            <a:endParaRPr lang="en-US" sz="1600" i="1" u="sng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Consequences: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Ambiguity arises as a fundamental problem based on the above definitions</a:t>
            </a: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-252000" y="6489236"/>
            <a:ext cx="612000" cy="360000"/>
          </a:xfrm>
        </p:spPr>
        <p:txBody>
          <a:bodyPr/>
          <a:lstStyle/>
          <a:p>
            <a:fld id="{F6EAFEA1-8EA3-45A7-A1A7-8949EB266F32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Ambiguity</a:t>
            </a:r>
            <a:endParaRPr lang="en-US" dirty="0"/>
          </a:p>
        </p:txBody>
      </p:sp>
      <p:sp>
        <p:nvSpPr>
          <p:cNvPr id="65" name="Abgerundetes Rechteck 64"/>
          <p:cNvSpPr/>
          <p:nvPr/>
        </p:nvSpPr>
        <p:spPr>
          <a:xfrm>
            <a:off x="1643042" y="3735304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</a:t>
            </a:r>
            <a:endParaRPr lang="en-US" sz="1200" dirty="0"/>
          </a:p>
        </p:txBody>
      </p:sp>
      <p:sp>
        <p:nvSpPr>
          <p:cNvPr id="66" name="Abgerundetes Rechteck 65"/>
          <p:cNvSpPr/>
          <p:nvPr/>
        </p:nvSpPr>
        <p:spPr>
          <a:xfrm>
            <a:off x="1643042" y="4221076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</a:t>
            </a:r>
            <a:endParaRPr lang="en-US" sz="1200" dirty="0"/>
          </a:p>
        </p:txBody>
      </p:sp>
      <p:sp>
        <p:nvSpPr>
          <p:cNvPr id="67" name="Pfeil nach rechts 66"/>
          <p:cNvSpPr/>
          <p:nvPr/>
        </p:nvSpPr>
        <p:spPr>
          <a:xfrm>
            <a:off x="4643438" y="3949618"/>
            <a:ext cx="1071570" cy="3571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bgerundetes Rechteck 67"/>
          <p:cNvSpPr/>
          <p:nvPr/>
        </p:nvSpPr>
        <p:spPr>
          <a:xfrm>
            <a:off x="5857884" y="3949618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</a:t>
            </a:r>
            <a:endParaRPr lang="en-US" sz="1200" dirty="0"/>
          </a:p>
        </p:txBody>
      </p:sp>
      <p:sp>
        <p:nvSpPr>
          <p:cNvPr id="69" name="Textfeld 68"/>
          <p:cNvSpPr txBox="1"/>
          <p:nvPr/>
        </p:nvSpPr>
        <p:spPr>
          <a:xfrm>
            <a:off x="6786578" y="35924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Unique !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357554" y="4663998"/>
            <a:ext cx="107157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Andreas</a:t>
            </a:r>
            <a:endParaRPr lang="en-US" sz="1200" dirty="0"/>
          </a:p>
        </p:txBody>
      </p:sp>
      <p:sp>
        <p:nvSpPr>
          <p:cNvPr id="71" name="Abgerundetes Rechteck 70"/>
          <p:cNvSpPr/>
          <p:nvPr/>
        </p:nvSpPr>
        <p:spPr>
          <a:xfrm>
            <a:off x="5715008" y="4163932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http://www.example.org/here#Andreas_</a:t>
            </a:r>
            <a:r>
              <a:rPr lang="en-US" sz="1400" b="1" u="sng" dirty="0" smtClean="0"/>
              <a:t>1</a:t>
            </a:r>
            <a:endParaRPr lang="en-US" sz="1400" b="1" u="sng" dirty="0"/>
          </a:p>
        </p:txBody>
      </p:sp>
      <p:sp>
        <p:nvSpPr>
          <p:cNvPr id="72" name="Abgerundetes Rechteck 71"/>
          <p:cNvSpPr/>
          <p:nvPr/>
        </p:nvSpPr>
        <p:spPr>
          <a:xfrm>
            <a:off x="5715008" y="4592560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http://www.example.org/here#Andreas_</a:t>
            </a:r>
            <a:r>
              <a:rPr lang="en-US" sz="1400" b="1" u="sng" dirty="0" smtClean="0"/>
              <a:t>2</a:t>
            </a:r>
            <a:endParaRPr lang="en-US" sz="1400" b="1" u="sng" dirty="0"/>
          </a:p>
        </p:txBody>
      </p:sp>
      <p:sp>
        <p:nvSpPr>
          <p:cNvPr id="73" name="Abgerundetes Rechteck 72"/>
          <p:cNvSpPr/>
          <p:nvPr/>
        </p:nvSpPr>
        <p:spPr>
          <a:xfrm>
            <a:off x="5715008" y="5021188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…</a:t>
            </a:r>
            <a:endParaRPr lang="en-US" sz="1600" b="1" u="sng" dirty="0"/>
          </a:p>
        </p:txBody>
      </p:sp>
      <p:cxnSp>
        <p:nvCxnSpPr>
          <p:cNvPr id="74" name="Gerade Verbindung mit Pfeil 73"/>
          <p:cNvCxnSpPr>
            <a:stCxn id="71" idx="1"/>
            <a:endCxn id="70" idx="3"/>
          </p:cNvCxnSpPr>
          <p:nvPr/>
        </p:nvCxnSpPr>
        <p:spPr>
          <a:xfrm rot="10800000" flipV="1">
            <a:off x="4429124" y="4335380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 rot="20463126">
            <a:off x="4572000" y="430680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rdfs:label</a:t>
            </a:r>
            <a:endParaRPr lang="en-US" sz="1400" dirty="0"/>
          </a:p>
        </p:txBody>
      </p:sp>
      <p:cxnSp>
        <p:nvCxnSpPr>
          <p:cNvPr id="76" name="Gerade Verbindung mit Pfeil 75"/>
          <p:cNvCxnSpPr>
            <a:stCxn id="72" idx="1"/>
            <a:endCxn id="70" idx="3"/>
          </p:cNvCxnSpPr>
          <p:nvPr/>
        </p:nvCxnSpPr>
        <p:spPr>
          <a:xfrm rot="10800000" flipV="1">
            <a:off x="4429124" y="4764008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3" idx="1"/>
          </p:cNvCxnSpPr>
          <p:nvPr/>
        </p:nvCxnSpPr>
        <p:spPr>
          <a:xfrm rot="10800000">
            <a:off x="4429124" y="4878312"/>
            <a:ext cx="1285884" cy="314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4929190" y="4521122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rdfs:label</a:t>
            </a:r>
            <a:endParaRPr lang="en-US" sz="1400" dirty="0"/>
          </a:p>
        </p:txBody>
      </p:sp>
      <p:sp>
        <p:nvSpPr>
          <p:cNvPr id="79" name="Textfeld 78"/>
          <p:cNvSpPr txBox="1"/>
          <p:nvPr/>
        </p:nvSpPr>
        <p:spPr>
          <a:xfrm rot="626128">
            <a:off x="4807040" y="481116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rdfs:label</a:t>
            </a:r>
            <a:endParaRPr lang="en-US" sz="1400" dirty="0"/>
          </a:p>
        </p:txBody>
      </p:sp>
      <p:sp>
        <p:nvSpPr>
          <p:cNvPr id="80" name="Textfeld 79"/>
          <p:cNvSpPr txBox="1"/>
          <p:nvPr/>
        </p:nvSpPr>
        <p:spPr>
          <a:xfrm>
            <a:off x="6715140" y="380674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Ambiguous !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81" name="Pfeil nach rechts 80"/>
          <p:cNvSpPr/>
          <p:nvPr/>
        </p:nvSpPr>
        <p:spPr>
          <a:xfrm>
            <a:off x="2143108" y="4663998"/>
            <a:ext cx="1071570" cy="3571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Abgerundetes Rechteck 81"/>
          <p:cNvSpPr/>
          <p:nvPr/>
        </p:nvSpPr>
        <p:spPr>
          <a:xfrm>
            <a:off x="857224" y="4663998"/>
            <a:ext cx="107157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Andreas</a:t>
            </a:r>
            <a:endParaRPr lang="en-US" sz="1200" dirty="0"/>
          </a:p>
        </p:txBody>
      </p:sp>
      <p:sp>
        <p:nvSpPr>
          <p:cNvPr id="83" name="Abgerundetes Rechteck 82"/>
          <p:cNvSpPr/>
          <p:nvPr/>
        </p:nvSpPr>
        <p:spPr>
          <a:xfrm>
            <a:off x="857224" y="3949618"/>
            <a:ext cx="107157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84" name="Abgerundetes Rechteck 83"/>
          <p:cNvSpPr/>
          <p:nvPr/>
        </p:nvSpPr>
        <p:spPr>
          <a:xfrm>
            <a:off x="857224" y="3520990"/>
            <a:ext cx="107157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Andreas</a:t>
            </a:r>
            <a:endParaRPr lang="en-US" sz="1200" dirty="0"/>
          </a:p>
        </p:txBody>
      </p:sp>
      <p:sp>
        <p:nvSpPr>
          <p:cNvPr id="85" name="Abgerundetes Rechteck 84"/>
          <p:cNvSpPr/>
          <p:nvPr/>
        </p:nvSpPr>
        <p:spPr>
          <a:xfrm>
            <a:off x="857224" y="3092362"/>
            <a:ext cx="107157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Andreas</a:t>
            </a:r>
            <a:endParaRPr lang="en-US" sz="1200" dirty="0"/>
          </a:p>
        </p:txBody>
      </p:sp>
      <p:sp>
        <p:nvSpPr>
          <p:cNvPr id="86" name="Pfeil nach unten 85"/>
          <p:cNvSpPr/>
          <p:nvPr/>
        </p:nvSpPr>
        <p:spPr>
          <a:xfrm>
            <a:off x="1285852" y="4378246"/>
            <a:ext cx="214314" cy="2143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 animBg="1"/>
      <p:bldP spid="71" grpId="0" animBg="1"/>
      <p:bldP spid="72" grpId="0" animBg="1"/>
      <p:bldP spid="73" grpId="0" animBg="1"/>
      <p:bldP spid="75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Algorithm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492" y="2159050"/>
            <a:ext cx="6553199" cy="37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Ontology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Possible Result Graphs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509" y="2142259"/>
            <a:ext cx="4281488" cy="20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956" y="4976818"/>
            <a:ext cx="3559320" cy="13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4847" y="5052846"/>
            <a:ext cx="2789238" cy="12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Document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Possible Result Graphs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Text Document</a:t>
            </a:r>
            <a:endParaRPr lang="en-US" dirty="0"/>
          </a:p>
        </p:txBody>
      </p:sp>
      <p:pic>
        <p:nvPicPr>
          <p:cNvPr id="6" name="Picture 2" descr="E:\text_snipped.png"/>
          <p:cNvPicPr>
            <a:picLocks noChangeAspect="1" noChangeArrowheads="1"/>
          </p:cNvPicPr>
          <p:nvPr/>
        </p:nvPicPr>
        <p:blipFill>
          <a:blip r:embed="rId2" cstate="print"/>
          <a:srcRect l="593"/>
          <a:stretch>
            <a:fillRect/>
          </a:stretch>
        </p:blipFill>
        <p:spPr bwMode="auto">
          <a:xfrm>
            <a:off x="633046" y="2115649"/>
            <a:ext cx="8510954" cy="145988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18" y="4285157"/>
            <a:ext cx="3559320" cy="13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709" y="4361185"/>
            <a:ext cx="2789238" cy="12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2554014" y="4611414"/>
            <a:ext cx="1064172" cy="331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504794" y="4621925"/>
            <a:ext cx="493986" cy="331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Entity: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„a thing with distinct and independent </a:t>
            </a:r>
            <a:r>
              <a:rPr lang="de-DE" i="1" dirty="0" err="1" smtClean="0">
                <a:solidFill>
                  <a:schemeClr val="tx1"/>
                </a:solidFill>
              </a:rPr>
              <a:t>existence</a:t>
            </a:r>
            <a:r>
              <a:rPr lang="de-DE" i="1" dirty="0" smtClean="0">
                <a:solidFill>
                  <a:schemeClr val="tx1"/>
                </a:solidFill>
              </a:rPr>
              <a:t>“ </a:t>
            </a:r>
            <a:r>
              <a:rPr lang="de-DE" sz="1000" dirty="0" smtClean="0">
                <a:solidFill>
                  <a:schemeClr val="tx1"/>
                </a:solidFill>
              </a:rPr>
              <a:t>(Oxford </a:t>
            </a:r>
            <a:r>
              <a:rPr lang="de-DE" sz="1000" dirty="0" err="1" smtClean="0">
                <a:solidFill>
                  <a:schemeClr val="tx1"/>
                </a:solidFill>
              </a:rPr>
              <a:t>Dictonary</a:t>
            </a:r>
            <a:r>
              <a:rPr lang="de-DE" sz="1000" dirty="0" smtClean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Named Entity: </a:t>
            </a:r>
          </a:p>
          <a:p>
            <a:pPr lvl="1"/>
            <a:r>
              <a:rPr lang="de-DE" i="1" dirty="0" smtClean="0">
                <a:solidFill>
                  <a:schemeClr val="tx1"/>
                </a:solidFill>
              </a:rPr>
              <a:t>„In </a:t>
            </a:r>
            <a:r>
              <a:rPr lang="de-DE" i="1" dirty="0" err="1" smtClean="0">
                <a:solidFill>
                  <a:schemeClr val="tx1"/>
                </a:solidFill>
              </a:rPr>
              <a:t>the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expression ‚Named Entity‘, the word ‚Named‘[...]“ refers „to those entities for which one or many rigid designators [...] stand for the referent“ </a:t>
            </a:r>
            <a:r>
              <a:rPr lang="en-US" sz="1000" dirty="0" smtClean="0">
                <a:solidFill>
                  <a:schemeClr val="tx1"/>
                </a:solidFill>
              </a:rPr>
              <a:t>(Satoshi </a:t>
            </a:r>
            <a:r>
              <a:rPr lang="en-US" sz="1000" dirty="0" err="1" smtClean="0">
                <a:solidFill>
                  <a:schemeClr val="tx1"/>
                </a:solidFill>
              </a:rPr>
              <a:t>Sekine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Example:</a:t>
            </a: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			Andreas is working at the FZI</a:t>
            </a:r>
          </a:p>
          <a:p>
            <a:pPr lvl="1">
              <a:buNone/>
            </a:pPr>
            <a:endParaRPr lang="en-US" noProof="0" dirty="0" smtClean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Motivation: Entity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1594338" y="3361591"/>
            <a:ext cx="1345223" cy="42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„A named entity refers to a named class, a named individual </a:t>
            </a:r>
            <a:r>
              <a:rPr lang="de-DE" i="1" dirty="0" err="1" smtClean="0">
                <a:solidFill>
                  <a:schemeClr val="tx1"/>
                </a:solidFill>
              </a:rPr>
              <a:t>or</a:t>
            </a:r>
            <a:r>
              <a:rPr lang="de-DE" i="1" dirty="0" smtClean="0">
                <a:solidFill>
                  <a:schemeClr val="tx1"/>
                </a:solidFill>
              </a:rPr>
              <a:t> a </a:t>
            </a:r>
            <a:r>
              <a:rPr lang="de-DE" i="1" dirty="0" err="1" smtClean="0">
                <a:solidFill>
                  <a:schemeClr val="tx1"/>
                </a:solidFill>
              </a:rPr>
              <a:t>named</a:t>
            </a:r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i="1" dirty="0" err="1" smtClean="0">
                <a:solidFill>
                  <a:schemeClr val="tx1"/>
                </a:solidFill>
              </a:rPr>
              <a:t>property</a:t>
            </a:r>
            <a:r>
              <a:rPr lang="de-DE" i="1" dirty="0" smtClean="0">
                <a:solidFill>
                  <a:schemeClr val="tx1"/>
                </a:solidFill>
              </a:rPr>
              <a:t>“ </a:t>
            </a:r>
            <a:r>
              <a:rPr lang="de-DE" sz="1000" dirty="0" smtClean="0">
                <a:solidFill>
                  <a:schemeClr val="tx1"/>
                </a:solidFill>
              </a:rPr>
              <a:t>(</a:t>
            </a:r>
            <a:r>
              <a:rPr lang="de-DE" sz="1000" dirty="0" err="1" smtClean="0">
                <a:solidFill>
                  <a:schemeClr val="tx1"/>
                </a:solidFill>
              </a:rPr>
              <a:t>Manaf</a:t>
            </a:r>
            <a:r>
              <a:rPr lang="de-DE" sz="1000" dirty="0" smtClean="0">
                <a:solidFill>
                  <a:schemeClr val="tx1"/>
                </a:solidFill>
              </a:rPr>
              <a:t> et al.)</a:t>
            </a:r>
            <a:endParaRPr lang="de-DE" sz="1000" i="1" dirty="0" smtClean="0">
              <a:solidFill>
                <a:schemeClr val="tx1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		Andreas is working at the FZI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  	</a:t>
            </a:r>
            <a:endParaRPr lang="de-DE" sz="14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Named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r>
              <a:rPr lang="de-DE" dirty="0" smtClean="0"/>
              <a:t> in an </a:t>
            </a:r>
            <a:r>
              <a:rPr lang="de-DE" dirty="0" err="1" smtClean="0"/>
              <a:t>Ontology</a:t>
            </a:r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 rot="1291317">
            <a:off x="254872" y="4587933"/>
            <a:ext cx="4000528" cy="21498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 rot="-1740000">
            <a:off x="4985206" y="4621167"/>
            <a:ext cx="4000528" cy="21498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bgerundetes Rechteck 24"/>
          <p:cNvSpPr/>
          <p:nvPr/>
        </p:nvSpPr>
        <p:spPr>
          <a:xfrm>
            <a:off x="1285852" y="6072206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</a:t>
            </a:r>
            <a:endParaRPr lang="en-US" sz="1200" dirty="0"/>
          </a:p>
        </p:txBody>
      </p:sp>
      <p:sp>
        <p:nvSpPr>
          <p:cNvPr id="26" name="Abgerundetes Rechteck 25"/>
          <p:cNvSpPr/>
          <p:nvPr/>
        </p:nvSpPr>
        <p:spPr>
          <a:xfrm>
            <a:off x="5143504" y="6072206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http://www.example.org/here#FZI</a:t>
            </a:r>
            <a:endParaRPr lang="en-US" sz="1200" dirty="0"/>
          </a:p>
        </p:txBody>
      </p:sp>
      <p:sp>
        <p:nvSpPr>
          <p:cNvPr id="27" name="Abgerundetes Rechteck 26"/>
          <p:cNvSpPr/>
          <p:nvPr/>
        </p:nvSpPr>
        <p:spPr>
          <a:xfrm>
            <a:off x="7000892" y="4572008"/>
            <a:ext cx="142876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FZI</a:t>
            </a:r>
            <a:endParaRPr lang="en-US" sz="1200" dirty="0"/>
          </a:p>
        </p:txBody>
      </p:sp>
      <p:sp>
        <p:nvSpPr>
          <p:cNvPr id="28" name="Abgerundetes Rechteck 27"/>
          <p:cNvSpPr/>
          <p:nvPr/>
        </p:nvSpPr>
        <p:spPr>
          <a:xfrm>
            <a:off x="928662" y="4643446"/>
            <a:ext cx="1071570" cy="342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Andreas</a:t>
            </a:r>
            <a:endParaRPr lang="en-US" sz="1200" dirty="0"/>
          </a:p>
        </p:txBody>
      </p:sp>
      <p:cxnSp>
        <p:nvCxnSpPr>
          <p:cNvPr id="29" name="Gerade Verbindung mit Pfeil 28"/>
          <p:cNvCxnSpPr>
            <a:stCxn id="25" idx="0"/>
            <a:endCxn id="28" idx="2"/>
          </p:cNvCxnSpPr>
          <p:nvPr/>
        </p:nvCxnSpPr>
        <p:spPr>
          <a:xfrm rot="16200000" flipV="1">
            <a:off x="1528738" y="4922051"/>
            <a:ext cx="1085864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285852" y="528638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rdfs:label</a:t>
            </a:r>
            <a:endParaRPr lang="en-US" sz="1400" dirty="0"/>
          </a:p>
        </p:txBody>
      </p:sp>
      <p:cxnSp>
        <p:nvCxnSpPr>
          <p:cNvPr id="31" name="Gerade Verbindung mit Pfeil 30"/>
          <p:cNvCxnSpPr>
            <a:stCxn id="26" idx="0"/>
            <a:endCxn id="27" idx="2"/>
          </p:cNvCxnSpPr>
          <p:nvPr/>
        </p:nvCxnSpPr>
        <p:spPr>
          <a:xfrm rot="5400000" flipH="1" flipV="1">
            <a:off x="6547257" y="4904192"/>
            <a:ext cx="1157302" cy="1178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7215206" y="528638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rdfs:label</a:t>
            </a:r>
            <a:endParaRPr lang="en-US" sz="1400" dirty="0"/>
          </a:p>
        </p:txBody>
      </p:sp>
      <p:sp>
        <p:nvSpPr>
          <p:cNvPr id="33" name="Abgerundetes Rechteck 32"/>
          <p:cNvSpPr/>
          <p:nvPr/>
        </p:nvSpPr>
        <p:spPr>
          <a:xfrm>
            <a:off x="3286116" y="4643446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Person</a:t>
            </a:r>
            <a:endParaRPr lang="en-US" sz="1200" dirty="0"/>
          </a:p>
        </p:txBody>
      </p:sp>
      <p:sp>
        <p:nvSpPr>
          <p:cNvPr id="34" name="Abgerundetes Rechteck 33"/>
          <p:cNvSpPr/>
          <p:nvPr/>
        </p:nvSpPr>
        <p:spPr>
          <a:xfrm>
            <a:off x="5214942" y="4643446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Company</a:t>
            </a:r>
            <a:endParaRPr lang="en-US" sz="1200" dirty="0"/>
          </a:p>
        </p:txBody>
      </p:sp>
      <p:cxnSp>
        <p:nvCxnSpPr>
          <p:cNvPr id="35" name="Gerade Verbindung mit Pfeil 34"/>
          <p:cNvCxnSpPr>
            <a:stCxn id="25" idx="3"/>
            <a:endCxn id="26" idx="1"/>
          </p:cNvCxnSpPr>
          <p:nvPr/>
        </p:nvCxnSpPr>
        <p:spPr>
          <a:xfrm>
            <a:off x="4071934" y="624365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4143372" y="6000768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ex:worksIn</a:t>
            </a:r>
            <a:endParaRPr lang="en-US" sz="1400" dirty="0"/>
          </a:p>
        </p:txBody>
      </p:sp>
      <p:cxnSp>
        <p:nvCxnSpPr>
          <p:cNvPr id="37" name="Gerade Verbindung mit Pfeil 36"/>
          <p:cNvCxnSpPr>
            <a:stCxn id="26" idx="0"/>
            <a:endCxn id="34" idx="2"/>
          </p:cNvCxnSpPr>
          <p:nvPr/>
        </p:nvCxnSpPr>
        <p:spPr>
          <a:xfrm rot="16200000" flipV="1">
            <a:off x="5600704" y="5136365"/>
            <a:ext cx="108586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5" idx="0"/>
            <a:endCxn id="33" idx="2"/>
          </p:cNvCxnSpPr>
          <p:nvPr/>
        </p:nvCxnSpPr>
        <p:spPr>
          <a:xfrm rot="5400000" flipH="1" flipV="1">
            <a:off x="2707465" y="4957770"/>
            <a:ext cx="1085864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143240" y="5429264"/>
            <a:ext cx="768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rdf:type</a:t>
            </a:r>
            <a:endParaRPr lang="en-US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5357818" y="5429264"/>
            <a:ext cx="768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rdf:type</a:t>
            </a:r>
            <a:endParaRPr lang="en-US" sz="1400" dirty="0"/>
          </a:p>
        </p:txBody>
      </p:sp>
      <p:sp>
        <p:nvSpPr>
          <p:cNvPr id="41" name="Geschweifte Klammer rechts 40"/>
          <p:cNvSpPr/>
          <p:nvPr/>
        </p:nvSpPr>
        <p:spPr>
          <a:xfrm rot="5400000">
            <a:off x="2113992" y="2919586"/>
            <a:ext cx="58248" cy="971568"/>
          </a:xfrm>
          <a:prstGeom prst="rightBrac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eschweifte Klammer rechts 41"/>
          <p:cNvSpPr/>
          <p:nvPr/>
        </p:nvSpPr>
        <p:spPr>
          <a:xfrm rot="5400000">
            <a:off x="4804996" y="3178424"/>
            <a:ext cx="61545" cy="439614"/>
          </a:xfrm>
          <a:prstGeom prst="rightBrac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211516" y="3349869"/>
            <a:ext cx="1345223" cy="42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Company</a:t>
            </a:r>
            <a:endParaRPr lang="de-DE" dirty="0"/>
          </a:p>
        </p:txBody>
      </p:sp>
      <p:sp>
        <p:nvSpPr>
          <p:cNvPr id="45" name="Geschweifte Klammer rechts 44"/>
          <p:cNvSpPr/>
          <p:nvPr/>
        </p:nvSpPr>
        <p:spPr>
          <a:xfrm rot="5400000">
            <a:off x="4805719" y="3179147"/>
            <a:ext cx="49825" cy="467473"/>
          </a:xfrm>
          <a:prstGeom prst="rightBrac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3" grpId="0" animBg="1"/>
      <p:bldP spid="24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Ambiguity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“factual, explanatory prose,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r>
              <a:rPr lang="en-US" i="1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r>
              <a:rPr lang="en-US" i="1" dirty="0" smtClean="0">
                <a:solidFill>
                  <a:schemeClr val="tx1"/>
                </a:solidFill>
              </a:rPr>
              <a:t> considered an error in reasoning or diction” </a:t>
            </a:r>
            <a:r>
              <a:rPr lang="en-US" dirty="0" smtClean="0">
                <a:solidFill>
                  <a:schemeClr val="tx1"/>
                </a:solidFill>
              </a:rPr>
              <a:t>(Encyclopedia Britannica)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Ontology Ambiguity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Ambiguity concerning </a:t>
            </a:r>
            <a:r>
              <a:rPr lang="en-US" i="1" u="sng" dirty="0" smtClean="0">
                <a:solidFill>
                  <a:schemeClr val="tx1"/>
                </a:solidFill>
                <a:sym typeface="Wingdings" pitchFamily="2" charset="2"/>
              </a:rPr>
              <a:t>one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class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Ambiguity concerning </a:t>
            </a:r>
            <a:r>
              <a:rPr lang="en-US" i="1" u="sng" dirty="0" smtClean="0">
                <a:solidFill>
                  <a:schemeClr val="tx1"/>
                </a:solidFill>
                <a:sym typeface="Wingdings" pitchFamily="2" charset="2"/>
              </a:rPr>
              <a:t>multiple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classes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Ambiguity concerning T-Box and A-Box data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Domain dependent  and domain independent knowledge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Ambiguity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1373918" y="6177460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http://www.example.org/here#Andreas_</a:t>
            </a:r>
            <a:r>
              <a:rPr lang="en-US" sz="1400" b="1" u="sng" dirty="0" smtClean="0"/>
              <a:t>1</a:t>
            </a:r>
            <a:endParaRPr lang="en-US" sz="1400" b="1" u="sng" dirty="0"/>
          </a:p>
        </p:txBody>
      </p:sp>
      <p:sp>
        <p:nvSpPr>
          <p:cNvPr id="6" name="Abgerundetes Rechteck 5"/>
          <p:cNvSpPr/>
          <p:nvPr/>
        </p:nvSpPr>
        <p:spPr>
          <a:xfrm>
            <a:off x="4902207" y="6199688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http://www.example.org/here#Andreas_</a:t>
            </a:r>
            <a:r>
              <a:rPr lang="en-US" sz="1400" b="1" u="sng" dirty="0" smtClean="0"/>
              <a:t>2</a:t>
            </a:r>
            <a:endParaRPr lang="en-US" sz="1400" b="1" u="sng" dirty="0"/>
          </a:p>
        </p:txBody>
      </p:sp>
      <p:sp>
        <p:nvSpPr>
          <p:cNvPr id="7" name="Abgerundetes Rechteck 6"/>
          <p:cNvSpPr/>
          <p:nvPr/>
        </p:nvSpPr>
        <p:spPr>
          <a:xfrm>
            <a:off x="3997288" y="4846638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Person</a:t>
            </a:r>
            <a:endParaRPr lang="en-US" sz="1200" dirty="0"/>
          </a:p>
        </p:txBody>
      </p:sp>
      <p:cxnSp>
        <p:nvCxnSpPr>
          <p:cNvPr id="8" name="Gerade Verbindung mit Pfeil 7"/>
          <p:cNvCxnSpPr>
            <a:stCxn id="5" idx="0"/>
            <a:endCxn id="7" idx="2"/>
          </p:cNvCxnSpPr>
          <p:nvPr/>
        </p:nvCxnSpPr>
        <p:spPr>
          <a:xfrm rot="5400000" flipH="1" flipV="1">
            <a:off x="3191772" y="4836159"/>
            <a:ext cx="987926" cy="1694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0"/>
            <a:endCxn id="7" idx="2"/>
          </p:cNvCxnSpPr>
          <p:nvPr/>
        </p:nvCxnSpPr>
        <p:spPr>
          <a:xfrm rot="16200000" flipV="1">
            <a:off x="4944803" y="4777804"/>
            <a:ext cx="1010154" cy="1833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1390975" y="6185950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http://www.example.org/here#Andreas_</a:t>
            </a:r>
            <a:r>
              <a:rPr lang="en-US" sz="1400" b="1" u="sng" dirty="0" smtClean="0"/>
              <a:t>1</a:t>
            </a:r>
            <a:endParaRPr lang="en-US" sz="1400" b="1" u="sng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919264" y="6208178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http://www.example.org/here#Andreas_</a:t>
            </a:r>
            <a:r>
              <a:rPr lang="en-US" sz="1400" b="1" u="sng" dirty="0" smtClean="0"/>
              <a:t>2</a:t>
            </a:r>
            <a:endParaRPr lang="en-US" sz="1400" b="1" u="sng" dirty="0"/>
          </a:p>
        </p:txBody>
      </p:sp>
      <p:sp>
        <p:nvSpPr>
          <p:cNvPr id="13" name="Abgerundetes Rechteck 12"/>
          <p:cNvSpPr/>
          <p:nvPr/>
        </p:nvSpPr>
        <p:spPr>
          <a:xfrm>
            <a:off x="2324090" y="4716582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Person</a:t>
            </a:r>
            <a:endParaRPr lang="en-US" sz="1200" dirty="0"/>
          </a:p>
        </p:txBody>
      </p:sp>
      <p:cxnSp>
        <p:nvCxnSpPr>
          <p:cNvPr id="14" name="Gerade Verbindung mit Pfeil 13"/>
          <p:cNvCxnSpPr>
            <a:stCxn id="11" idx="0"/>
            <a:endCxn id="13" idx="2"/>
          </p:cNvCxnSpPr>
          <p:nvPr/>
        </p:nvCxnSpPr>
        <p:spPr>
          <a:xfrm rot="5400000" flipH="1" flipV="1">
            <a:off x="2294428" y="5620504"/>
            <a:ext cx="1126472" cy="4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0"/>
            <a:endCxn id="16" idx="2"/>
          </p:cNvCxnSpPr>
          <p:nvPr/>
        </p:nvCxnSpPr>
        <p:spPr>
          <a:xfrm rot="16200000" flipV="1">
            <a:off x="5811605" y="5636039"/>
            <a:ext cx="1125609" cy="1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5829289" y="4739673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Rift</a:t>
            </a:r>
            <a:endParaRPr lang="en-US" sz="12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826899" y="6236574"/>
            <a:ext cx="2928958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http://www.example.org/here#wood</a:t>
            </a:r>
            <a:endParaRPr lang="en-US" sz="1400" b="1" u="sng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277907" y="4846578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Wood</a:t>
            </a:r>
            <a:endParaRPr lang="en-US" sz="1200" dirty="0"/>
          </a:p>
        </p:txBody>
      </p:sp>
      <p:cxnSp>
        <p:nvCxnSpPr>
          <p:cNvPr id="19" name="Gerade Verbindung mit Pfeil 18"/>
          <p:cNvCxnSpPr>
            <a:stCxn id="17" idx="0"/>
            <a:endCxn id="20" idx="2"/>
          </p:cNvCxnSpPr>
          <p:nvPr/>
        </p:nvCxnSpPr>
        <p:spPr>
          <a:xfrm rot="5400000" flipH="1" flipV="1">
            <a:off x="5793130" y="5710814"/>
            <a:ext cx="1024009" cy="2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5783106" y="4869669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Material</a:t>
            </a:r>
            <a:endParaRPr lang="en-US" sz="1200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273196" y="6195011"/>
            <a:ext cx="305135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http://www.example.org/here#Black_Forest</a:t>
            </a:r>
            <a:endParaRPr lang="en-US" sz="1400" b="1" u="sng" dirty="0"/>
          </a:p>
        </p:txBody>
      </p:sp>
      <p:cxnSp>
        <p:nvCxnSpPr>
          <p:cNvPr id="22" name="Gerade Verbindung mit Pfeil 21"/>
          <p:cNvCxnSpPr>
            <a:stCxn id="21" idx="0"/>
            <a:endCxn id="18" idx="2"/>
          </p:cNvCxnSpPr>
          <p:nvPr/>
        </p:nvCxnSpPr>
        <p:spPr>
          <a:xfrm rot="5400000" flipH="1" flipV="1">
            <a:off x="2303514" y="5684833"/>
            <a:ext cx="1005537" cy="14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2267601" y="4726868"/>
            <a:ext cx="1071570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City</a:t>
            </a:r>
            <a:endParaRPr lang="en-US" sz="1200" dirty="0"/>
          </a:p>
        </p:txBody>
      </p:sp>
      <p:sp>
        <p:nvSpPr>
          <p:cNvPr id="24" name="Abgerundetes Rechteck 23"/>
          <p:cNvSpPr/>
          <p:nvPr/>
        </p:nvSpPr>
        <p:spPr>
          <a:xfrm>
            <a:off x="1267507" y="6116864"/>
            <a:ext cx="305135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http://www.example.org/here#Metro</a:t>
            </a:r>
            <a:endParaRPr lang="en-US" sz="1400" b="1" u="sng" dirty="0"/>
          </a:p>
        </p:txBody>
      </p:sp>
      <p:cxnSp>
        <p:nvCxnSpPr>
          <p:cNvPr id="25" name="Gerade Verbindung mit Pfeil 24"/>
          <p:cNvCxnSpPr>
            <a:stCxn id="24" idx="0"/>
            <a:endCxn id="23" idx="2"/>
          </p:cNvCxnSpPr>
          <p:nvPr/>
        </p:nvCxnSpPr>
        <p:spPr>
          <a:xfrm rot="5400000" flipH="1" flipV="1">
            <a:off x="2274734" y="5588213"/>
            <a:ext cx="1047100" cy="10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634162" y="5218884"/>
            <a:ext cx="28359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Metro as a tram </a:t>
            </a:r>
            <a:r>
              <a:rPr lang="en-US" dirty="0" smtClean="0">
                <a:sym typeface="Wingdings" pitchFamily="2" charset="2"/>
              </a:rPr>
              <a:t> not part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of a </a:t>
            </a:r>
            <a:r>
              <a:rPr lang="en-US" dirty="0" err="1" smtClean="0">
                <a:sym typeface="Wingdings" pitchFamily="2" charset="2"/>
              </a:rPr>
              <a:t>geonames</a:t>
            </a:r>
            <a:r>
              <a:rPr lang="en-US" dirty="0" smtClean="0">
                <a:sym typeface="Wingdings" pitchFamily="2" charset="2"/>
              </a:rPr>
              <a:t> ontology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2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Polysemy</a:t>
            </a:r>
            <a:endParaRPr lang="de-DE" dirty="0"/>
          </a:p>
        </p:txBody>
      </p:sp>
      <p:pic>
        <p:nvPicPr>
          <p:cNvPr id="73730" name="Picture 2" descr="C:\Users\kleb\Documents\WIMS2011_14022011[1]\figs\peth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831" y="2556686"/>
            <a:ext cx="6477000" cy="2733675"/>
          </a:xfrm>
          <a:prstGeom prst="rect">
            <a:avLst/>
          </a:prstGeom>
          <a:noFill/>
        </p:spPr>
      </p:pic>
      <p:pic>
        <p:nvPicPr>
          <p:cNvPr id="73731" name="Picture 3" descr="C:\Users\kleb\Documents\WIMS2011_14022011[1]\figs\peth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159" y="2405841"/>
            <a:ext cx="7362825" cy="2886075"/>
          </a:xfrm>
          <a:prstGeom prst="rect">
            <a:avLst/>
          </a:prstGeom>
          <a:noFill/>
        </p:spPr>
      </p:pic>
      <p:sp>
        <p:nvSpPr>
          <p:cNvPr id="7" name="Nach unten gekrümmter Pfeil 6"/>
          <p:cNvSpPr/>
          <p:nvPr/>
        </p:nvSpPr>
        <p:spPr>
          <a:xfrm>
            <a:off x="1769423" y="3752603"/>
            <a:ext cx="985652" cy="38001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 1: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Retrieve entities from text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Step 2: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Retrieve possible surrogates in the ontology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Step 3: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Search for Steiner graphs containing at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least one element from each surrogate set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Step 4: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Ranking the resulting Steiner graphs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 1: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Retrieve entities from text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Done via </a:t>
            </a:r>
            <a:r>
              <a:rPr lang="en-US" dirty="0" err="1" smtClean="0">
                <a:solidFill>
                  <a:schemeClr val="tx1"/>
                </a:solidFill>
              </a:rPr>
              <a:t>Textprocessing</a:t>
            </a:r>
            <a:r>
              <a:rPr lang="en-US" dirty="0" smtClean="0">
                <a:solidFill>
                  <a:schemeClr val="tx1"/>
                </a:solidFill>
              </a:rPr>
              <a:t> Technique, e.g. Gazetteer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Andreas, </a:t>
            </a:r>
            <a:r>
              <a:rPr lang="en-US" b="1" dirty="0" smtClean="0">
                <a:solidFill>
                  <a:srgbClr val="7030A0"/>
                </a:solidFill>
              </a:rPr>
              <a:t>FZI,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Joachim</a:t>
            </a:r>
            <a:r>
              <a:rPr lang="en-US" dirty="0" smtClean="0">
                <a:solidFill>
                  <a:srgbClr val="007749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3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Steps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464927" y="1553485"/>
            <a:ext cx="3120213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Andreas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working at the </a:t>
            </a:r>
            <a:r>
              <a:rPr lang="en-US" b="1" dirty="0" smtClean="0">
                <a:solidFill>
                  <a:srgbClr val="7030A0"/>
                </a:solidFill>
              </a:rPr>
              <a:t>FZI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Recently he wrote a paper with</a:t>
            </a:r>
          </a:p>
          <a:p>
            <a:r>
              <a:rPr lang="en-US" dirty="0" smtClean="0"/>
              <a:t> his colleague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Joachim</a:t>
            </a:r>
            <a:r>
              <a:rPr lang="en-US" dirty="0" smtClean="0">
                <a:solidFill>
                  <a:srgbClr val="007749"/>
                </a:solidFill>
              </a:rPr>
              <a:t> </a:t>
            </a:r>
            <a:r>
              <a:rPr lang="en-US" dirty="0" smtClean="0"/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 2: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Retrieve possible surrogates in the ontology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set of all initially </a:t>
            </a:r>
            <a:r>
              <a:rPr lang="en-US" u="sng" dirty="0" smtClean="0">
                <a:solidFill>
                  <a:schemeClr val="tx1"/>
                </a:solidFill>
              </a:rPr>
              <a:t>given</a:t>
            </a:r>
            <a:r>
              <a:rPr lang="en-US" dirty="0" smtClean="0">
                <a:solidFill>
                  <a:schemeClr val="tx1"/>
                </a:solidFill>
              </a:rPr>
              <a:t> entity NLIs.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Ontology surrogates S</a:t>
            </a:r>
            <a:r>
              <a:rPr lang="en-US" sz="800" dirty="0" smtClean="0">
                <a:solidFill>
                  <a:schemeClr val="tx1"/>
                </a:solidFill>
              </a:rPr>
              <a:t>i  </a:t>
            </a:r>
            <a:r>
              <a:rPr lang="en-US" dirty="0" smtClean="0">
                <a:solidFill>
                  <a:schemeClr val="tx1"/>
                </a:solidFill>
              </a:rPr>
              <a:t>for a given entity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Identifier 	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EA1-8EA3-45A7-A1A7-8949EB266F3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Steps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368186" y="1687790"/>
            <a:ext cx="1157176" cy="34163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u="sng" dirty="0" smtClean="0"/>
              <a:t>Ontology:</a:t>
            </a:r>
          </a:p>
          <a:p>
            <a:endParaRPr lang="en-GB" i="1" u="sng" dirty="0" smtClean="0"/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ex:A1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ex:A2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ex:A3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ex:F1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ex:F2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ex:F3</a:t>
            </a:r>
          </a:p>
          <a:p>
            <a:pPr algn="ctr"/>
            <a:endParaRPr lang="en-GB" dirty="0">
              <a:solidFill>
                <a:srgbClr val="7030A0"/>
              </a:solidFill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ex:J1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8" name="Objekt 47"/>
          <p:cNvGraphicFramePr>
            <a:graphicFrameLocks noChangeAspect="1"/>
          </p:cNvGraphicFramePr>
          <p:nvPr/>
        </p:nvGraphicFramePr>
        <p:xfrm>
          <a:off x="5023520" y="3534741"/>
          <a:ext cx="114300" cy="215900"/>
        </p:xfrm>
        <a:graphic>
          <a:graphicData uri="http://schemas.openxmlformats.org/presentationml/2006/ole">
            <p:oleObj spid="_x0000_s50178" name="Formel" r:id="rId3" imgW="114120" imgH="215640" progId="Equation.3">
              <p:embed/>
            </p:oleObj>
          </a:graphicData>
        </a:graphic>
      </p:graphicFrame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37" y="4995468"/>
            <a:ext cx="2709870" cy="3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3294" y="3291923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Abgerundetes Rechteck 55"/>
          <p:cNvSpPr/>
          <p:nvPr/>
        </p:nvSpPr>
        <p:spPr>
          <a:xfrm>
            <a:off x="3199253" y="3211396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http://www.example.org/here#</a:t>
            </a:r>
            <a:r>
              <a:rPr lang="en-US" sz="1400" b="1" dirty="0" smtClean="0"/>
              <a:t>A1</a:t>
            </a:r>
            <a:endParaRPr lang="en-US" sz="1400" b="1" dirty="0"/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713" y="3715976"/>
            <a:ext cx="887068" cy="3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1424" y="3699016"/>
            <a:ext cx="95901" cy="33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feld 58"/>
          <p:cNvSpPr txBox="1"/>
          <p:nvPr/>
        </p:nvSpPr>
        <p:spPr>
          <a:xfrm>
            <a:off x="2761539" y="319543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:=</a:t>
            </a:r>
            <a:endParaRPr lang="en-US" dirty="0"/>
          </a:p>
        </p:txBody>
      </p:sp>
      <p:sp>
        <p:nvSpPr>
          <p:cNvPr id="60" name="Abgerundetes Rechteck 59"/>
          <p:cNvSpPr/>
          <p:nvPr/>
        </p:nvSpPr>
        <p:spPr>
          <a:xfrm>
            <a:off x="3202054" y="3190330"/>
            <a:ext cx="2786082" cy="3428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http://www.example.org/here#</a:t>
            </a:r>
            <a:r>
              <a:rPr lang="en-US" sz="1400" b="1" dirty="0" smtClean="0"/>
              <a:t>A2</a:t>
            </a:r>
            <a:endParaRPr lang="en-US" sz="14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3132609" y="3699016"/>
            <a:ext cx="290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“</a:t>
            </a:r>
            <a:r>
              <a:rPr lang="en-US" dirty="0" err="1" smtClean="0"/>
              <a:t>Andreas”,”AAB”,”Abecker</a:t>
            </a:r>
            <a:r>
              <a:rPr lang="en-US" dirty="0" smtClean="0"/>
              <a:t>”,…</a:t>
            </a:r>
            <a:endParaRPr lang="en-US" dirty="0"/>
          </a:p>
        </p:txBody>
      </p:sp>
      <p:sp>
        <p:nvSpPr>
          <p:cNvPr id="62" name="Textfeld 61"/>
          <p:cNvSpPr txBox="1"/>
          <p:nvPr/>
        </p:nvSpPr>
        <p:spPr>
          <a:xfrm>
            <a:off x="3141588" y="3675973"/>
            <a:ext cx="285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“</a:t>
            </a:r>
            <a:r>
              <a:rPr lang="en-US" dirty="0" err="1" smtClean="0"/>
              <a:t>Andreas”,”Walter”,”AWA</a:t>
            </a:r>
            <a:r>
              <a:rPr lang="en-US" dirty="0" smtClean="0"/>
              <a:t>”,…</a:t>
            </a:r>
            <a:endParaRPr lang="en-US" dirty="0"/>
          </a:p>
        </p:txBody>
      </p:sp>
      <p:sp>
        <p:nvSpPr>
          <p:cNvPr id="63" name="Abgerundetes Rechteck 62"/>
          <p:cNvSpPr/>
          <p:nvPr/>
        </p:nvSpPr>
        <p:spPr>
          <a:xfrm>
            <a:off x="2826552" y="5862691"/>
            <a:ext cx="2786082" cy="3428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http://www.example.org/here#</a:t>
            </a:r>
            <a:r>
              <a:rPr lang="en-US" sz="1400" b="1" dirty="0" smtClean="0"/>
              <a:t>A2</a:t>
            </a:r>
            <a:endParaRPr lang="en-US" sz="1400" b="1" dirty="0"/>
          </a:p>
        </p:txBody>
      </p:sp>
      <p:sp>
        <p:nvSpPr>
          <p:cNvPr id="64" name="Abgerundetes Rechteck 63"/>
          <p:cNvSpPr/>
          <p:nvPr/>
        </p:nvSpPr>
        <p:spPr>
          <a:xfrm>
            <a:off x="2845970" y="6348781"/>
            <a:ext cx="2786082" cy="342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http://www.example.org/here#</a:t>
            </a:r>
            <a:r>
              <a:rPr lang="en-US" sz="1400" b="1" dirty="0" smtClean="0"/>
              <a:t>A1</a:t>
            </a:r>
            <a:endParaRPr lang="en-US" sz="1400" b="1" dirty="0"/>
          </a:p>
        </p:txBody>
      </p:sp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9237" y="5703948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feld 65"/>
          <p:cNvSpPr txBox="1"/>
          <p:nvPr/>
        </p:nvSpPr>
        <p:spPr>
          <a:xfrm>
            <a:off x="6546009" y="5676155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= “Andreas”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>
            <a:off x="2325984" y="566517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21" name="Abgerundetes Rechteck 20"/>
          <p:cNvSpPr/>
          <p:nvPr/>
        </p:nvSpPr>
        <p:spPr>
          <a:xfrm>
            <a:off x="3186502" y="3212102"/>
            <a:ext cx="2786082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http://www.example.org/here#</a:t>
            </a:r>
            <a:r>
              <a:rPr lang="en-US" sz="1400" b="1" dirty="0" smtClean="0"/>
              <a:t>A3</a:t>
            </a:r>
            <a:endParaRPr lang="en-US" sz="1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3144692" y="3697744"/>
            <a:ext cx="26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“</a:t>
            </a:r>
            <a:r>
              <a:rPr lang="en-US" dirty="0" err="1" smtClean="0"/>
              <a:t>Andreas”,”Nima”,”ANI</a:t>
            </a:r>
            <a:r>
              <a:rPr lang="en-US" dirty="0" smtClean="0"/>
              <a:t>”,…</a:t>
            </a:r>
            <a:endParaRPr lang="en-US" dirty="0"/>
          </a:p>
        </p:txBody>
      </p:sp>
      <p:sp>
        <p:nvSpPr>
          <p:cNvPr id="25" name="Abgerundetes Rechteck 24"/>
          <p:cNvSpPr/>
          <p:nvPr/>
        </p:nvSpPr>
        <p:spPr>
          <a:xfrm>
            <a:off x="2863041" y="5351923"/>
            <a:ext cx="2786082" cy="3428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http://www.example.org/here#</a:t>
            </a:r>
            <a:r>
              <a:rPr lang="en-US" sz="1400" b="1" dirty="0" smtClean="0"/>
              <a:t>A3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0" grpId="1" animBg="1"/>
      <p:bldP spid="61" grpId="0"/>
      <p:bldP spid="62" grpId="0"/>
      <p:bldP spid="62" grpId="1"/>
      <p:bldP spid="62" grpId="2"/>
      <p:bldP spid="63" grpId="0" animBg="1"/>
      <p:bldP spid="64" grpId="0" animBg="1"/>
      <p:bldP spid="66" grpId="0"/>
      <p:bldP spid="67" grpId="0"/>
      <p:bldP spid="21" grpId="0" animBg="1"/>
      <p:bldP spid="21" grpId="1" animBg="1"/>
      <p:bldP spid="22" grpId="0"/>
      <p:bldP spid="22" grpId="1"/>
      <p:bldP spid="25" grpId="0" animBg="1"/>
      <p:bldP spid="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{Ref}(Entity\;1)  template TPT1  env TPENV1  fore 0  back 16777215  eqnno 2"/>
  <p:tag name="FILENAME" val="TP_tmp"/>
  <p:tag name="ORIGWIDTH" val="66"/>
  <p:tag name="PICTUREFILESIZE" val="37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{Ref}(Entity\;2)  template TPT1  env TPENV1  fore 0  back 16777215  eqnno 3"/>
  <p:tag name="FILENAME" val="TP_tmp"/>
  <p:tag name="ORIGWIDTH" val="66"/>
  <p:tag name="PICTUREFILESIZE" val="37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{Ref}(Entity\;3)  template TPT1  env TPENV1  fore 0  back 16777215  eqnno 4"/>
  <p:tag name="FILENAME" val="TP_tmp"/>
  <p:tag name="ORIGWIDTH" val="66"/>
  <p:tag name="PICTUREFILESIZE" val="3736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Bildschirmpräsentation (4:3)</PresentationFormat>
  <Paragraphs>426</Paragraphs>
  <Slides>27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Larissa-Design</vt:lpstr>
      <vt:lpstr>Formel</vt:lpstr>
      <vt:lpstr>Folie 1</vt:lpstr>
      <vt:lpstr>Outline</vt:lpstr>
      <vt:lpstr>Motivation: Entity</vt:lpstr>
      <vt:lpstr>Named Entity in an Ontology</vt:lpstr>
      <vt:lpstr>Motivation: Ambiguity</vt:lpstr>
      <vt:lpstr>Model of Polysemy</vt:lpstr>
      <vt:lpstr>Algorithm: Steps</vt:lpstr>
      <vt:lpstr>Algorithm: Steps</vt:lpstr>
      <vt:lpstr>Algorithm: Steps</vt:lpstr>
      <vt:lpstr>Algorithm: Steps</vt:lpstr>
      <vt:lpstr>Algorithm: Relation to Idea</vt:lpstr>
      <vt:lpstr>Algorithm Step 3 &amp; 4 Search for Steiner Graph &amp; Ranking</vt:lpstr>
      <vt:lpstr>Extensions: Bidirectional</vt:lpstr>
      <vt:lpstr>Extensions: Local Coherence</vt:lpstr>
      <vt:lpstr>Extensions: Local Coherence</vt:lpstr>
      <vt:lpstr>Extensions: Reinfocement Learning</vt:lpstr>
      <vt:lpstr>Ranking based on Coherence</vt:lpstr>
      <vt:lpstr>Evaluation</vt:lpstr>
      <vt:lpstr>Evaluation</vt:lpstr>
      <vt:lpstr>Previous approaches</vt:lpstr>
      <vt:lpstr>Conclusion</vt:lpstr>
      <vt:lpstr>Folie 22</vt:lpstr>
      <vt:lpstr>Folie 23</vt:lpstr>
      <vt:lpstr>Motivation: Ambiguity</vt:lpstr>
      <vt:lpstr>Example: Algorithm</vt:lpstr>
      <vt:lpstr>Evaluation</vt:lpstr>
      <vt:lpstr>Example: Text Document</vt:lpstr>
    </vt:vector>
  </TitlesOfParts>
  <Company>FZI Karlsruhe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Silvan Horbert</dc:creator>
  <cp:lastModifiedBy>Joachim Kleb</cp:lastModifiedBy>
  <cp:revision>411</cp:revision>
  <dcterms:created xsi:type="dcterms:W3CDTF">2008-01-28T14:43:40Z</dcterms:created>
  <dcterms:modified xsi:type="dcterms:W3CDTF">2011-05-25T07:54:17Z</dcterms:modified>
</cp:coreProperties>
</file>