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notesSlides/notesSlide11.xml" ContentType="application/vnd.openxmlformats-officedocument.presentationml.notesSlide+xml"/>
  <Override PartName="/ppt/diagrams/colors1.xml" ContentType="application/vnd.openxmlformats-officedocument.drawingml.diagramColor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docProps/app.xml" ContentType="application/vnd.openxmlformats-officedocument.extended-properties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diagrams/layout1.xml" ContentType="application/vnd.openxmlformats-officedocument.drawingml.diagramLayout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7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slides/slide80.xml" ContentType="application/vnd.openxmlformats-officedocument.presentationml.slide+xml"/>
  <Override PartName="/ppt/slides/slide69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81.xml" ContentType="application/vnd.openxmlformats-officedocument.presentationml.slide+xml"/>
  <Override PartName="/ppt/slides/slide25.xml" ContentType="application/vnd.openxmlformats-officedocument.presentationml.slide+xml"/>
  <Override PartName="/ppt/slides/slide6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82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70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slides/slide7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72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84"/>
  </p:notesMasterIdLst>
  <p:sldIdLst>
    <p:sldId id="285" r:id="rId2"/>
    <p:sldId id="438" r:id="rId3"/>
    <p:sldId id="505" r:id="rId4"/>
    <p:sldId id="457" r:id="rId5"/>
    <p:sldId id="439" r:id="rId6"/>
    <p:sldId id="463" r:id="rId7"/>
    <p:sldId id="397" r:id="rId8"/>
    <p:sldId id="442" r:id="rId9"/>
    <p:sldId id="386" r:id="rId10"/>
    <p:sldId id="445" r:id="rId11"/>
    <p:sldId id="446" r:id="rId12"/>
    <p:sldId id="447" r:id="rId13"/>
    <p:sldId id="448" r:id="rId14"/>
    <p:sldId id="449" r:id="rId15"/>
    <p:sldId id="464" r:id="rId16"/>
    <p:sldId id="450" r:id="rId17"/>
    <p:sldId id="451" r:id="rId18"/>
    <p:sldId id="452" r:id="rId19"/>
    <p:sldId id="453" r:id="rId20"/>
    <p:sldId id="454" r:id="rId21"/>
    <p:sldId id="455" r:id="rId22"/>
    <p:sldId id="503" r:id="rId23"/>
    <p:sldId id="504" r:id="rId24"/>
    <p:sldId id="456" r:id="rId25"/>
    <p:sldId id="458" r:id="rId26"/>
    <p:sldId id="465" r:id="rId27"/>
    <p:sldId id="363" r:id="rId28"/>
    <p:sldId id="401" r:id="rId29"/>
    <p:sldId id="419" r:id="rId30"/>
    <p:sldId id="395" r:id="rId31"/>
    <p:sldId id="422" r:id="rId32"/>
    <p:sldId id="399" r:id="rId33"/>
    <p:sldId id="466" r:id="rId34"/>
    <p:sldId id="467" r:id="rId35"/>
    <p:sldId id="468" r:id="rId36"/>
    <p:sldId id="469" r:id="rId37"/>
    <p:sldId id="470" r:id="rId38"/>
    <p:sldId id="471" r:id="rId39"/>
    <p:sldId id="472" r:id="rId40"/>
    <p:sldId id="473" r:id="rId41"/>
    <p:sldId id="474" r:id="rId42"/>
    <p:sldId id="475" r:id="rId43"/>
    <p:sldId id="476" r:id="rId44"/>
    <p:sldId id="477" r:id="rId45"/>
    <p:sldId id="459" r:id="rId46"/>
    <p:sldId id="424" r:id="rId47"/>
    <p:sldId id="425" r:id="rId48"/>
    <p:sldId id="426" r:id="rId49"/>
    <p:sldId id="427" r:id="rId50"/>
    <p:sldId id="428" r:id="rId51"/>
    <p:sldId id="429" r:id="rId52"/>
    <p:sldId id="430" r:id="rId53"/>
    <p:sldId id="431" r:id="rId54"/>
    <p:sldId id="432" r:id="rId55"/>
    <p:sldId id="433" r:id="rId56"/>
    <p:sldId id="434" r:id="rId57"/>
    <p:sldId id="435" r:id="rId58"/>
    <p:sldId id="436" r:id="rId59"/>
    <p:sldId id="437" r:id="rId60"/>
    <p:sldId id="478" r:id="rId61"/>
    <p:sldId id="479" r:id="rId62"/>
    <p:sldId id="480" r:id="rId63"/>
    <p:sldId id="501" r:id="rId64"/>
    <p:sldId id="481" r:id="rId65"/>
    <p:sldId id="482" r:id="rId66"/>
    <p:sldId id="460" r:id="rId67"/>
    <p:sldId id="483" r:id="rId68"/>
    <p:sldId id="485" r:id="rId69"/>
    <p:sldId id="486" r:id="rId70"/>
    <p:sldId id="487" r:id="rId71"/>
    <p:sldId id="488" r:id="rId72"/>
    <p:sldId id="489" r:id="rId73"/>
    <p:sldId id="490" r:id="rId74"/>
    <p:sldId id="492" r:id="rId75"/>
    <p:sldId id="495" r:id="rId76"/>
    <p:sldId id="496" r:id="rId77"/>
    <p:sldId id="497" r:id="rId78"/>
    <p:sldId id="498" r:id="rId79"/>
    <p:sldId id="499" r:id="rId80"/>
    <p:sldId id="500" r:id="rId81"/>
    <p:sldId id="502" r:id="rId82"/>
    <p:sldId id="506" r:id="rId83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3034" autoAdjust="0"/>
    <p:restoredTop sz="95060" autoAdjust="0"/>
  </p:normalViewPr>
  <p:slideViewPr>
    <p:cSldViewPr snapToObjects="1">
      <p:cViewPr>
        <p:scale>
          <a:sx n="114" d="100"/>
          <a:sy n="114" d="100"/>
        </p:scale>
        <p:origin x="-1520" y="32"/>
      </p:cViewPr>
      <p:guideLst>
        <p:guide orient="horz" pos="391"/>
        <p:guide pos="2880"/>
      </p:guideLst>
    </p:cSldViewPr>
  </p:slideViewPr>
  <p:outlineViewPr>
    <p:cViewPr>
      <p:scale>
        <a:sx n="33" d="100"/>
        <a:sy n="33" d="100"/>
      </p:scale>
      <p:origin x="0" y="122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74" Type="http://schemas.openxmlformats.org/officeDocument/2006/relationships/slide" Target="slides/slide73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77" Type="http://schemas.openxmlformats.org/officeDocument/2006/relationships/slide" Target="slides/slide76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85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slide" Target="slides/slide70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slide" Target="slides/slide72.xml"/><Relationship Id="rId89" Type="http://schemas.openxmlformats.org/officeDocument/2006/relationships/tableStyles" Target="tableStyles.xml"/><Relationship Id="rId88" Type="http://schemas.openxmlformats.org/officeDocument/2006/relationships/theme" Target="theme/theme1.xml"/><Relationship Id="rId87" Type="http://schemas.openxmlformats.org/officeDocument/2006/relationships/viewProps" Target="viewProps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82" Type="http://schemas.openxmlformats.org/officeDocument/2006/relationships/slide" Target="slides/slide81.xml"/><Relationship Id="rId69" Type="http://schemas.openxmlformats.org/officeDocument/2006/relationships/slide" Target="slides/slide68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75" Type="http://schemas.openxmlformats.org/officeDocument/2006/relationships/slide" Target="slides/slide7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76" Type="http://schemas.openxmlformats.org/officeDocument/2006/relationships/slide" Target="slides/slide75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3" Type="http://schemas.openxmlformats.org/officeDocument/2006/relationships/slide" Target="slides/slide2.xml"/><Relationship Id="rId86" Type="http://schemas.openxmlformats.org/officeDocument/2006/relationships/presProps" Target="presProps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84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83" Type="http://schemas.openxmlformats.org/officeDocument/2006/relationships/slide" Target="slides/slide8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78" Type="http://schemas.openxmlformats.org/officeDocument/2006/relationships/slide" Target="slides/slide77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1E397A-C842-4CBC-AF04-EA579F5788F0}" type="doc">
      <dgm:prSet loTypeId="urn:microsoft.com/office/officeart/2005/8/layout/chart3" loCatId="cycle" qsTypeId="urn:microsoft.com/office/officeart/2005/8/quickstyle/simple5" qsCatId="simple" csTypeId="urn:microsoft.com/office/officeart/2005/8/colors/accent4_3" csCatId="accent4" phldr="1"/>
      <dgm:spPr/>
    </dgm:pt>
    <dgm:pt modelId="{E1113380-9CAB-4912-82D1-027CAB2E96A9}">
      <dgm:prSet phldrT="[Text]" custT="1"/>
      <dgm:spPr>
        <a:xfrm>
          <a:off x="1449260" y="282670"/>
          <a:ext cx="2688336" cy="2688336"/>
        </a:xfrm>
        <a:gradFill rotWithShape="0">
          <a:gsLst>
            <a:gs pos="0">
              <a:srgbClr val="8064A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de-DE" sz="14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Third Party </a:t>
          </a:r>
          <a:r>
            <a:rPr lang="de-DE" sz="1400" b="1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Effort</a:t>
          </a:r>
          <a:endParaRPr lang="de-DE" sz="14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65C43FC-92F7-406B-82A7-CD458AC2A37F}" type="parTrans" cxnId="{ACDA3AAA-81AA-4BA0-B938-2A5BA563CB31}">
      <dgm:prSet/>
      <dgm:spPr/>
      <dgm:t>
        <a:bodyPr/>
        <a:lstStyle/>
        <a:p>
          <a:endParaRPr lang="de-DE"/>
        </a:p>
      </dgm:t>
    </dgm:pt>
    <dgm:pt modelId="{6C9A38EF-E403-41E0-B0AC-0E492C9C96F3}" type="sibTrans" cxnId="{ACDA3AAA-81AA-4BA0-B938-2A5BA563CB31}">
      <dgm:prSet/>
      <dgm:spPr/>
      <dgm:t>
        <a:bodyPr/>
        <a:lstStyle/>
        <a:p>
          <a:endParaRPr lang="de-DE"/>
        </a:p>
      </dgm:t>
    </dgm:pt>
    <dgm:pt modelId="{65EE97B3-1596-4637-8495-2E27C16765B9}">
      <dgm:prSet phldrT="[Text]" custT="1"/>
      <dgm:spPr>
        <a:xfrm>
          <a:off x="1396440" y="410345"/>
          <a:ext cx="2688336" cy="2688336"/>
        </a:xfrm>
        <a:gradFill rotWithShape="0">
          <a:gsLst>
            <a:gs pos="0">
              <a:srgbClr val="8064A2">
                <a:shade val="80000"/>
                <a:hueOff val="-88279"/>
                <a:satOff val="-2183"/>
                <a:lumOff val="12494"/>
                <a:alphaOff val="0"/>
                <a:shade val="51000"/>
                <a:satMod val="130000"/>
              </a:srgbClr>
            </a:gs>
            <a:gs pos="80000">
              <a:srgbClr val="8064A2">
                <a:shade val="80000"/>
                <a:hueOff val="-88279"/>
                <a:satOff val="-2183"/>
                <a:lumOff val="12494"/>
                <a:alphaOff val="0"/>
                <a:shade val="93000"/>
                <a:satMod val="130000"/>
              </a:srgbClr>
            </a:gs>
            <a:gs pos="100000">
              <a:srgbClr val="8064A2">
                <a:shade val="80000"/>
                <a:hueOff val="-88279"/>
                <a:satOff val="-2183"/>
                <a:lumOff val="12494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de-DE" sz="1400" b="1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Consumer‘s</a:t>
          </a:r>
          <a:r>
            <a:rPr lang="de-DE" sz="14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de-DE" sz="1400" b="1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Effort</a:t>
          </a:r>
          <a:endParaRPr lang="de-DE" sz="14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DA163F8-5D58-4168-B416-A43A9C4520CA}" type="parTrans" cxnId="{02A9C0A3-4CEB-4871-9754-D20624A2657A}">
      <dgm:prSet/>
      <dgm:spPr/>
      <dgm:t>
        <a:bodyPr/>
        <a:lstStyle/>
        <a:p>
          <a:endParaRPr lang="de-DE"/>
        </a:p>
      </dgm:t>
    </dgm:pt>
    <dgm:pt modelId="{75E0EB1A-F916-4249-B5D4-574126B01FD3}" type="sibTrans" cxnId="{02A9C0A3-4CEB-4871-9754-D20624A2657A}">
      <dgm:prSet/>
      <dgm:spPr/>
      <dgm:t>
        <a:bodyPr/>
        <a:lstStyle/>
        <a:p>
          <a:endParaRPr lang="de-DE"/>
        </a:p>
      </dgm:t>
    </dgm:pt>
    <dgm:pt modelId="{38F02E2B-E23D-4AEE-B93D-42C98CE04A51}">
      <dgm:prSet phldrT="[Text]" custT="1"/>
      <dgm:spPr>
        <a:xfrm>
          <a:off x="1329743" y="296036"/>
          <a:ext cx="2688336" cy="2688336"/>
        </a:xfrm>
        <a:gradFill rotWithShape="0">
          <a:gsLst>
            <a:gs pos="0">
              <a:srgbClr val="8064A2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rgbClr>
            </a:gs>
            <a:gs pos="80000">
              <a:srgbClr val="8064A2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rgbClr>
            </a:gs>
            <a:gs pos="100000">
              <a:srgbClr val="8064A2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 lIns="0" tIns="0" rIns="0" bIns="0"/>
        <a:lstStyle/>
        <a:p>
          <a:r>
            <a:rPr lang="de-DE" sz="1400" b="1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Publisher‘s</a:t>
          </a:r>
          <a:r>
            <a:rPr lang="de-DE" sz="14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de-DE" sz="1400" b="1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Effort</a:t>
          </a:r>
          <a:endParaRPr lang="de-DE" sz="14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8E36190-C484-40A1-A9B6-FA349390145F}" type="parTrans" cxnId="{966314B3-8D35-470A-A0E8-C3E2A2638A18}">
      <dgm:prSet/>
      <dgm:spPr/>
      <dgm:t>
        <a:bodyPr/>
        <a:lstStyle/>
        <a:p>
          <a:endParaRPr lang="de-DE"/>
        </a:p>
      </dgm:t>
    </dgm:pt>
    <dgm:pt modelId="{86A4C702-B8E9-4E6E-AB72-51B2C6A2BFB2}" type="sibTrans" cxnId="{966314B3-8D35-470A-A0E8-C3E2A2638A18}">
      <dgm:prSet/>
      <dgm:spPr/>
      <dgm:t>
        <a:bodyPr/>
        <a:lstStyle/>
        <a:p>
          <a:endParaRPr lang="de-DE"/>
        </a:p>
      </dgm:t>
    </dgm:pt>
    <dgm:pt modelId="{C534EC0E-D878-4803-8C42-7B7319CBF609}" type="pres">
      <dgm:prSet presAssocID="{CF1E397A-C842-4CBC-AF04-EA579F5788F0}" presName="compositeShape" presStyleCnt="0">
        <dgm:presLayoutVars>
          <dgm:chMax val="7"/>
          <dgm:dir/>
          <dgm:resizeHandles val="exact"/>
        </dgm:presLayoutVars>
      </dgm:prSet>
      <dgm:spPr/>
    </dgm:pt>
    <dgm:pt modelId="{033923C3-967C-43DE-AC28-2ED284CF69FE}" type="pres">
      <dgm:prSet presAssocID="{CF1E397A-C842-4CBC-AF04-EA579F5788F0}" presName="wedge1" presStyleLbl="node1" presStyleIdx="0" presStyleCnt="3" custLinFactNeighborX="1956" custLinFactNeighborY="2035"/>
      <dgm:spPr>
        <a:prstGeom prst="pie">
          <a:avLst>
            <a:gd name="adj1" fmla="val 16200000"/>
            <a:gd name="adj2" fmla="val 1800000"/>
          </a:avLst>
        </a:prstGeom>
      </dgm:spPr>
      <dgm:t>
        <a:bodyPr/>
        <a:lstStyle/>
        <a:p>
          <a:endParaRPr lang="de-DE"/>
        </a:p>
      </dgm:t>
    </dgm:pt>
    <dgm:pt modelId="{5D764027-5EC5-4805-981A-0B1279812030}" type="pres">
      <dgm:prSet presAssocID="{CF1E397A-C842-4CBC-AF04-EA579F5788F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93D02B6-D052-476B-AB23-2D23E0B245C0}" type="pres">
      <dgm:prSet presAssocID="{CF1E397A-C842-4CBC-AF04-EA579F5788F0}" presName="wedge2" presStyleLbl="node1" presStyleIdx="1" presStyleCnt="3" custLinFactNeighborX="2481" custLinFactNeighborY="4252"/>
      <dgm:spPr>
        <a:prstGeom prst="pie">
          <a:avLst>
            <a:gd name="adj1" fmla="val 1800000"/>
            <a:gd name="adj2" fmla="val 9000000"/>
          </a:avLst>
        </a:prstGeom>
      </dgm:spPr>
      <dgm:t>
        <a:bodyPr/>
        <a:lstStyle/>
        <a:p>
          <a:endParaRPr lang="de-DE"/>
        </a:p>
      </dgm:t>
    </dgm:pt>
    <dgm:pt modelId="{C7164DFE-EDF3-47A9-9F05-8CAF1570C0D6}" type="pres">
      <dgm:prSet presAssocID="{CF1E397A-C842-4CBC-AF04-EA579F5788F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C8E2BAA-2ADA-4D58-91D5-55542EAB4C93}" type="pres">
      <dgm:prSet presAssocID="{CF1E397A-C842-4CBC-AF04-EA579F5788F0}" presName="wedge3" presStyleLbl="node1" presStyleIdx="2" presStyleCnt="3" custLinFactNeighborX="-1332" custLinFactNeighborY="-1332"/>
      <dgm:spPr>
        <a:prstGeom prst="pie">
          <a:avLst>
            <a:gd name="adj1" fmla="val 9000000"/>
            <a:gd name="adj2" fmla="val 16200000"/>
          </a:avLst>
        </a:prstGeom>
      </dgm:spPr>
      <dgm:t>
        <a:bodyPr/>
        <a:lstStyle/>
        <a:p>
          <a:endParaRPr lang="de-DE"/>
        </a:p>
      </dgm:t>
    </dgm:pt>
    <dgm:pt modelId="{5B24E249-2EE5-405F-838C-A346DFC8836E}" type="pres">
      <dgm:prSet presAssocID="{CF1E397A-C842-4CBC-AF04-EA579F5788F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ACDA3AAA-81AA-4BA0-B938-2A5BA563CB31}" srcId="{CF1E397A-C842-4CBC-AF04-EA579F5788F0}" destId="{E1113380-9CAB-4912-82D1-027CAB2E96A9}" srcOrd="0" destOrd="0" parTransId="{665C43FC-92F7-406B-82A7-CD458AC2A37F}" sibTransId="{6C9A38EF-E403-41E0-B0AC-0E492C9C96F3}"/>
    <dgm:cxn modelId="{966314B3-8D35-470A-A0E8-C3E2A2638A18}" srcId="{CF1E397A-C842-4CBC-AF04-EA579F5788F0}" destId="{38F02E2B-E23D-4AEE-B93D-42C98CE04A51}" srcOrd="2" destOrd="0" parTransId="{48E36190-C484-40A1-A9B6-FA349390145F}" sibTransId="{86A4C702-B8E9-4E6E-AB72-51B2C6A2BFB2}"/>
    <dgm:cxn modelId="{FC5F8C19-5FB7-B345-841C-8483BD7FB9D9}" type="presOf" srcId="{CF1E397A-C842-4CBC-AF04-EA579F5788F0}" destId="{C534EC0E-D878-4803-8C42-7B7319CBF609}" srcOrd="0" destOrd="0" presId="urn:microsoft.com/office/officeart/2005/8/layout/chart3"/>
    <dgm:cxn modelId="{67F9E23C-A13D-9A4A-9434-F3CD9662A237}" type="presOf" srcId="{E1113380-9CAB-4912-82D1-027CAB2E96A9}" destId="{5D764027-5EC5-4805-981A-0B1279812030}" srcOrd="1" destOrd="0" presId="urn:microsoft.com/office/officeart/2005/8/layout/chart3"/>
    <dgm:cxn modelId="{0A3E3A87-4425-4B43-939F-825545946550}" type="presOf" srcId="{E1113380-9CAB-4912-82D1-027CAB2E96A9}" destId="{033923C3-967C-43DE-AC28-2ED284CF69FE}" srcOrd="0" destOrd="0" presId="urn:microsoft.com/office/officeart/2005/8/layout/chart3"/>
    <dgm:cxn modelId="{02A9C0A3-4CEB-4871-9754-D20624A2657A}" srcId="{CF1E397A-C842-4CBC-AF04-EA579F5788F0}" destId="{65EE97B3-1596-4637-8495-2E27C16765B9}" srcOrd="1" destOrd="0" parTransId="{0DA163F8-5D58-4168-B416-A43A9C4520CA}" sibTransId="{75E0EB1A-F916-4249-B5D4-574126B01FD3}"/>
    <dgm:cxn modelId="{3E0A0EBC-CC18-0B4F-B378-40EF791B54A1}" type="presOf" srcId="{65EE97B3-1596-4637-8495-2E27C16765B9}" destId="{C7164DFE-EDF3-47A9-9F05-8CAF1570C0D6}" srcOrd="1" destOrd="0" presId="urn:microsoft.com/office/officeart/2005/8/layout/chart3"/>
    <dgm:cxn modelId="{4BA1E31B-AFCA-B044-A75C-8458375C534D}" type="presOf" srcId="{38F02E2B-E23D-4AEE-B93D-42C98CE04A51}" destId="{5B24E249-2EE5-405F-838C-A346DFC8836E}" srcOrd="1" destOrd="0" presId="urn:microsoft.com/office/officeart/2005/8/layout/chart3"/>
    <dgm:cxn modelId="{1D565D8C-2485-1F4A-AE54-4A7832CD4863}" type="presOf" srcId="{38F02E2B-E23D-4AEE-B93D-42C98CE04A51}" destId="{9C8E2BAA-2ADA-4D58-91D5-55542EAB4C93}" srcOrd="0" destOrd="0" presId="urn:microsoft.com/office/officeart/2005/8/layout/chart3"/>
    <dgm:cxn modelId="{EAB1DADC-563A-6F43-92E8-9BC829D8CC35}" type="presOf" srcId="{65EE97B3-1596-4637-8495-2E27C16765B9}" destId="{793D02B6-D052-476B-AB23-2D23E0B245C0}" srcOrd="0" destOrd="0" presId="urn:microsoft.com/office/officeart/2005/8/layout/chart3"/>
    <dgm:cxn modelId="{333CC6E7-69D7-CB45-999E-6F632EFCD1D5}" type="presParOf" srcId="{C534EC0E-D878-4803-8C42-7B7319CBF609}" destId="{033923C3-967C-43DE-AC28-2ED284CF69FE}" srcOrd="0" destOrd="0" presId="urn:microsoft.com/office/officeart/2005/8/layout/chart3"/>
    <dgm:cxn modelId="{1073FE74-BFF5-914B-9386-871AD09E841D}" type="presParOf" srcId="{C534EC0E-D878-4803-8C42-7B7319CBF609}" destId="{5D764027-5EC5-4805-981A-0B1279812030}" srcOrd="1" destOrd="0" presId="urn:microsoft.com/office/officeart/2005/8/layout/chart3"/>
    <dgm:cxn modelId="{69673B40-BACA-2844-B314-8DAFA9C63B3F}" type="presParOf" srcId="{C534EC0E-D878-4803-8C42-7B7319CBF609}" destId="{793D02B6-D052-476B-AB23-2D23E0B245C0}" srcOrd="2" destOrd="0" presId="urn:microsoft.com/office/officeart/2005/8/layout/chart3"/>
    <dgm:cxn modelId="{BEB07EE8-66FA-8940-A664-7AD4735765E0}" type="presParOf" srcId="{C534EC0E-D878-4803-8C42-7B7319CBF609}" destId="{C7164DFE-EDF3-47A9-9F05-8CAF1570C0D6}" srcOrd="3" destOrd="0" presId="urn:microsoft.com/office/officeart/2005/8/layout/chart3"/>
    <dgm:cxn modelId="{FEE3FA27-2FDA-E04A-9AB5-65A64257932C}" type="presParOf" srcId="{C534EC0E-D878-4803-8C42-7B7319CBF609}" destId="{9C8E2BAA-2ADA-4D58-91D5-55542EAB4C93}" srcOrd="4" destOrd="0" presId="urn:microsoft.com/office/officeart/2005/8/layout/chart3"/>
    <dgm:cxn modelId="{323CDCB3-1771-374B-A1EC-C12E1BE600D4}" type="presParOf" srcId="{C534EC0E-D878-4803-8C42-7B7319CBF609}" destId="{5B24E249-2EE5-405F-838C-A346DFC8836E}" srcOrd="5" destOrd="0" presId="urn:microsoft.com/office/officeart/2005/8/layout/chart3"/>
  </dgm:cxnLst>
  <dgm:bg/>
  <dgm:whole/>
  <dgm:extLst>
    <a:ext uri="http://schemas.microsoft.com/office/drawing/2008/diagram">
      <dsp:dataModelExt xmlns:dgm="http://schemas.openxmlformats.org/drawingml/2006/diagram" xmlns:a="http://schemas.openxmlformats.org/drawingml/2006/main"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33923C3-967C-43DE-AC28-2ED284CF69FE}">
      <dsp:nvSpPr>
        <dsp:cNvPr id="0" name=""/>
        <dsp:cNvSpPr/>
      </dsp:nvSpPr>
      <dsp:spPr>
        <a:xfrm>
          <a:off x="1446746" y="249829"/>
          <a:ext cx="2480756" cy="2480756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rgbClr val="8064A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Third Party </a:t>
          </a:r>
          <a:r>
            <a:rPr lang="de-DE" sz="1400" b="1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Effort</a:t>
          </a:r>
          <a:endParaRPr lang="de-DE" sz="14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795510" y="707588"/>
        <a:ext cx="841685" cy="826918"/>
      </dsp:txXfrm>
    </dsp:sp>
    <dsp:sp modelId="{793D02B6-D052-476B-AB23-2D23E0B245C0}">
      <dsp:nvSpPr>
        <dsp:cNvPr id="0" name=""/>
        <dsp:cNvSpPr/>
      </dsp:nvSpPr>
      <dsp:spPr>
        <a:xfrm>
          <a:off x="1331893" y="378660"/>
          <a:ext cx="2480756" cy="2480756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rgbClr val="8064A2">
                <a:shade val="80000"/>
                <a:hueOff val="-88279"/>
                <a:satOff val="-2183"/>
                <a:lumOff val="12494"/>
                <a:alphaOff val="0"/>
                <a:shade val="51000"/>
                <a:satMod val="130000"/>
              </a:srgbClr>
            </a:gs>
            <a:gs pos="80000">
              <a:srgbClr val="8064A2">
                <a:shade val="80000"/>
                <a:hueOff val="-88279"/>
                <a:satOff val="-2183"/>
                <a:lumOff val="12494"/>
                <a:alphaOff val="0"/>
                <a:shade val="93000"/>
                <a:satMod val="130000"/>
              </a:srgbClr>
            </a:gs>
            <a:gs pos="100000">
              <a:srgbClr val="8064A2">
                <a:shade val="80000"/>
                <a:hueOff val="-88279"/>
                <a:satOff val="-2183"/>
                <a:lumOff val="12494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Consumer‘s</a:t>
          </a:r>
          <a:r>
            <a:rPr lang="de-DE" sz="14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de-DE" sz="1400" b="1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Effort</a:t>
          </a:r>
          <a:endParaRPr lang="de-DE" sz="14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011148" y="1943899"/>
        <a:ext cx="1122247" cy="767853"/>
      </dsp:txXfrm>
    </dsp:sp>
    <dsp:sp modelId="{9C8E2BAA-2ADA-4D58-91D5-55542EAB4C93}">
      <dsp:nvSpPr>
        <dsp:cNvPr id="0" name=""/>
        <dsp:cNvSpPr/>
      </dsp:nvSpPr>
      <dsp:spPr>
        <a:xfrm>
          <a:off x="1237302" y="240134"/>
          <a:ext cx="2480756" cy="2480756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rgbClr val="8064A2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rgbClr>
            </a:gs>
            <a:gs pos="80000">
              <a:srgbClr val="8064A2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rgbClr>
            </a:gs>
            <a:gs pos="100000">
              <a:srgbClr val="8064A2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Publisher‘s</a:t>
          </a:r>
          <a:r>
            <a:rPr lang="de-DE" sz="14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de-DE" sz="1400" b="1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Effort</a:t>
          </a:r>
          <a:endParaRPr lang="de-DE" sz="14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503097" y="727426"/>
        <a:ext cx="841685" cy="8269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261CA2A-4363-4F26-92FC-F30D55426EA8}" type="datetimeFigureOut">
              <a:rPr lang="fr-FR"/>
              <a:pPr>
                <a:defRPr/>
              </a:pPr>
              <a:t>5/25/11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Click to edit Master text styles</a:t>
            </a:r>
          </a:p>
          <a:p>
            <a:pPr lvl="1"/>
            <a:r>
              <a:rPr lang="fr-FR" noProof="0" smtClean="0"/>
              <a:t>Second level</a:t>
            </a:r>
          </a:p>
          <a:p>
            <a:pPr lvl="2"/>
            <a:r>
              <a:rPr lang="fr-FR" noProof="0" smtClean="0"/>
              <a:t>Third level</a:t>
            </a:r>
          </a:p>
          <a:p>
            <a:pPr lvl="3"/>
            <a:r>
              <a:rPr lang="fr-FR" noProof="0" smtClean="0"/>
              <a:t>Fourth level</a:t>
            </a:r>
          </a:p>
          <a:p>
            <a:pPr lvl="4"/>
            <a:r>
              <a:rPr lang="fr-FR" noProof="0" smtClean="0"/>
              <a:t>Fifth level</a:t>
            </a:r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51BD065-1CD4-468F-B060-F7A8695E035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C663FB-B3AE-4CC8-85EF-B9C9D48FD60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62567F-A373-4BEC-9BF0-EDFEDC0EF32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116933-1680-4A60-8FEF-71D5719376B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7BE622A-076D-4B1E-A3C0-EBAD099F9DC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D353A5-5735-490B-A82C-83AC6CFE607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DE3A79-2421-498A-8CF7-6AF50A54A71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But there is a problem to overcome.</a:t>
            </a:r>
          </a:p>
          <a:p>
            <a:endParaRPr lang="en-US" dirty="0" smtClean="0"/>
          </a:p>
          <a:p>
            <a:r>
              <a:rPr lang="en-US" dirty="0" smtClean="0"/>
              <a:t>Who of you knows this</a:t>
            </a:r>
            <a:r>
              <a:rPr lang="en-US" baseline="0" dirty="0" smtClean="0"/>
              <a:t> fellow here? I’d like to think of him as a data superstar. His name is Hans </a:t>
            </a:r>
            <a:r>
              <a:rPr lang="en-US" baseline="0" dirty="0" err="1" smtClean="0"/>
              <a:t>Rosling</a:t>
            </a:r>
            <a:r>
              <a:rPr lang="en-US" baseline="0" dirty="0" smtClean="0"/>
              <a:t> and he is a Swedish guy who deals mainly with statistical data.</a:t>
            </a:r>
            <a:endParaRPr lang="en-US" dirty="0" smtClean="0"/>
          </a:p>
          <a:p>
            <a:r>
              <a:rPr lang="en-US" dirty="0" smtClean="0"/>
              <a:t>He coined a term for this problem: the</a:t>
            </a:r>
            <a:r>
              <a:rPr lang="en-US" baseline="0" dirty="0" smtClean="0"/>
              <a:t> so called </a:t>
            </a:r>
            <a:r>
              <a:rPr lang="en-US" sz="1200" b="1" dirty="0" smtClean="0"/>
              <a:t>database hugging disorder.</a:t>
            </a:r>
          </a:p>
          <a:p>
            <a:endParaRPr lang="en-US" sz="1200" b="1" dirty="0" smtClean="0"/>
          </a:p>
          <a:p>
            <a:r>
              <a:rPr lang="en-US" sz="1200" b="0" dirty="0" smtClean="0"/>
              <a:t>Meaning:</a:t>
            </a:r>
            <a:r>
              <a:rPr lang="en-US" sz="1200" b="0" baseline="0" dirty="0" smtClean="0"/>
              <a:t> people and institutions, even if they are aware of their data, tend to not share it or hide it in applications.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1BD065-1CD4-468F-B060-F7A8695E0359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0742716-2DA0-49CA-9ABA-4240C5066E8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5F1F66-6010-4C3B-BD24-6555EF5E471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DFC623A-376A-4A6D-827B-2F2CB4D7185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F3C7D3-3DF9-44F7-8F9F-0452718AED8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00F394-E2C3-40A9-AF70-6115882182E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8A52A7-6708-4E08-A24C-4FA683B870D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8A52A7-6708-4E08-A24C-4FA683B870D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4" Type="http://schemas.openxmlformats.org/officeDocument/2006/relationships/image" Target="../media/image2.jpeg"/><Relationship Id="rId10" Type="http://schemas.openxmlformats.org/officeDocument/2006/relationships/image" Target="../media/image8.jpeg"/><Relationship Id="rId5" Type="http://schemas.openxmlformats.org/officeDocument/2006/relationships/image" Target="../media/image3.jpeg"/><Relationship Id="rId7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9" Type="http://schemas.openxmlformats.org/officeDocument/2006/relationships/image" Target="../media/image7.jpeg"/><Relationship Id="rId3" Type="http://schemas.openxmlformats.org/officeDocument/2006/relationships/image" Target="../media/image11.tiff"/><Relationship Id="rId6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419100" y="1905000"/>
            <a:ext cx="8305800" cy="2667000"/>
          </a:xfrm>
          <a:prstGeom prst="rect">
            <a:avLst/>
          </a:prstGeom>
          <a:solidFill>
            <a:srgbClr val="000000">
              <a:alpha val="59000"/>
            </a:srgb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</a:endParaRPr>
          </a:p>
        </p:txBody>
      </p:sp>
      <p:sp>
        <p:nvSpPr>
          <p:cNvPr id="5" name="Rectangle 24"/>
          <p:cNvSpPr>
            <a:spLocks noChangeArrowheads="1"/>
          </p:cNvSpPr>
          <p:nvPr userDrawn="1"/>
        </p:nvSpPr>
        <p:spPr bwMode="auto">
          <a:xfrm>
            <a:off x="0" y="5805488"/>
            <a:ext cx="9144000" cy="10810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</a:endParaRPr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0" y="5516563"/>
            <a:ext cx="3779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IE" sz="800">
                <a:solidFill>
                  <a:schemeClr val="bg2"/>
                </a:solidFill>
                <a:ea typeface="ＭＳ Ｐゴシック"/>
                <a:cs typeface="ＭＳ Ｐゴシック"/>
                <a:sym typeface="Symbol" pitchFamily="18" charset="2"/>
              </a:rPr>
              <a:t> Copyright 2011 Digital Enterprise Research Institute. All rights reserved.</a:t>
            </a:r>
            <a:endParaRPr lang="en-IE" sz="800">
              <a:solidFill>
                <a:schemeClr val="bg2"/>
              </a:solidFill>
              <a:ea typeface="ＭＳ Ｐゴシック"/>
              <a:cs typeface="ＭＳ Ｐゴシック"/>
            </a:endParaRPr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26988"/>
            <a:ext cx="9144000" cy="246063"/>
            <a:chOff x="0" y="509"/>
            <a:chExt cx="5760" cy="155"/>
          </a:xfrm>
        </p:grpSpPr>
        <p:sp>
          <p:nvSpPr>
            <p:cNvPr id="8" name="Rectangle 42"/>
            <p:cNvSpPr>
              <a:spLocks noChangeArrowheads="1"/>
            </p:cNvSpPr>
            <p:nvPr/>
          </p:nvSpPr>
          <p:spPr bwMode="auto">
            <a:xfrm>
              <a:off x="0" y="528"/>
              <a:ext cx="5758" cy="127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9" name="Line 43"/>
            <p:cNvSpPr>
              <a:spLocks noChangeShapeType="1"/>
            </p:cNvSpPr>
            <p:nvPr/>
          </p:nvSpPr>
          <p:spPr bwMode="auto">
            <a:xfrm>
              <a:off x="0" y="664"/>
              <a:ext cx="5760" cy="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Lucida Sans" pitchFamily="34" charset="0"/>
              </a:endParaRPr>
            </a:p>
          </p:txBody>
        </p:sp>
        <p:sp>
          <p:nvSpPr>
            <p:cNvPr id="10" name="Line 44"/>
            <p:cNvSpPr>
              <a:spLocks noChangeShapeType="1"/>
            </p:cNvSpPr>
            <p:nvPr/>
          </p:nvSpPr>
          <p:spPr bwMode="auto">
            <a:xfrm>
              <a:off x="0" y="656"/>
              <a:ext cx="5760" cy="0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Lucida Sans" pitchFamily="34" charset="0"/>
              </a:endParaRPr>
            </a:p>
          </p:txBody>
        </p:sp>
        <p:sp>
          <p:nvSpPr>
            <p:cNvPr id="11" name="Text Box 45"/>
            <p:cNvSpPr txBox="1">
              <a:spLocks noChangeArrowheads="1"/>
            </p:cNvSpPr>
            <p:nvPr/>
          </p:nvSpPr>
          <p:spPr bwMode="auto">
            <a:xfrm>
              <a:off x="0" y="509"/>
              <a:ext cx="188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IE" sz="1000" b="1">
                  <a:solidFill>
                    <a:srgbClr val="808080"/>
                  </a:solidFill>
                  <a:latin typeface="+mn-lt"/>
                </a:rPr>
                <a:t>Digital Enterprise Research Institute</a:t>
              </a:r>
            </a:p>
          </p:txBody>
        </p:sp>
        <p:sp>
          <p:nvSpPr>
            <p:cNvPr id="12" name="Text Box 46"/>
            <p:cNvSpPr txBox="1">
              <a:spLocks noChangeArrowheads="1"/>
            </p:cNvSpPr>
            <p:nvPr/>
          </p:nvSpPr>
          <p:spPr bwMode="auto">
            <a:xfrm>
              <a:off x="5143" y="510"/>
              <a:ext cx="61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IE" sz="1000" b="1">
                  <a:solidFill>
                    <a:srgbClr val="808080"/>
                  </a:solidFill>
                  <a:latin typeface="+mn-lt"/>
                </a:rPr>
                <a:t>www.deri.ie</a:t>
              </a:r>
            </a:p>
          </p:txBody>
        </p:sp>
        <p:sp>
          <p:nvSpPr>
            <p:cNvPr id="13" name="Line 47"/>
            <p:cNvSpPr>
              <a:spLocks noChangeShapeType="1"/>
            </p:cNvSpPr>
            <p:nvPr/>
          </p:nvSpPr>
          <p:spPr bwMode="auto">
            <a:xfrm>
              <a:off x="0" y="527"/>
              <a:ext cx="5758" cy="0"/>
            </a:xfrm>
            <a:prstGeom prst="line">
              <a:avLst/>
            </a:prstGeom>
            <a:noFill/>
            <a:ln w="6350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Lucida Sans" pitchFamily="34" charset="0"/>
              </a:endParaRPr>
            </a:p>
          </p:txBody>
        </p:sp>
      </p:grpSp>
      <p:pic>
        <p:nvPicPr>
          <p:cNvPr id="14" name="Picture 29" descr="DERI_brandmark_cmyk.ti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716713" y="620713"/>
            <a:ext cx="2032000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6" descr="NUI_Galway_BrandMark_B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7200" y="620713"/>
            <a:ext cx="2305050" cy="708025"/>
          </a:xfrm>
          <a:prstGeom prst="rect">
            <a:avLst/>
          </a:prstGeom>
          <a:noFill/>
        </p:spPr>
      </p:pic>
      <p:pic>
        <p:nvPicPr>
          <p:cNvPr id="16" name="Picture 40" descr="sfi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34925" y="5805488"/>
            <a:ext cx="950913" cy="1046162"/>
          </a:xfrm>
          <a:prstGeom prst="rect">
            <a:avLst/>
          </a:prstGeom>
          <a:noFill/>
        </p:spPr>
      </p:pic>
      <p:pic>
        <p:nvPicPr>
          <p:cNvPr id="17" name="Picture 41" descr="ei_cm_rgb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1135063" y="6165850"/>
            <a:ext cx="1060450" cy="312738"/>
          </a:xfrm>
          <a:prstGeom prst="rect">
            <a:avLst/>
          </a:prstGeom>
          <a:noFill/>
        </p:spPr>
      </p:pic>
      <p:pic>
        <p:nvPicPr>
          <p:cNvPr id="18" name="Picture 42" descr="Ire_EUFunds_Logo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2339975" y="6165850"/>
            <a:ext cx="990600" cy="369888"/>
          </a:xfrm>
          <a:prstGeom prst="rect">
            <a:avLst/>
          </a:prstGeom>
          <a:noFill/>
        </p:spPr>
      </p:pic>
      <p:pic>
        <p:nvPicPr>
          <p:cNvPr id="19" name="Picture 43" descr="FP7-gen-RGB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4643438" y="6092825"/>
            <a:ext cx="873125" cy="709613"/>
          </a:xfrm>
          <a:prstGeom prst="rect">
            <a:avLst/>
          </a:prstGeom>
          <a:noFill/>
        </p:spPr>
      </p:pic>
      <p:pic>
        <p:nvPicPr>
          <p:cNvPr id="20" name="Picture 44" descr="ERDF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3419475" y="6213475"/>
            <a:ext cx="569913" cy="528638"/>
          </a:xfrm>
          <a:prstGeom prst="rect">
            <a:avLst/>
          </a:prstGeom>
          <a:noFill/>
        </p:spPr>
      </p:pic>
      <p:pic>
        <p:nvPicPr>
          <p:cNvPr id="21" name="Picture 45" descr="IRCSET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4140200" y="6103938"/>
            <a:ext cx="454025" cy="639762"/>
          </a:xfrm>
          <a:prstGeom prst="rect">
            <a:avLst/>
          </a:prstGeom>
          <a:noFill/>
        </p:spPr>
      </p:pic>
      <p:sp>
        <p:nvSpPr>
          <p:cNvPr id="22" name="Text Box 46"/>
          <p:cNvSpPr txBox="1">
            <a:spLocks noChangeArrowheads="1"/>
          </p:cNvSpPr>
          <p:nvPr userDrawn="1"/>
        </p:nvSpPr>
        <p:spPr bwMode="auto">
          <a:xfrm>
            <a:off x="5559425" y="6180138"/>
            <a:ext cx="3584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>
                <a:solidFill>
                  <a:srgbClr val="008000"/>
                </a:solidFill>
              </a:rPr>
              <a:t>Enabling</a:t>
            </a:r>
            <a:r>
              <a:rPr lang="en-IE" b="1">
                <a:solidFill>
                  <a:srgbClr val="008000"/>
                </a:solidFill>
              </a:rPr>
              <a:t> Networked </a:t>
            </a:r>
            <a:r>
              <a:rPr lang="en-IE">
                <a:solidFill>
                  <a:srgbClr val="008000"/>
                </a:solidFill>
              </a:rPr>
              <a:t>Knowledge</a:t>
            </a:r>
            <a:endParaRPr lang="en-GB">
              <a:solidFill>
                <a:srgbClr val="008000"/>
              </a:solidFill>
            </a:endParaRPr>
          </a:p>
        </p:txBody>
      </p:sp>
      <p:sp>
        <p:nvSpPr>
          <p:cNvPr id="67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7700" y="1982788"/>
            <a:ext cx="7772400" cy="129381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Click to edit Master title style</a:t>
            </a:r>
            <a:endParaRPr lang="en-IE"/>
          </a:p>
        </p:txBody>
      </p:sp>
      <p:sp>
        <p:nvSpPr>
          <p:cNvPr id="67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00438"/>
            <a:ext cx="7696200" cy="912812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Click to edit Master subtitle style</a:t>
            </a:r>
            <a:endParaRPr lang="en-IE"/>
          </a:p>
        </p:txBody>
      </p:sp>
      <p:sp>
        <p:nvSpPr>
          <p:cNvPr id="2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Arial" pitchFamily="-107" charset="0"/>
              </a:defRPr>
            </a:lvl1pPr>
          </a:lstStyle>
          <a:p>
            <a:pPr>
              <a:defRPr/>
            </a:pPr>
            <a:fld id="{B028BB0F-B7F9-4506-9ABB-A1EAA7429F72}" type="datetimeFigureOut">
              <a:rPr lang="fr-FR"/>
              <a:pPr>
                <a:defRPr/>
              </a:pPr>
              <a:t>5/25/11</a:t>
            </a:fld>
            <a:endParaRPr lang="fr-FR" dirty="0"/>
          </a:p>
        </p:txBody>
      </p:sp>
      <p:sp>
        <p:nvSpPr>
          <p:cNvPr id="2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Arial" pitchFamily="-107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Arial" pitchFamily="-107" charset="0"/>
              </a:defRPr>
            </a:lvl1pPr>
          </a:lstStyle>
          <a:p>
            <a:pPr>
              <a:defRPr/>
            </a:pPr>
            <a:fld id="{E27BA4F7-4428-4213-812B-6D655F9CE32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D45FD-15E0-4F3A-AE0D-3F5E6718447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64092-5CA9-4D9B-B9C6-B8C43A58ACFB}" type="datetimeFigureOut">
              <a:rPr lang="fr-FR"/>
              <a:pPr>
                <a:defRPr/>
              </a:pPr>
              <a:t>5/25/11</a:t>
            </a:fld>
            <a:endParaRPr 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5943600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5943600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ACF4A-1D67-42D2-BA8A-B7FC915581E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ACB40-9A25-446E-A210-8148E859C52A}" type="datetimeFigureOut">
              <a:rPr lang="fr-FR"/>
              <a:pPr>
                <a:defRPr/>
              </a:pPr>
              <a:t>5/25/11</a:t>
            </a:fld>
            <a:endParaRPr 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9094" y="142860"/>
            <a:ext cx="7341864" cy="71437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2844" y="1000108"/>
            <a:ext cx="8858312" cy="4643470"/>
          </a:xfrm>
        </p:spPr>
        <p:txBody>
          <a:bodyPr/>
          <a:lstStyle>
            <a:lvl1pPr>
              <a:buClr>
                <a:schemeClr val="accent2">
                  <a:lumMod val="60000"/>
                  <a:lumOff val="40000"/>
                </a:schemeClr>
              </a:buClr>
              <a:buSzPct val="80000"/>
              <a:buFont typeface="Wingdings 3" pitchFamily="18" charset="2"/>
              <a:buChar char=""/>
              <a:defRPr sz="2800"/>
            </a:lvl1pPr>
            <a:lvl2pPr>
              <a:buFont typeface="Courier New" pitchFamily="49" charset="0"/>
              <a:buChar char="o"/>
              <a:defRPr sz="2400"/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42875" y="6072206"/>
            <a:ext cx="8358188" cy="642919"/>
          </a:xfrm>
        </p:spPr>
        <p:txBody>
          <a:bodyPr anchor="ctr">
            <a:noAutofit/>
          </a:bodyPr>
          <a:lstStyle>
            <a:lvl1pPr marL="0" indent="0">
              <a:buNone/>
              <a:defRPr sz="14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041775" y="6405563"/>
            <a:ext cx="1060450" cy="3603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5AA7DED-7B68-A044-AF63-ADBC787B4CF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3C4A9-D02C-4AAB-8388-9FA729300C5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FDAE2-6231-42EF-B819-FD72F0119503}" type="datetimeFigureOut">
              <a:rPr lang="fr-FR"/>
              <a:pPr>
                <a:defRPr/>
              </a:pPr>
              <a:t>5/25/11</a:t>
            </a:fld>
            <a:endParaRPr 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FAA76-04E9-4B67-A2C6-4362AF81B30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6DBAD-4B4E-48A9-9914-92F2D5DC4C08}" type="datetimeFigureOut">
              <a:rPr lang="fr-FR"/>
              <a:pPr>
                <a:defRPr/>
              </a:pPr>
              <a:t>5/25/11</a:t>
            </a:fld>
            <a:endParaRPr 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675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675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376A2-9DEE-49C5-AEF2-0E478A46F76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9C2B4-9D8A-443B-80B6-510FBDA065A1}" type="datetimeFigureOut">
              <a:rPr lang="fr-FR"/>
              <a:pPr>
                <a:defRPr/>
              </a:pPr>
              <a:t>5/25/11</a:t>
            </a:fld>
            <a:endParaRPr lang="fr-FR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36948-FF4E-4E62-9BF1-B7909310A52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9EF17-526E-40EC-B4A5-D26EB94FDEAC}" type="datetimeFigureOut">
              <a:rPr lang="fr-FR"/>
              <a:pPr>
                <a:defRPr/>
              </a:pPr>
              <a:t>5/25/11</a:t>
            </a:fld>
            <a:endParaRPr lang="fr-FR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3F62F-87B3-4EB4-B70F-69698ACA1BD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64C7-2BF7-4486-ABBC-6AE81F2CC75F}" type="datetimeFigureOut">
              <a:rPr lang="fr-FR"/>
              <a:pPr>
                <a:defRPr/>
              </a:pPr>
              <a:t>5/25/11</a:t>
            </a:fld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66014-6B61-4845-9A1B-585FDE62130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5C200-3258-460A-A01D-FBEC42786BC1}" type="datetimeFigureOut">
              <a:rPr lang="fr-FR"/>
              <a:pPr>
                <a:defRPr/>
              </a:pPr>
              <a:t>5/25/11</a:t>
            </a:fld>
            <a:endParaRPr 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C9733-8FE0-4B7E-A5DE-7FCAF1F7F5A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2DFE1-C792-4C8B-934B-947689E57FF7}" type="datetimeFigureOut">
              <a:rPr lang="fr-FR"/>
              <a:pPr>
                <a:defRPr/>
              </a:pPr>
              <a:t>5/25/11</a:t>
            </a:fld>
            <a:endParaRPr lang="fr-FR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Click icon to add picture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06459-A236-4F9F-9AF8-70020A29968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CCB0A-B3E0-4F21-A6A3-141B4B237DFD}" type="datetimeFigureOut">
              <a:rPr lang="fr-FR"/>
              <a:pPr>
                <a:defRPr/>
              </a:pPr>
              <a:t>5/25/11</a:t>
            </a:fld>
            <a:endParaRPr lang="fr-FR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.png"/><Relationship Id="rId20" Type="http://schemas.openxmlformats.org/officeDocument/2006/relationships/image" Target="../media/image7.jpeg"/><Relationship Id="rId4" Type="http://schemas.openxmlformats.org/officeDocument/2006/relationships/slideLayout" Target="../slideLayouts/slideLayout4.xml"/><Relationship Id="rId21" Type="http://schemas.openxmlformats.org/officeDocument/2006/relationships/image" Target="../media/image8.jpeg"/><Relationship Id="rId22" Type="http://schemas.openxmlformats.org/officeDocument/2006/relationships/image" Target="../media/image9.png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image" Target="../media/image3.jpeg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19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18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57" name="Rectangle 37"/>
          <p:cNvSpPr>
            <a:spLocks noChangeArrowheads="1"/>
          </p:cNvSpPr>
          <p:nvPr/>
        </p:nvSpPr>
        <p:spPr bwMode="auto">
          <a:xfrm>
            <a:off x="0" y="0"/>
            <a:ext cx="9140825" cy="83661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</a:endParaRPr>
          </a:p>
        </p:txBody>
      </p:sp>
      <p:sp>
        <p:nvSpPr>
          <p:cNvPr id="414737" name="Oval 17"/>
          <p:cNvSpPr>
            <a:spLocks noChangeArrowheads="1"/>
          </p:cNvSpPr>
          <p:nvPr/>
        </p:nvSpPr>
        <p:spPr bwMode="auto">
          <a:xfrm>
            <a:off x="5218113" y="5486400"/>
            <a:ext cx="1296987" cy="1296988"/>
          </a:xfrm>
          <a:prstGeom prst="ellips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Arial Narrow" pitchFamily="-107" charset="0"/>
            </a:endParaRPr>
          </a:p>
        </p:txBody>
      </p:sp>
      <p:sp>
        <p:nvSpPr>
          <p:cNvPr id="414744" name="Rectangle 24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01850" y="130175"/>
            <a:ext cx="5349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Click to edit Master title style</a:t>
            </a:r>
            <a:endParaRPr lang="en-IE" smtClean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E" smtClean="0"/>
              <a:t>First Level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</p:txBody>
      </p:sp>
      <p:sp>
        <p:nvSpPr>
          <p:cNvPr id="414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041775" y="6405563"/>
            <a:ext cx="10604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11891B82-1883-4233-A7C7-1726FC5F1A8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414736" name="Oval 16"/>
          <p:cNvSpPr>
            <a:spLocks noChangeArrowheads="1"/>
          </p:cNvSpPr>
          <p:nvPr/>
        </p:nvSpPr>
        <p:spPr bwMode="auto">
          <a:xfrm>
            <a:off x="6911975" y="4364038"/>
            <a:ext cx="1296988" cy="1296987"/>
          </a:xfrm>
          <a:prstGeom prst="ellips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</a:endParaRPr>
          </a:p>
        </p:txBody>
      </p:sp>
      <p:sp>
        <p:nvSpPr>
          <p:cNvPr id="414738" name="Oval 18"/>
          <p:cNvSpPr>
            <a:spLocks noChangeArrowheads="1"/>
          </p:cNvSpPr>
          <p:nvPr/>
        </p:nvSpPr>
        <p:spPr bwMode="auto">
          <a:xfrm>
            <a:off x="7847013" y="2635250"/>
            <a:ext cx="1296987" cy="1296988"/>
          </a:xfrm>
          <a:prstGeom prst="ellips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</a:endParaRPr>
          </a:p>
        </p:txBody>
      </p:sp>
      <p:grpSp>
        <p:nvGrpSpPr>
          <p:cNvPr id="1035" name="Group 40"/>
          <p:cNvGrpSpPr>
            <a:grpSpLocks/>
          </p:cNvGrpSpPr>
          <p:nvPr/>
        </p:nvGrpSpPr>
        <p:grpSpPr bwMode="auto">
          <a:xfrm>
            <a:off x="0" y="808038"/>
            <a:ext cx="9144000" cy="246062"/>
            <a:chOff x="0" y="509"/>
            <a:chExt cx="5760" cy="155"/>
          </a:xfrm>
        </p:grpSpPr>
        <p:sp>
          <p:nvSpPr>
            <p:cNvPr id="414749" name="Rectangle 29"/>
            <p:cNvSpPr>
              <a:spLocks noChangeArrowheads="1"/>
            </p:cNvSpPr>
            <p:nvPr/>
          </p:nvSpPr>
          <p:spPr bwMode="auto">
            <a:xfrm>
              <a:off x="0" y="528"/>
              <a:ext cx="5758" cy="127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414750" name="Line 30"/>
            <p:cNvSpPr>
              <a:spLocks noChangeShapeType="1"/>
            </p:cNvSpPr>
            <p:nvPr/>
          </p:nvSpPr>
          <p:spPr bwMode="auto">
            <a:xfrm>
              <a:off x="0" y="664"/>
              <a:ext cx="5760" cy="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Lucida Sans" pitchFamily="34" charset="0"/>
              </a:endParaRPr>
            </a:p>
          </p:txBody>
        </p:sp>
        <p:sp>
          <p:nvSpPr>
            <p:cNvPr id="414751" name="Line 31"/>
            <p:cNvSpPr>
              <a:spLocks noChangeShapeType="1"/>
            </p:cNvSpPr>
            <p:nvPr/>
          </p:nvSpPr>
          <p:spPr bwMode="auto">
            <a:xfrm>
              <a:off x="0" y="656"/>
              <a:ext cx="5760" cy="0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Lucida Sans" pitchFamily="34" charset="0"/>
              </a:endParaRPr>
            </a:p>
          </p:txBody>
        </p:sp>
        <p:sp>
          <p:nvSpPr>
            <p:cNvPr id="414752" name="Text Box 32"/>
            <p:cNvSpPr txBox="1">
              <a:spLocks noChangeArrowheads="1"/>
            </p:cNvSpPr>
            <p:nvPr/>
          </p:nvSpPr>
          <p:spPr bwMode="auto">
            <a:xfrm>
              <a:off x="0" y="509"/>
              <a:ext cx="188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IE" sz="1000" b="1">
                  <a:solidFill>
                    <a:srgbClr val="808080"/>
                  </a:solidFill>
                  <a:latin typeface="+mn-lt"/>
                </a:rPr>
                <a:t>Digital Enterprise Research Institute</a:t>
              </a:r>
            </a:p>
          </p:txBody>
        </p:sp>
        <p:sp>
          <p:nvSpPr>
            <p:cNvPr id="414755" name="Text Box 35"/>
            <p:cNvSpPr txBox="1">
              <a:spLocks noChangeArrowheads="1"/>
            </p:cNvSpPr>
            <p:nvPr/>
          </p:nvSpPr>
          <p:spPr bwMode="auto">
            <a:xfrm>
              <a:off x="5143" y="510"/>
              <a:ext cx="61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IE" sz="1000" b="1">
                  <a:solidFill>
                    <a:srgbClr val="808080"/>
                  </a:solidFill>
                  <a:latin typeface="+mn-lt"/>
                </a:rPr>
                <a:t>www.deri.ie</a:t>
              </a:r>
            </a:p>
          </p:txBody>
        </p:sp>
        <p:sp>
          <p:nvSpPr>
            <p:cNvPr id="414759" name="Line 39"/>
            <p:cNvSpPr>
              <a:spLocks noChangeShapeType="1"/>
            </p:cNvSpPr>
            <p:nvPr/>
          </p:nvSpPr>
          <p:spPr bwMode="auto">
            <a:xfrm>
              <a:off x="0" y="527"/>
              <a:ext cx="5758" cy="0"/>
            </a:xfrm>
            <a:prstGeom prst="line">
              <a:avLst/>
            </a:prstGeom>
            <a:noFill/>
            <a:ln w="6350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Lucida Sans" pitchFamily="34" charset="0"/>
              </a:endParaRPr>
            </a:p>
          </p:txBody>
        </p:sp>
      </p:grpSp>
      <p:pic>
        <p:nvPicPr>
          <p:cNvPr id="1038" name="Picture 2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708900" y="90488"/>
            <a:ext cx="13144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0" name="Picture 26" descr="NUI_Galway_BrandMark_B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07950" y="130175"/>
            <a:ext cx="1706563" cy="523875"/>
          </a:xfrm>
          <a:prstGeom prst="rect">
            <a:avLst/>
          </a:prstGeom>
          <a:noFill/>
        </p:spPr>
      </p:pic>
      <p:sp>
        <p:nvSpPr>
          <p:cNvPr id="27" name="Rectangle 24"/>
          <p:cNvSpPr>
            <a:spLocks noChangeArrowheads="1"/>
          </p:cNvSpPr>
          <p:nvPr userDrawn="1"/>
        </p:nvSpPr>
        <p:spPr bwMode="auto">
          <a:xfrm>
            <a:off x="0" y="6103938"/>
            <a:ext cx="9144000" cy="782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</a:endParaRPr>
          </a:p>
        </p:txBody>
      </p:sp>
      <p:sp>
        <p:nvSpPr>
          <p:cNvPr id="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Arial" pitchFamily="-107" charset="0"/>
              </a:defRPr>
            </a:lvl1pPr>
          </a:lstStyle>
          <a:p>
            <a:pPr>
              <a:defRPr/>
            </a:pPr>
            <a:fld id="{06094DD8-8497-4A7F-B30C-C18020C80AC0}" type="datetimeFigureOut">
              <a:rPr lang="fr-FR"/>
              <a:pPr>
                <a:defRPr/>
              </a:pPr>
              <a:t>5/25/11</a:t>
            </a:fld>
            <a:endParaRPr lang="fr-FR" dirty="0"/>
          </a:p>
        </p:txBody>
      </p:sp>
      <p:sp>
        <p:nvSpPr>
          <p:cNvPr id="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Arial" pitchFamily="-107" charset="0"/>
              </a:defRPr>
            </a:lvl1pPr>
          </a:lstStyle>
          <a:p>
            <a:pPr>
              <a:defRPr/>
            </a:pPr>
            <a:endParaRPr lang="fr-FR"/>
          </a:p>
        </p:txBody>
      </p:sp>
      <p:pic>
        <p:nvPicPr>
          <p:cNvPr id="1055" name="Picture 31" descr="sfi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166688" y="5983288"/>
            <a:ext cx="819150" cy="901700"/>
          </a:xfrm>
          <a:prstGeom prst="rect">
            <a:avLst/>
          </a:prstGeom>
          <a:noFill/>
        </p:spPr>
      </p:pic>
      <p:pic>
        <p:nvPicPr>
          <p:cNvPr id="1056" name="Picture 32" descr="ei_cm_rgb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1116013" y="6165850"/>
            <a:ext cx="915987" cy="269875"/>
          </a:xfrm>
          <a:prstGeom prst="rect">
            <a:avLst/>
          </a:prstGeom>
          <a:noFill/>
        </p:spPr>
      </p:pic>
      <p:pic>
        <p:nvPicPr>
          <p:cNvPr id="1057" name="Picture 33" descr="Ire_EUFunds_Logo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2339975" y="6165850"/>
            <a:ext cx="854075" cy="319088"/>
          </a:xfrm>
          <a:prstGeom prst="rect">
            <a:avLst/>
          </a:prstGeom>
          <a:noFill/>
        </p:spPr>
      </p:pic>
      <p:pic>
        <p:nvPicPr>
          <p:cNvPr id="1058" name="Picture 34" descr="FP7-gen-RGB"/>
          <p:cNvPicPr>
            <a:picLocks noChangeAspect="1" noChangeArrowheads="1"/>
          </p:cNvPicPr>
          <p:nvPr userDrawn="1"/>
        </p:nvPicPr>
        <p:blipFill>
          <a:blip r:embed="rId19"/>
          <a:srcRect/>
          <a:stretch>
            <a:fillRect/>
          </a:stretch>
        </p:blipFill>
        <p:spPr bwMode="auto">
          <a:xfrm>
            <a:off x="4716463" y="6202363"/>
            <a:ext cx="750887" cy="611187"/>
          </a:xfrm>
          <a:prstGeom prst="rect">
            <a:avLst/>
          </a:prstGeom>
          <a:noFill/>
        </p:spPr>
      </p:pic>
      <p:pic>
        <p:nvPicPr>
          <p:cNvPr id="1059" name="Picture 35" descr="ERDF"/>
          <p:cNvPicPr>
            <a:picLocks noChangeAspect="1" noChangeArrowheads="1"/>
          </p:cNvPicPr>
          <p:nvPr userDrawn="1"/>
        </p:nvPicPr>
        <p:blipFill>
          <a:blip r:embed="rId20"/>
          <a:srcRect/>
          <a:stretch>
            <a:fillRect/>
          </a:stretch>
        </p:blipFill>
        <p:spPr bwMode="auto">
          <a:xfrm>
            <a:off x="3419475" y="6237288"/>
            <a:ext cx="492125" cy="455612"/>
          </a:xfrm>
          <a:prstGeom prst="rect">
            <a:avLst/>
          </a:prstGeom>
          <a:noFill/>
        </p:spPr>
      </p:pic>
      <p:pic>
        <p:nvPicPr>
          <p:cNvPr id="1060" name="Picture 36" descr="IRCSET"/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4140200" y="6237288"/>
            <a:ext cx="392113" cy="552450"/>
          </a:xfrm>
          <a:prstGeom prst="rect">
            <a:avLst/>
          </a:prstGeom>
          <a:noFill/>
        </p:spPr>
      </p:pic>
      <p:sp>
        <p:nvSpPr>
          <p:cNvPr id="1061" name="Text Box 37"/>
          <p:cNvSpPr txBox="1">
            <a:spLocks noChangeArrowheads="1"/>
          </p:cNvSpPr>
          <p:nvPr userDrawn="1"/>
        </p:nvSpPr>
        <p:spPr bwMode="auto">
          <a:xfrm>
            <a:off x="5559425" y="6230938"/>
            <a:ext cx="3584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>
                <a:solidFill>
                  <a:srgbClr val="008000"/>
                </a:solidFill>
              </a:rPr>
              <a:t>Enabling</a:t>
            </a:r>
            <a:r>
              <a:rPr lang="en-IE" b="1">
                <a:solidFill>
                  <a:srgbClr val="008000"/>
                </a:solidFill>
              </a:rPr>
              <a:t> Networked </a:t>
            </a:r>
            <a:r>
              <a:rPr lang="en-IE">
                <a:solidFill>
                  <a:srgbClr val="008000"/>
                </a:solidFill>
              </a:rPr>
              <a:t>Knowledge</a:t>
            </a:r>
            <a:endParaRPr lang="en-GB">
              <a:solidFill>
                <a:srgbClr val="008000"/>
              </a:solidFill>
            </a:endParaRPr>
          </a:p>
        </p:txBody>
      </p:sp>
      <p:pic>
        <p:nvPicPr>
          <p:cNvPr id="1066" name="Picture 42"/>
          <p:cNvPicPr>
            <a:picLocks noChangeAspect="1" noChangeArrowheads="1"/>
          </p:cNvPicPr>
          <p:nvPr userDrawn="1"/>
        </p:nvPicPr>
        <p:blipFill>
          <a:blip r:embed="rId22"/>
          <a:srcRect/>
          <a:stretch>
            <a:fillRect/>
          </a:stretch>
        </p:blipFill>
        <p:spPr bwMode="auto">
          <a:xfrm>
            <a:off x="-36513" y="5995988"/>
            <a:ext cx="9177338" cy="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  <p:sldLayoutId id="214748367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Lucida San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Lucida San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Lucida San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Lucida San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Lucida San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Lucida San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Lucida San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n"/>
        <a:defRPr sz="2400">
          <a:solidFill>
            <a:srgbClr val="0066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Clr>
          <a:srgbClr val="008000"/>
        </a:buClr>
        <a:buSzPct val="80000"/>
        <a:buFont typeface="Wingdings" pitchFamily="2" charset="2"/>
        <a:buChar char="¨"/>
        <a:defRPr sz="20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 pitchFamily="34" charset="0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itchFamily="34" charset="0"/>
          <a:ea typeface="ＭＳ Ｐゴシック" pitchFamily="-107" charset="-128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dbpedia.org/data/Galway.rd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ebofdata.wordpress.com/2009/11/23/linked-open-data-http-caching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cs.uci.edu/~fielding/pubs/dissertation/top.htm" TargetMode="External"/><Relationship Id="rId3" Type="http://schemas.openxmlformats.org/officeDocument/2006/relationships/hyperlink" Target="http://webofdata.wordpress.com/2009/10/09/linked-data-for-restafarian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lideshare.net/prototypo/introduction-to-linked-data-rdf-vocabularies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ocab.deri.ie/" TargetMode="External"/><Relationship Id="rId3" Type="http://schemas.openxmlformats.org/officeDocument/2006/relationships/hyperlink" Target="http://neologism.deri.ie/" TargetMode="External"/><Relationship Id="rId5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3" Type="http://schemas.openxmlformats.org/officeDocument/2006/relationships/hyperlink" Target="http://www.w3.org/2001/tag/doc/selfDescribingDocuments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9" Type="http://schemas.openxmlformats.org/officeDocument/2006/relationships/image" Target="../media/image25.png"/><Relationship Id="rId3" Type="http://schemas.openxmlformats.org/officeDocument/2006/relationships/image" Target="../media/image19.png"/><Relationship Id="rId6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3" Type="http://schemas.openxmlformats.org/officeDocument/2006/relationships/hyperlink" Target="http://lod-cloud.net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hyperlink" Target="http://lod-cloud.net/state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ebchat.freenode.net/" TargetMode="External"/><Relationship Id="rId3" Type="http://schemas.openxmlformats.org/officeDocument/2006/relationships/hyperlink" Target="mailto:michael.hausenblas@deri.org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lab.linkeddata.deri.ie/2010/star-scheme-by-example/" TargetMode="External"/><Relationship Id="rId3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hyperlink" Target="http://webofdata.wordpress.com/2011/05/22/why-we-link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6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5" Type="http://schemas.openxmlformats.org/officeDocument/2006/relationships/diagramColors" Target="../diagrams/colors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3.org/TR/void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3.org/TR/sparql11-service-description/" TargetMode="External"/><Relationship Id="rId3" Type="http://schemas.openxmlformats.org/officeDocument/2006/relationships/hyperlink" Target="http://www.example.com/.well-known/void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3" Type="http://schemas.openxmlformats.org/officeDocument/2006/relationships/hyperlink" Target="http://opendata.ie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3" Type="http://schemas.openxmlformats.org/officeDocument/2006/relationships/hyperlink" Target="http://ie.ckan.ne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hyperlink" Target="http://neologism.deri.ie" TargetMode="External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ocab.deri.ie" TargetMode="External"/><Relationship Id="rId3" Type="http://schemas.openxmlformats.org/officeDocument/2006/relationships/image" Target="../media/image15.png"/><Relationship Id="rId5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3" Type="http://schemas.openxmlformats.org/officeDocument/2006/relationships/hyperlink" Target="http://lab.linkeddata.deri.ie/2010/grefine-rdf-extension/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6" Type="http://schemas.openxmlformats.org/officeDocument/2006/relationships/hyperlink" Target="http://www.w3.org/TR/void/" TargetMode="External"/><Relationship Id="rId4" Type="http://schemas.openxmlformats.org/officeDocument/2006/relationships/hyperlink" Target="http://lab.linkeddata.deri.ie/ve2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5" Type="http://schemas.openxmlformats.org/officeDocument/2006/relationships/hyperlink" Target="http://lab.linkeddata.deri.ie/vox/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3" Type="http://schemas.openxmlformats.org/officeDocument/2006/relationships/hyperlink" Target="http://latc-project.eu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dbot.org/" TargetMode="External"/><Relationship Id="rId3" Type="http://schemas.openxmlformats.org/officeDocument/2006/relationships/hyperlink" Target="http://sindice.com/developers/inspector" TargetMode="External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hyperlink" Target="http://relfinder.semanticweb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indice.com/" TargetMode="External"/><Relationship Id="rId3" Type="http://schemas.openxmlformats.org/officeDocument/2006/relationships/hyperlink" Target="http://sig.ma/" TargetMode="External"/><Relationship Id="rId5" Type="http://schemas.openxmlformats.org/officeDocument/2006/relationships/image" Target="../media/image4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dbpedia.org/resource/Galway" TargetMode="External"/><Relationship Id="rId3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3" Type="http://schemas.openxmlformats.org/officeDocument/2006/relationships/hyperlink" Target="http://sig.ma/search?q=Galway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3" Type="http://schemas.openxmlformats.org/officeDocument/2006/relationships/hyperlink" Target="http://sameas.org/html?q=Galway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slideshare.net/LeeFeigenbaum/sparql-cheat-sheet" TargetMode="External"/><Relationship Id="rId5" Type="http://schemas.openxmlformats.org/officeDocument/2006/relationships/image" Target="../media/image48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hyperlink" Target="http://prefix.cc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3.org/DesignIssues/LinkedData.html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hyperlink" Target="http://www.w3.org/TR/rdf-sparql-json-re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w3.org/TR/rdf-sparql-XMLres/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://bio2rdf.org/sparql" TargetMode="External"/><Relationship Id="rId4" Type="http://schemas.openxmlformats.org/officeDocument/2006/relationships/hyperlink" Target="http://dbpedia.org/sparql" TargetMode="External"/><Relationship Id="rId5" Type="http://schemas.openxmlformats.org/officeDocument/2006/relationships/hyperlink" Target="http://www4.wiwiss.fu-berlin.de/dblp/snorql/" TargetMode="External"/><Relationship Id="rId7" Type="http://schemas.openxmlformats.org/officeDocument/2006/relationships/hyperlink" Target="http://www4.wiwiss.fu-berlin.de/factbook/snorql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sparql.org/sparql.html" TargetMode="External"/><Relationship Id="rId6" Type="http://schemas.openxmlformats.org/officeDocument/2006/relationships/hyperlink" Target="http://data.linkedmdb.org/sparq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Metcalfe's_law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3.org/2009/sparql/wiki/" TargetMode="External"/><Relationship Id="rId4" Type="http://schemas.openxmlformats.org/officeDocument/2006/relationships/hyperlink" Target="http://esw.w3.org/topic/SparqlImplementations" TargetMode="External"/><Relationship Id="rId5" Type="http://schemas.openxmlformats.org/officeDocument/2006/relationships/hyperlink" Target="http://esw.w3.org/topic/SparqlEndpoints" TargetMode="External"/><Relationship Id="rId7" Type="http://schemas.openxmlformats.org/officeDocument/2006/relationships/hyperlink" Target="http://www.thefigtrees.net/lee/sw/sparql-faq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9" Type="http://schemas.openxmlformats.org/officeDocument/2006/relationships/hyperlink" Target="http://esw.w3.org/topic/SPARQL/Extensions" TargetMode="External"/><Relationship Id="rId3" Type="http://schemas.openxmlformats.org/officeDocument/2006/relationships/hyperlink" Target="http://www.w3.org/TR/rdf-sparql-query/" TargetMode="External"/><Relationship Id="rId6" Type="http://schemas.openxmlformats.org/officeDocument/2006/relationships/hyperlink" Target="http://labs.mondeca.com/sparqlEndpointsStatus/" TargetMode="External"/></Relationships>
</file>

<file path=ppt/slides/_rels/slide8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hyperlink" Target="http://dbpedia.org/sparql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3600" dirty="0" err="1" smtClean="0"/>
              <a:t>Utilising</a:t>
            </a:r>
            <a:r>
              <a:rPr lang="en-US" sz="3600" dirty="0" smtClean="0"/>
              <a:t> Linked Open </a:t>
            </a:r>
            <a:r>
              <a:rPr lang="en-US" sz="3600" dirty="0" smtClean="0"/>
              <a:t>Data</a:t>
            </a:r>
            <a:br>
              <a:rPr lang="en-US" sz="3600" dirty="0" smtClean="0"/>
            </a:br>
            <a:r>
              <a:rPr lang="en-US" sz="3600" dirty="0" smtClean="0"/>
              <a:t>in </a:t>
            </a:r>
            <a:r>
              <a:rPr lang="en-US" sz="3600" dirty="0" smtClean="0"/>
              <a:t>Applications </a:t>
            </a:r>
            <a:endParaRPr lang="en-US" sz="2800" dirty="0" smtClean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352800"/>
            <a:ext cx="7696200" cy="12192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en-IE" dirty="0" smtClean="0"/>
              <a:t>Dr. Michael </a:t>
            </a:r>
            <a:r>
              <a:rPr lang="en-IE" dirty="0" smtClean="0"/>
              <a:t>Hausenblas and Dr. </a:t>
            </a:r>
            <a:r>
              <a:rPr lang="en-US" dirty="0" err="1" smtClean="0"/>
              <a:t>Sören</a:t>
            </a:r>
            <a:r>
              <a:rPr lang="en-US" dirty="0" smtClean="0"/>
              <a:t> Auer</a:t>
            </a:r>
            <a:r>
              <a:rPr lang="en-IE" sz="2800" dirty="0" smtClean="0"/>
              <a:t/>
            </a:r>
            <a:br>
              <a:rPr lang="en-IE" sz="2800" dirty="0" smtClean="0"/>
            </a:br>
            <a:endParaRPr lang="en-IE" sz="800" dirty="0" smtClean="0"/>
          </a:p>
          <a:p>
            <a:pPr eaLnBrk="1" hangingPunct="1">
              <a:spcBef>
                <a:spcPts val="0"/>
              </a:spcBef>
              <a:spcAft>
                <a:spcPts val="3000"/>
              </a:spcAft>
            </a:pPr>
            <a:r>
              <a:rPr lang="en-US" sz="1400" dirty="0" smtClean="0"/>
              <a:t>Tutorial at International </a:t>
            </a:r>
            <a:r>
              <a:rPr lang="en-US" sz="1400" dirty="0" smtClean="0"/>
              <a:t>Conference on Web Intelligence, Mining and </a:t>
            </a:r>
            <a:r>
              <a:rPr lang="en-US" sz="1400" dirty="0" smtClean="0"/>
              <a:t>Semantics </a:t>
            </a:r>
            <a:br>
              <a:rPr lang="en-US" sz="1400" dirty="0" smtClean="0"/>
            </a:br>
            <a:r>
              <a:rPr lang="en-US" sz="1400" dirty="0" smtClean="0"/>
              <a:t>Thursday, </a:t>
            </a:r>
            <a:r>
              <a:rPr lang="ga-IE" sz="1400" dirty="0" smtClean="0"/>
              <a:t>26 </a:t>
            </a:r>
            <a:r>
              <a:rPr lang="ga-IE" sz="1400" dirty="0" smtClean="0"/>
              <a:t>May </a:t>
            </a:r>
            <a:r>
              <a:rPr lang="ga-IE" sz="1400" dirty="0" smtClean="0"/>
              <a:t>2011, </a:t>
            </a:r>
            <a:r>
              <a:rPr lang="en-US" sz="1400" dirty="0" err="1" smtClean="0"/>
              <a:t>Sogndal</a:t>
            </a:r>
            <a:r>
              <a:rPr lang="en-US" sz="1400" dirty="0" smtClean="0"/>
              <a:t>, Norway</a:t>
            </a:r>
            <a:endParaRPr lang="en-IE" sz="1400" dirty="0" smtClean="0"/>
          </a:p>
          <a:p>
            <a:pPr eaLnBrk="1" hangingPunct="1"/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HTTP </a:t>
            </a:r>
            <a:r>
              <a:rPr lang="en-US" dirty="0" err="1" smtClean="0"/>
              <a:t>URIs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5FBAB-38FE-8B42-8D64-69EC77B51A2D}" type="slidenum">
              <a:rPr lang="en-IE" smtClean="0"/>
              <a:pPr/>
              <a:t>10</a:t>
            </a:fld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675187"/>
          </a:xfrm>
        </p:spPr>
        <p:txBody>
          <a:bodyPr/>
          <a:lstStyle/>
          <a:p>
            <a:r>
              <a:rPr lang="en-US" dirty="0" smtClean="0"/>
              <a:t>A Uniform Resource Identifier (URI) is a compact </a:t>
            </a:r>
            <a:r>
              <a:rPr lang="en-US" b="1" dirty="0" smtClean="0"/>
              <a:t>sequence of characters</a:t>
            </a:r>
            <a:r>
              <a:rPr lang="en-US" dirty="0" smtClean="0"/>
              <a:t> that </a:t>
            </a:r>
            <a:r>
              <a:rPr lang="en-US" b="1" dirty="0" smtClean="0"/>
              <a:t>identifies</a:t>
            </a:r>
            <a:r>
              <a:rPr lang="en-US" dirty="0" smtClean="0"/>
              <a:t> an abstract or physical </a:t>
            </a:r>
            <a:r>
              <a:rPr lang="en-US" b="1" dirty="0" smtClean="0"/>
              <a:t>resource</a:t>
            </a:r>
            <a:r>
              <a:rPr lang="en-US" dirty="0" smtClean="0"/>
              <a:t>. [RFC3986]</a:t>
            </a:r>
          </a:p>
          <a:p>
            <a:r>
              <a:rPr lang="en-US" dirty="0" smtClean="0"/>
              <a:t>Syntax</a:t>
            </a:r>
          </a:p>
          <a:p>
            <a:pPr lvl="1">
              <a:buNone/>
            </a:pPr>
            <a:r>
              <a:rPr lang="en-US" dirty="0" smtClean="0"/>
              <a:t>URI = scheme ":" </a:t>
            </a:r>
            <a:r>
              <a:rPr lang="en-US" dirty="0" err="1" smtClean="0"/>
              <a:t>hier</a:t>
            </a:r>
            <a:r>
              <a:rPr lang="en-US" dirty="0" smtClean="0"/>
              <a:t>-part [ "?" query ] [ "#" fragment ]</a:t>
            </a:r>
          </a:p>
          <a:p>
            <a:r>
              <a:rPr lang="en-US" dirty="0" smtClean="0"/>
              <a:t>Example</a:t>
            </a:r>
          </a:p>
          <a:p>
            <a:pPr lvl="1">
              <a:buNone/>
            </a:pPr>
            <a:r>
              <a:rPr lang="en-US" dirty="0" smtClean="0"/>
              <a:t>foo://example.com:8042/over/there?name=</a:t>
            </a:r>
            <a:r>
              <a:rPr lang="en-US" dirty="0" err="1" smtClean="0"/>
              <a:t>ferret#nose</a:t>
            </a:r>
            <a:endParaRPr lang="en-US" dirty="0" smtClean="0"/>
          </a:p>
          <a:p>
            <a:pPr lvl="1">
              <a:buNone/>
            </a:pPr>
            <a:r>
              <a:rPr lang="en-US" dirty="0" smtClean="0"/>
              <a:t>\_/    \_________________/\_________/  \__________/  \__/</a:t>
            </a:r>
          </a:p>
          <a:p>
            <a:pPr lvl="1">
              <a:buNone/>
            </a:pPr>
            <a:r>
              <a:rPr lang="en-US" dirty="0" smtClean="0"/>
              <a:t>  |                   |                        |                   |              |</a:t>
            </a:r>
          </a:p>
          <a:p>
            <a:pPr lvl="1">
              <a:buNone/>
            </a:pPr>
            <a:r>
              <a:rPr lang="en-US" dirty="0" smtClean="0"/>
              <a:t>scheme     authority             path            query   fragment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HTTP </a:t>
            </a:r>
            <a:r>
              <a:rPr lang="en-US" dirty="0" err="1" smtClean="0"/>
              <a:t>URIs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5FBAB-38FE-8B42-8D64-69EC77B51A2D}" type="slidenum">
              <a:rPr lang="en-IE" smtClean="0"/>
              <a:pPr/>
              <a:t>11</a:t>
            </a:fld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675187"/>
          </a:xfrm>
        </p:spPr>
        <p:txBody>
          <a:bodyPr/>
          <a:lstStyle/>
          <a:p>
            <a:r>
              <a:rPr lang="en-US" dirty="0" smtClean="0"/>
              <a:t>Don’t confuse scheme with protocol</a:t>
            </a:r>
          </a:p>
          <a:p>
            <a:pPr lvl="1"/>
            <a:r>
              <a:rPr lang="en-US" dirty="0" smtClean="0"/>
              <a:t>Scheme: defines URI layout and</a:t>
            </a:r>
            <a:r>
              <a:rPr lang="en-US" dirty="0" smtClean="0"/>
              <a:t> semantics</a:t>
            </a:r>
          </a:p>
          <a:p>
            <a:pPr lvl="1"/>
            <a:r>
              <a:rPr lang="en-US" dirty="0" smtClean="0"/>
              <a:t>Protocol: defines communication means between endpoints (such as </a:t>
            </a:r>
            <a:r>
              <a:rPr lang="en-US" dirty="0" smtClean="0"/>
              <a:t>HTTP</a:t>
            </a:r>
            <a:r>
              <a:rPr lang="en-US" dirty="0" smtClean="0"/>
              <a:t> or</a:t>
            </a:r>
            <a:r>
              <a:rPr lang="en-US" dirty="0" smtClean="0"/>
              <a:t> FTP)</a:t>
            </a:r>
            <a:endParaRPr lang="en-US" dirty="0" smtClean="0"/>
          </a:p>
          <a:p>
            <a:r>
              <a:rPr lang="en-US" dirty="0" smtClean="0"/>
              <a:t>URI resolution (as of</a:t>
            </a:r>
            <a:r>
              <a:rPr lang="en-US" dirty="0" smtClean="0"/>
              <a:t> RFC3986):</a:t>
            </a:r>
          </a:p>
          <a:p>
            <a:pPr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 	STEP   OUTPUT BUFFER	INPUT BUFFER</a:t>
            </a:r>
          </a:p>
          <a:p>
            <a:pPr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       1 :                         	</a:t>
            </a:r>
            <a:r>
              <a:rPr lang="en-US" sz="1400" b="1" dirty="0" smtClean="0">
                <a:solidFill>
                  <a:srgbClr val="000000"/>
                </a:solidFill>
              </a:rPr>
              <a:t>/a/</a:t>
            </a:r>
            <a:r>
              <a:rPr lang="en-US" sz="1400" b="1" dirty="0" err="1" smtClean="0">
                <a:solidFill>
                  <a:srgbClr val="000000"/>
                </a:solidFill>
              </a:rPr>
              <a:t>b/c/./../../g</a:t>
            </a:r>
            <a:endParaRPr lang="en-US" sz="1400" b="1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       2E:   /a                    	/</a:t>
            </a:r>
            <a:r>
              <a:rPr lang="en-US" sz="1400" dirty="0" err="1" smtClean="0">
                <a:solidFill>
                  <a:srgbClr val="000000"/>
                </a:solidFill>
              </a:rPr>
              <a:t>b/c/./../../g</a:t>
            </a:r>
            <a:endParaRPr lang="en-US" sz="14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       2E:   /a/</a:t>
            </a:r>
            <a:r>
              <a:rPr lang="en-US" sz="1400" dirty="0" err="1" smtClean="0">
                <a:solidFill>
                  <a:srgbClr val="000000"/>
                </a:solidFill>
              </a:rPr>
              <a:t>b</a:t>
            </a:r>
            <a:r>
              <a:rPr lang="en-US" sz="1400" dirty="0" smtClean="0">
                <a:solidFill>
                  <a:srgbClr val="000000"/>
                </a:solidFill>
              </a:rPr>
              <a:t>                  	/</a:t>
            </a:r>
            <a:r>
              <a:rPr lang="en-US" sz="1400" dirty="0" err="1" smtClean="0">
                <a:solidFill>
                  <a:srgbClr val="000000"/>
                </a:solidFill>
              </a:rPr>
              <a:t>c/./../../g</a:t>
            </a:r>
            <a:endParaRPr lang="en-US" sz="14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       2E:   /a/</a:t>
            </a:r>
            <a:r>
              <a:rPr lang="en-US" sz="1400" dirty="0" err="1" smtClean="0">
                <a:solidFill>
                  <a:srgbClr val="000000"/>
                </a:solidFill>
              </a:rPr>
              <a:t>b/c</a:t>
            </a:r>
            <a:r>
              <a:rPr lang="en-US" sz="1400" dirty="0" smtClean="0">
                <a:solidFill>
                  <a:srgbClr val="000000"/>
                </a:solidFill>
              </a:rPr>
              <a:t>                	/./../../</a:t>
            </a:r>
            <a:r>
              <a:rPr lang="en-US" sz="1400" dirty="0" err="1" smtClean="0">
                <a:solidFill>
                  <a:srgbClr val="000000"/>
                </a:solidFill>
              </a:rPr>
              <a:t>g</a:t>
            </a:r>
            <a:endParaRPr lang="en-US" sz="14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       2B:   /a/</a:t>
            </a:r>
            <a:r>
              <a:rPr lang="en-US" sz="1400" dirty="0" err="1" smtClean="0">
                <a:solidFill>
                  <a:srgbClr val="000000"/>
                </a:solidFill>
              </a:rPr>
              <a:t>b/c</a:t>
            </a:r>
            <a:r>
              <a:rPr lang="en-US" sz="1400" dirty="0" smtClean="0">
                <a:solidFill>
                  <a:srgbClr val="000000"/>
                </a:solidFill>
              </a:rPr>
              <a:t>                	/../../</a:t>
            </a:r>
            <a:r>
              <a:rPr lang="en-US" sz="1400" dirty="0" err="1" smtClean="0">
                <a:solidFill>
                  <a:srgbClr val="000000"/>
                </a:solidFill>
              </a:rPr>
              <a:t>g</a:t>
            </a:r>
            <a:endParaRPr lang="en-US" sz="14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       2C:   /a/</a:t>
            </a:r>
            <a:r>
              <a:rPr lang="en-US" sz="1400" dirty="0" err="1" smtClean="0">
                <a:solidFill>
                  <a:srgbClr val="000000"/>
                </a:solidFill>
              </a:rPr>
              <a:t>b</a:t>
            </a:r>
            <a:r>
              <a:rPr lang="en-US" sz="1400" dirty="0" smtClean="0">
                <a:solidFill>
                  <a:srgbClr val="000000"/>
                </a:solidFill>
              </a:rPr>
              <a:t>                  	/../</a:t>
            </a:r>
            <a:r>
              <a:rPr lang="en-US" sz="1400" dirty="0" err="1" smtClean="0">
                <a:solidFill>
                  <a:srgbClr val="000000"/>
                </a:solidFill>
              </a:rPr>
              <a:t>g</a:t>
            </a:r>
            <a:endParaRPr lang="en-US" sz="14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       2C:   /a                    	/</a:t>
            </a:r>
            <a:r>
              <a:rPr lang="en-US" sz="1400" dirty="0" err="1" smtClean="0">
                <a:solidFill>
                  <a:srgbClr val="000000"/>
                </a:solidFill>
              </a:rPr>
              <a:t>g</a:t>
            </a:r>
            <a:endParaRPr lang="en-US" sz="14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       2E:   </a:t>
            </a:r>
            <a:r>
              <a:rPr lang="en-US" sz="1400" b="1" dirty="0" smtClean="0">
                <a:solidFill>
                  <a:srgbClr val="000000"/>
                </a:solidFill>
              </a:rPr>
              <a:t>/a/</a:t>
            </a:r>
            <a:r>
              <a:rPr lang="en-US" sz="1400" b="1" dirty="0" err="1" smtClean="0">
                <a:solidFill>
                  <a:srgbClr val="000000"/>
                </a:solidFill>
              </a:rPr>
              <a:t>g</a:t>
            </a:r>
            <a:endParaRPr lang="en-US" sz="1400" b="1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HTTP</a:t>
            </a:r>
            <a:r>
              <a:rPr lang="en-US" dirty="0" smtClean="0"/>
              <a:t> </a:t>
            </a:r>
            <a:r>
              <a:rPr lang="en-US" dirty="0" err="1" smtClean="0"/>
              <a:t>URIs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5FBAB-38FE-8B42-8D64-69EC77B51A2D}" type="slidenum">
              <a:rPr lang="en-IE" smtClean="0"/>
              <a:pPr/>
              <a:t>12</a:t>
            </a:fld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675187"/>
          </a:xfrm>
        </p:spPr>
        <p:txBody>
          <a:bodyPr/>
          <a:lstStyle/>
          <a:p>
            <a:r>
              <a:rPr lang="en-US" dirty="0" smtClean="0"/>
              <a:t>URI references</a:t>
            </a:r>
          </a:p>
          <a:p>
            <a:pPr lvl="1">
              <a:buNone/>
            </a:pPr>
            <a:r>
              <a:rPr lang="en-US" dirty="0" smtClean="0"/>
              <a:t>	An RDF URI reference is a Unicode string does not contain any control characters (#x00 - #x1F, #x7F-#x9F) and would produce a </a:t>
            </a:r>
            <a:r>
              <a:rPr lang="en-US" b="1" dirty="0" smtClean="0"/>
              <a:t>valid URI character sequence</a:t>
            </a:r>
            <a:r>
              <a:rPr lang="en-US" dirty="0" smtClean="0"/>
              <a:t> representing an </a:t>
            </a:r>
            <a:r>
              <a:rPr lang="en-US" b="1" dirty="0" smtClean="0"/>
              <a:t>absolute URI </a:t>
            </a:r>
            <a:r>
              <a:rPr lang="en-US" dirty="0" smtClean="0"/>
              <a:t>when subjected to an UTF-8 encoding along with %-escaping non-US-ASCII octets.</a:t>
            </a:r>
            <a:endParaRPr lang="en-US" dirty="0" smtClean="0"/>
          </a:p>
          <a:p>
            <a:r>
              <a:rPr lang="en-US" dirty="0" smtClean="0"/>
              <a:t>Qualified </a:t>
            </a:r>
            <a:r>
              <a:rPr lang="en-US" dirty="0" smtClean="0"/>
              <a:t>Names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QNames</a:t>
            </a:r>
            <a:r>
              <a:rPr lang="en-US" dirty="0" smtClean="0"/>
              <a:t>)</a:t>
            </a:r>
          </a:p>
          <a:p>
            <a:pPr lvl="1">
              <a:buNone/>
            </a:pPr>
            <a:r>
              <a:rPr lang="en-US" dirty="0" smtClean="0"/>
              <a:t>	</a:t>
            </a:r>
            <a:r>
              <a:rPr lang="en-US" dirty="0" err="1" smtClean="0"/>
              <a:t>XML’s</a:t>
            </a:r>
            <a:r>
              <a:rPr lang="en-US" dirty="0" smtClean="0"/>
              <a:t> way to allow </a:t>
            </a:r>
            <a:r>
              <a:rPr lang="en-US" dirty="0" err="1" smtClean="0"/>
              <a:t>namespaced</a:t>
            </a:r>
            <a:r>
              <a:rPr lang="en-US" dirty="0" smtClean="0"/>
              <a:t> elements/attributes as of </a:t>
            </a:r>
            <a:r>
              <a:rPr lang="en-US" dirty="0" err="1" smtClean="0"/>
              <a:t>QName</a:t>
            </a:r>
            <a:r>
              <a:rPr lang="en-US" dirty="0" smtClean="0"/>
              <a:t> = Prefix ‘:‘ </a:t>
            </a:r>
            <a:r>
              <a:rPr lang="en-US" dirty="0" err="1" smtClean="0"/>
              <a:t>LocalPart</a:t>
            </a:r>
            <a:endParaRPr lang="en-US" dirty="0" smtClean="0"/>
          </a:p>
          <a:p>
            <a:r>
              <a:rPr lang="en-US" dirty="0" smtClean="0"/>
              <a:t>Compact </a:t>
            </a:r>
            <a:r>
              <a:rPr lang="en-US" dirty="0" err="1" smtClean="0"/>
              <a:t>URIs</a:t>
            </a:r>
            <a:r>
              <a:rPr lang="en-US" dirty="0" smtClean="0"/>
              <a:t> (</a:t>
            </a:r>
            <a:r>
              <a:rPr lang="en-US" dirty="0" err="1" smtClean="0"/>
              <a:t>CURIE</a:t>
            </a:r>
            <a:r>
              <a:rPr lang="en-US" dirty="0" err="1" smtClean="0"/>
              <a:t>s</a:t>
            </a:r>
            <a:r>
              <a:rPr lang="en-US" dirty="0" smtClean="0"/>
              <a:t>)</a:t>
            </a:r>
            <a:endParaRPr lang="en-US" dirty="0" smtClean="0"/>
          </a:p>
          <a:p>
            <a:pPr lvl="1">
              <a:buNone/>
            </a:pPr>
            <a:r>
              <a:rPr lang="en-US" dirty="0" smtClean="0"/>
              <a:t>Generic, abbreviated syntax for expressing </a:t>
            </a:r>
            <a:r>
              <a:rPr lang="en-US" dirty="0" err="1" smtClean="0"/>
              <a:t>URIs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HTTP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5FBAB-38FE-8B42-8D64-69EC77B51A2D}" type="slidenum">
              <a:rPr lang="en-IE" smtClean="0"/>
              <a:pPr/>
              <a:t>13</a:t>
            </a:fld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67518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 smtClean="0"/>
              <a:t>Hypertext Transfer Protocol (HTTP) is </a:t>
            </a:r>
            <a:r>
              <a:rPr lang="en-US" dirty="0" smtClean="0"/>
              <a:t>an application</a:t>
            </a:r>
            <a:r>
              <a:rPr lang="en-US" dirty="0" smtClean="0"/>
              <a:t>-level protocol for </a:t>
            </a:r>
            <a:r>
              <a:rPr lang="en-US" b="1" dirty="0" smtClean="0"/>
              <a:t>distributed</a:t>
            </a:r>
            <a:r>
              <a:rPr lang="en-US" dirty="0" smtClean="0"/>
              <a:t>, collaborative, hypermedia information systems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smtClean="0"/>
              <a:t>It is a </a:t>
            </a:r>
            <a:r>
              <a:rPr lang="en-US" b="1" dirty="0" smtClean="0"/>
              <a:t>generic</a:t>
            </a:r>
            <a:r>
              <a:rPr lang="en-US" dirty="0" smtClean="0"/>
              <a:t>, </a:t>
            </a:r>
            <a:r>
              <a:rPr lang="en-US" b="1" dirty="0" smtClean="0"/>
              <a:t>stateless</a:t>
            </a:r>
            <a:r>
              <a:rPr lang="en-US" dirty="0" smtClean="0"/>
              <a:t>, protocol which can be used for many tasks beyond its use for hypertext, such as name servers and distributed object management systems, through </a:t>
            </a:r>
            <a:r>
              <a:rPr lang="en-US" b="1" dirty="0" smtClean="0"/>
              <a:t>extension of its request methods</a:t>
            </a:r>
            <a:r>
              <a:rPr lang="en-US" dirty="0" smtClean="0"/>
              <a:t>, </a:t>
            </a:r>
            <a:r>
              <a:rPr lang="en-US" b="1" dirty="0" smtClean="0"/>
              <a:t>error codes</a:t>
            </a:r>
            <a:r>
              <a:rPr lang="en-US" dirty="0" smtClean="0"/>
              <a:t> and </a:t>
            </a:r>
            <a:r>
              <a:rPr lang="en-US" b="1" dirty="0" smtClean="0"/>
              <a:t>headers</a:t>
            </a:r>
            <a:r>
              <a:rPr lang="en-US" dirty="0" smtClean="0"/>
              <a:t>.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A </a:t>
            </a:r>
            <a:r>
              <a:rPr lang="en-US" dirty="0" smtClean="0"/>
              <a:t>feature of HTTP is the </a:t>
            </a:r>
            <a:r>
              <a:rPr lang="en-US" b="1" dirty="0" smtClean="0"/>
              <a:t>typing </a:t>
            </a:r>
            <a:r>
              <a:rPr lang="en-US" dirty="0" smtClean="0"/>
              <a:t>and </a:t>
            </a:r>
            <a:r>
              <a:rPr lang="en-US" b="1" dirty="0" smtClean="0"/>
              <a:t>negotiation </a:t>
            </a:r>
            <a:r>
              <a:rPr lang="en-US" dirty="0" smtClean="0"/>
              <a:t>of </a:t>
            </a:r>
            <a:r>
              <a:rPr lang="en-US" b="1" dirty="0" smtClean="0"/>
              <a:t>data representation</a:t>
            </a:r>
            <a:r>
              <a:rPr lang="en-US" dirty="0" smtClean="0"/>
              <a:t>, allowing systems to be built independently of the data being </a:t>
            </a:r>
            <a:r>
              <a:rPr lang="en-US" dirty="0" smtClean="0"/>
              <a:t>transferred</a:t>
            </a:r>
            <a:r>
              <a:rPr lang="en-US" dirty="0" smtClean="0"/>
              <a:t>.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HTTP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5FBAB-38FE-8B42-8D64-69EC77B51A2D}" type="slidenum">
              <a:rPr lang="en-IE" smtClean="0"/>
              <a:pPr/>
              <a:t>14</a:t>
            </a:fld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675187"/>
          </a:xfrm>
        </p:spPr>
        <p:txBody>
          <a:bodyPr/>
          <a:lstStyle/>
          <a:p>
            <a:r>
              <a:rPr lang="en-US" dirty="0" smtClean="0"/>
              <a:t>HTTP messages consist of </a:t>
            </a:r>
            <a:r>
              <a:rPr lang="en-US" b="1" dirty="0" smtClean="0"/>
              <a:t>requests </a:t>
            </a:r>
            <a:r>
              <a:rPr lang="en-US" dirty="0" smtClean="0"/>
              <a:t>from client to server and </a:t>
            </a:r>
            <a:r>
              <a:rPr lang="en-US" b="1" dirty="0" smtClean="0"/>
              <a:t>responses </a:t>
            </a:r>
            <a:r>
              <a:rPr lang="en-US" dirty="0" smtClean="0"/>
              <a:t>from server to </a:t>
            </a:r>
            <a:r>
              <a:rPr lang="en-US" dirty="0" smtClean="0"/>
              <a:t>client</a:t>
            </a:r>
          </a:p>
          <a:p>
            <a:endParaRPr lang="en-US" dirty="0" smtClean="0"/>
          </a:p>
          <a:p>
            <a:r>
              <a:rPr lang="en-US" dirty="0" smtClean="0"/>
              <a:t>Set of </a:t>
            </a:r>
            <a:r>
              <a:rPr lang="en-US" b="1" dirty="0" smtClean="0"/>
              <a:t>methods </a:t>
            </a:r>
            <a:r>
              <a:rPr lang="en-US" dirty="0" smtClean="0"/>
              <a:t>is </a:t>
            </a:r>
            <a:r>
              <a:rPr lang="en-US" dirty="0" smtClean="0"/>
              <a:t>predefined</a:t>
            </a:r>
          </a:p>
          <a:p>
            <a:pPr lvl="1"/>
            <a:r>
              <a:rPr lang="en-US" dirty="0" smtClean="0"/>
              <a:t>GET</a:t>
            </a:r>
          </a:p>
          <a:p>
            <a:pPr lvl="1"/>
            <a:r>
              <a:rPr lang="en-US" dirty="0" smtClean="0"/>
              <a:t>POST</a:t>
            </a:r>
          </a:p>
          <a:p>
            <a:pPr lvl="1"/>
            <a:r>
              <a:rPr lang="en-US" dirty="0" smtClean="0"/>
              <a:t>PUT</a:t>
            </a:r>
          </a:p>
          <a:p>
            <a:pPr lvl="1"/>
            <a:r>
              <a:rPr lang="en-US" dirty="0" smtClean="0"/>
              <a:t>DELETE</a:t>
            </a:r>
          </a:p>
          <a:p>
            <a:pPr lvl="1"/>
            <a:r>
              <a:rPr lang="en-US" dirty="0" smtClean="0"/>
              <a:t>HEAD</a:t>
            </a:r>
          </a:p>
          <a:p>
            <a:pPr lvl="1"/>
            <a:r>
              <a:rPr lang="en-US" dirty="0" smtClean="0"/>
              <a:t>(OPTIONS)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HTTP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5FBAB-38FE-8B42-8D64-69EC77B51A2D}" type="slidenum">
              <a:rPr lang="en-IE" smtClean="0"/>
              <a:pPr/>
              <a:t>15</a:t>
            </a:fld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675187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Status codes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sz="2200" dirty="0" smtClean="0"/>
              <a:t>Informational 1xx, provisional response, (</a:t>
            </a:r>
            <a:r>
              <a:rPr lang="en-US" sz="2200" i="1" dirty="0" smtClean="0"/>
              <a:t>100 Continue</a:t>
            </a:r>
            <a:r>
              <a:rPr lang="en-US" sz="2200" dirty="0" smtClean="0"/>
              <a:t>)</a:t>
            </a:r>
          </a:p>
          <a:p>
            <a:r>
              <a:rPr lang="en-US" sz="2200" dirty="0" smtClean="0"/>
              <a:t>Successful 2xx, request successfully received, understood, and accepted (</a:t>
            </a:r>
            <a:r>
              <a:rPr lang="en-US" sz="2200" i="1" dirty="0" smtClean="0"/>
              <a:t>201 Created</a:t>
            </a:r>
            <a:r>
              <a:rPr lang="en-US" sz="2200" dirty="0" smtClean="0"/>
              <a:t>)</a:t>
            </a:r>
          </a:p>
          <a:p>
            <a:r>
              <a:rPr lang="en-US" sz="2200" dirty="0" smtClean="0"/>
              <a:t>Redirection 3xx, further action needs to be taken by user agent to fulfill the request (</a:t>
            </a:r>
            <a:r>
              <a:rPr lang="en-US" sz="2200" i="1" dirty="0" smtClean="0"/>
              <a:t>301 Moved Permanently</a:t>
            </a:r>
            <a:r>
              <a:rPr lang="en-US" sz="2200" dirty="0" smtClean="0"/>
              <a:t>)</a:t>
            </a:r>
          </a:p>
          <a:p>
            <a:r>
              <a:rPr lang="en-US" sz="2200" dirty="0" smtClean="0"/>
              <a:t>Client Error 4xx, client erred (</a:t>
            </a:r>
            <a:r>
              <a:rPr lang="en-US" sz="2200" i="1" dirty="0" smtClean="0"/>
              <a:t>405 Method Not Allowed)</a:t>
            </a:r>
            <a:endParaRPr lang="en-US" sz="2200" dirty="0" smtClean="0"/>
          </a:p>
          <a:p>
            <a:r>
              <a:rPr lang="en-US" sz="2200" dirty="0" smtClean="0"/>
              <a:t>Server Error 5xx, server encountered an unexpected condition (</a:t>
            </a:r>
            <a:r>
              <a:rPr lang="en-US" sz="2200" i="1" dirty="0" smtClean="0"/>
              <a:t>501 Not Implemented</a:t>
            </a:r>
            <a:r>
              <a:rPr lang="en-US" sz="2200" dirty="0" smtClean="0"/>
              <a:t>) 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HTTP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5FBAB-38FE-8B42-8D64-69EC77B51A2D}" type="slidenum">
              <a:rPr lang="en-IE" smtClean="0"/>
              <a:pPr/>
              <a:t>16</a:t>
            </a:fld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675187"/>
          </a:xfrm>
        </p:spPr>
        <p:txBody>
          <a:bodyPr/>
          <a:lstStyle/>
          <a:p>
            <a:pPr lvl="1">
              <a:buNone/>
            </a:pPr>
            <a:r>
              <a:rPr lang="en-US" dirty="0" smtClean="0">
                <a:latin typeface="Courier"/>
                <a:cs typeface="Courier"/>
              </a:rPr>
              <a:t>GET /html/rfc2616 HTTP/1.1</a:t>
            </a:r>
          </a:p>
          <a:p>
            <a:pPr lvl="1">
              <a:buNone/>
            </a:pPr>
            <a:r>
              <a:rPr lang="en-US" dirty="0" smtClean="0">
                <a:latin typeface="Courier"/>
                <a:cs typeface="Courier"/>
              </a:rPr>
              <a:t>Host: </a:t>
            </a:r>
            <a:r>
              <a:rPr lang="en-US" dirty="0" err="1" smtClean="0">
                <a:latin typeface="Courier"/>
                <a:cs typeface="Courier"/>
              </a:rPr>
              <a:t>tools.ietf.org</a:t>
            </a:r>
            <a:endParaRPr lang="en-US" dirty="0" smtClean="0">
              <a:latin typeface="Courier"/>
              <a:cs typeface="Courier"/>
            </a:endParaRPr>
          </a:p>
          <a:p>
            <a:pPr lvl="1">
              <a:buNone/>
            </a:pPr>
            <a:r>
              <a:rPr lang="en-US" dirty="0" smtClean="0">
                <a:latin typeface="Courier"/>
                <a:cs typeface="Courier"/>
              </a:rPr>
              <a:t>User-Agent: Mozilla/5.0</a:t>
            </a:r>
          </a:p>
          <a:p>
            <a:pPr lvl="1">
              <a:buNone/>
            </a:pPr>
            <a:r>
              <a:rPr lang="en-US" dirty="0" smtClean="0">
                <a:latin typeface="Courier"/>
                <a:cs typeface="Courier"/>
              </a:rPr>
              <a:t>Accept: text/</a:t>
            </a:r>
            <a:r>
              <a:rPr lang="en-US" dirty="0" err="1" smtClean="0">
                <a:latin typeface="Courier"/>
                <a:cs typeface="Courier"/>
              </a:rPr>
              <a:t>html,application/xhtml+xml,application/xml;q</a:t>
            </a:r>
            <a:r>
              <a:rPr lang="en-US" dirty="0" smtClean="0">
                <a:latin typeface="Courier"/>
                <a:cs typeface="Courier"/>
              </a:rPr>
              <a:t>=0.9,*/*;</a:t>
            </a:r>
            <a:r>
              <a:rPr lang="en-US" dirty="0" err="1" smtClean="0">
                <a:latin typeface="Courier"/>
                <a:cs typeface="Courier"/>
              </a:rPr>
              <a:t>q</a:t>
            </a:r>
            <a:r>
              <a:rPr lang="en-US" dirty="0" smtClean="0">
                <a:latin typeface="Courier"/>
                <a:cs typeface="Courier"/>
              </a:rPr>
              <a:t>=0.8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r>
              <a:rPr lang="en-US" dirty="0" smtClean="0">
                <a:latin typeface="Courier"/>
                <a:cs typeface="Courier"/>
              </a:rPr>
              <a:t>HTTP/1.x 200 OK</a:t>
            </a:r>
          </a:p>
          <a:p>
            <a:pPr lvl="1">
              <a:buNone/>
            </a:pPr>
            <a:r>
              <a:rPr lang="en-US" dirty="0" smtClean="0">
                <a:latin typeface="Courier"/>
                <a:cs typeface="Courier"/>
              </a:rPr>
              <a:t>Date: Thu, 05 Mar 2009 08:17:33 GMT</a:t>
            </a:r>
          </a:p>
          <a:p>
            <a:pPr lvl="1">
              <a:buNone/>
            </a:pPr>
            <a:r>
              <a:rPr lang="en-US" dirty="0" smtClean="0">
                <a:latin typeface="Courier"/>
                <a:cs typeface="Courier"/>
              </a:rPr>
              <a:t>Server: Apache/2.2.11</a:t>
            </a:r>
          </a:p>
          <a:p>
            <a:pPr lvl="1">
              <a:buNone/>
            </a:pPr>
            <a:r>
              <a:rPr lang="en-US" dirty="0" smtClean="0">
                <a:latin typeface="Courier"/>
                <a:cs typeface="Courier"/>
              </a:rPr>
              <a:t>Content-Location: rfc2616.html</a:t>
            </a:r>
          </a:p>
          <a:p>
            <a:pPr lvl="1">
              <a:buNone/>
            </a:pPr>
            <a:r>
              <a:rPr lang="en-US" dirty="0" smtClean="0">
                <a:latin typeface="Courier"/>
                <a:cs typeface="Courier"/>
              </a:rPr>
              <a:t>Last-Modified: Tue, 20 Jan 2009 09:16:04 GMT</a:t>
            </a:r>
          </a:p>
          <a:p>
            <a:pPr lvl="1">
              <a:buNone/>
            </a:pPr>
            <a:r>
              <a:rPr lang="en-US" dirty="0" smtClean="0">
                <a:latin typeface="Courier"/>
                <a:cs typeface="Courier"/>
              </a:rPr>
              <a:t>Content-Type: text/html; </a:t>
            </a:r>
            <a:r>
              <a:rPr lang="en-US" dirty="0" err="1" smtClean="0">
                <a:latin typeface="Courier"/>
                <a:cs typeface="Courier"/>
              </a:rPr>
              <a:t>charset</a:t>
            </a:r>
            <a:r>
              <a:rPr lang="en-US" dirty="0" smtClean="0">
                <a:latin typeface="Courier"/>
                <a:cs typeface="Courier"/>
              </a:rPr>
              <a:t>=UTF-8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60020" y="1748088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REQUEST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131305" y="4071362"/>
            <a:ext cx="13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RESPONSE</a:t>
            </a:r>
            <a:endParaRPr lang="en-US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HTTP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5FBAB-38FE-8B42-8D64-69EC77B51A2D}" type="slidenum">
              <a:rPr lang="en-IE" smtClean="0"/>
              <a:pPr/>
              <a:t>17</a:t>
            </a:fld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675187"/>
          </a:xfrm>
        </p:spPr>
        <p:txBody>
          <a:bodyPr/>
          <a:lstStyle/>
          <a:p>
            <a:r>
              <a:rPr lang="en-US" dirty="0" smtClean="0"/>
              <a:t>Content </a:t>
            </a:r>
            <a:r>
              <a:rPr lang="en-US" dirty="0" smtClean="0"/>
              <a:t>Negotiation</a:t>
            </a:r>
            <a:r>
              <a:rPr lang="en-US" dirty="0" smtClean="0"/>
              <a:t>: </a:t>
            </a:r>
            <a:r>
              <a:rPr lang="en-US" dirty="0" smtClean="0"/>
              <a:t>selecting representation </a:t>
            </a:r>
            <a:r>
              <a:rPr lang="en-US" dirty="0" smtClean="0"/>
              <a:t>for a given response </a:t>
            </a:r>
            <a:r>
              <a:rPr lang="en-US" dirty="0" smtClean="0"/>
              <a:t>when </a:t>
            </a:r>
            <a:r>
              <a:rPr lang="en-US" dirty="0" smtClean="0"/>
              <a:t>multiple representations available</a:t>
            </a:r>
          </a:p>
          <a:p>
            <a:r>
              <a:rPr lang="en-US" dirty="0" smtClean="0"/>
              <a:t>Three types of CN: server-driven, </a:t>
            </a:r>
            <a:r>
              <a:rPr lang="en-US" b="1" dirty="0" smtClean="0"/>
              <a:t>agent-driven CN</a:t>
            </a:r>
            <a:r>
              <a:rPr lang="en-US" dirty="0" smtClean="0"/>
              <a:t>, transparent CN</a:t>
            </a:r>
          </a:p>
          <a:p>
            <a:r>
              <a:rPr lang="en-US" dirty="0" smtClean="0"/>
              <a:t>Example:</a:t>
            </a:r>
          </a:p>
          <a:p>
            <a:pPr>
              <a:buNone/>
            </a:pPr>
            <a:endParaRPr lang="en-US" sz="1400" dirty="0" smtClean="0">
              <a:solidFill>
                <a:schemeClr val="tx2"/>
              </a:solidFill>
              <a:latin typeface="Courier"/>
              <a:cs typeface="Courier"/>
            </a:endParaRPr>
          </a:p>
          <a:p>
            <a:pPr>
              <a:buNone/>
            </a:pPr>
            <a:endParaRPr lang="en-US" sz="1400" dirty="0" smtClean="0">
              <a:solidFill>
                <a:schemeClr val="tx2"/>
              </a:solidFill>
              <a:latin typeface="Courier"/>
              <a:cs typeface="Courier"/>
            </a:endParaRPr>
          </a:p>
          <a:p>
            <a:pPr>
              <a:buNone/>
            </a:pPr>
            <a:r>
              <a:rPr lang="en-US" sz="1400" dirty="0" smtClean="0">
                <a:solidFill>
                  <a:schemeClr val="tx2"/>
                </a:solidFill>
                <a:latin typeface="Courier"/>
                <a:cs typeface="Courier"/>
              </a:rPr>
              <a:t>curl </a:t>
            </a:r>
            <a:r>
              <a:rPr lang="en-US" sz="1400" dirty="0" smtClean="0">
                <a:solidFill>
                  <a:schemeClr val="tx2"/>
                </a:solidFill>
                <a:latin typeface="Courier"/>
                <a:cs typeface="Courier"/>
              </a:rPr>
              <a:t>-I -H "Accept: application/</a:t>
            </a:r>
            <a:r>
              <a:rPr lang="en-US" sz="1400" dirty="0" err="1" smtClean="0">
                <a:solidFill>
                  <a:schemeClr val="tx2"/>
                </a:solidFill>
                <a:latin typeface="Courier"/>
                <a:cs typeface="Courier"/>
              </a:rPr>
              <a:t>rdf+xml</a:t>
            </a:r>
            <a:r>
              <a:rPr lang="en-US" sz="1400" dirty="0" smtClean="0">
                <a:solidFill>
                  <a:schemeClr val="tx2"/>
                </a:solidFill>
                <a:latin typeface="Courier"/>
                <a:cs typeface="Courier"/>
              </a:rPr>
              <a:t>" http://</a:t>
            </a:r>
            <a:r>
              <a:rPr lang="en-US" sz="1400" dirty="0" err="1" smtClean="0">
                <a:solidFill>
                  <a:schemeClr val="tx2"/>
                </a:solidFill>
                <a:latin typeface="Courier"/>
                <a:cs typeface="Courier"/>
              </a:rPr>
              <a:t>dbpedia.org</a:t>
            </a:r>
            <a:r>
              <a:rPr lang="en-US" sz="1400" dirty="0" smtClean="0">
                <a:solidFill>
                  <a:schemeClr val="tx2"/>
                </a:solidFill>
                <a:latin typeface="Courier"/>
                <a:cs typeface="Courier"/>
              </a:rPr>
              <a:t>/resource/Galway</a:t>
            </a:r>
          </a:p>
          <a:p>
            <a:pPr>
              <a:buNone/>
            </a:pPr>
            <a:r>
              <a:rPr lang="en-US" sz="1400" dirty="0" smtClean="0">
                <a:solidFill>
                  <a:schemeClr val="tx2"/>
                </a:solidFill>
                <a:latin typeface="Courier"/>
                <a:cs typeface="Courier"/>
              </a:rPr>
              <a:t>HTTP/1.1 303 See Other</a:t>
            </a:r>
          </a:p>
          <a:p>
            <a:pPr>
              <a:buNone/>
            </a:pPr>
            <a:r>
              <a:rPr lang="en-US" sz="1400" dirty="0" smtClean="0">
                <a:solidFill>
                  <a:schemeClr val="tx2"/>
                </a:solidFill>
                <a:latin typeface="Courier"/>
                <a:cs typeface="Courier"/>
              </a:rPr>
              <a:t>Content-Type: application/</a:t>
            </a:r>
            <a:r>
              <a:rPr lang="en-US" sz="1400" dirty="0" err="1" smtClean="0">
                <a:solidFill>
                  <a:schemeClr val="tx2"/>
                </a:solidFill>
                <a:latin typeface="Courier"/>
                <a:cs typeface="Courier"/>
              </a:rPr>
              <a:t>rdf+xml</a:t>
            </a:r>
            <a:endParaRPr lang="en-US" sz="1400" dirty="0" smtClean="0">
              <a:solidFill>
                <a:schemeClr val="tx2"/>
              </a:solidFill>
              <a:latin typeface="Courier"/>
              <a:cs typeface="Courier"/>
            </a:endParaRPr>
          </a:p>
          <a:p>
            <a:pPr>
              <a:buNone/>
            </a:pPr>
            <a:r>
              <a:rPr lang="en-US" sz="1400" dirty="0" smtClean="0">
                <a:solidFill>
                  <a:schemeClr val="tx2"/>
                </a:solidFill>
                <a:latin typeface="Courier"/>
                <a:cs typeface="Courier"/>
              </a:rPr>
              <a:t>Location: </a:t>
            </a:r>
            <a:r>
              <a:rPr lang="en-US" sz="1400" dirty="0" smtClean="0">
                <a:solidFill>
                  <a:schemeClr val="tx2"/>
                </a:solidFill>
                <a:latin typeface="Courier"/>
                <a:cs typeface="Courier"/>
                <a:hlinkClick r:id="rId2"/>
              </a:rPr>
              <a:t>http://dbpedia.org/data/Galway.rdf</a:t>
            </a:r>
            <a:endParaRPr lang="en-US" sz="1400" dirty="0" smtClean="0">
              <a:solidFill>
                <a:schemeClr val="tx2"/>
              </a:solidFill>
              <a:latin typeface="Courier"/>
              <a:cs typeface="Courier"/>
            </a:endParaRP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HTTP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5FBAB-38FE-8B42-8D64-69EC77B51A2D}" type="slidenum">
              <a:rPr lang="en-IE" smtClean="0"/>
              <a:pPr/>
              <a:t>18</a:t>
            </a:fld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675187"/>
          </a:xfrm>
        </p:spPr>
        <p:txBody>
          <a:bodyPr/>
          <a:lstStyle/>
          <a:p>
            <a:r>
              <a:rPr lang="en-US" dirty="0" smtClean="0"/>
              <a:t>Caching (see </a:t>
            </a:r>
            <a:r>
              <a:rPr lang="en-US" dirty="0" smtClean="0">
                <a:latin typeface="Courier"/>
                <a:cs typeface="Courier"/>
              </a:rPr>
              <a:t>Cache–Control header </a:t>
            </a:r>
            <a:r>
              <a:rPr lang="en-US" dirty="0" smtClean="0"/>
              <a:t>field) is essential for </a:t>
            </a:r>
            <a:r>
              <a:rPr lang="en-US" dirty="0" smtClean="0"/>
              <a:t>scalability</a:t>
            </a:r>
            <a:br>
              <a:rPr lang="en-US" dirty="0" smtClean="0"/>
            </a:br>
            <a:r>
              <a:rPr lang="en-US" sz="1400" dirty="0" smtClean="0">
                <a:hlinkClick r:id="rId2"/>
              </a:rPr>
              <a:t>http://webofdata.wordpress.com/2009/11/23/linked-open-data-http-caching</a:t>
            </a:r>
            <a:r>
              <a:rPr lang="en-US" sz="1400" dirty="0" smtClean="0">
                <a:hlinkClick r:id="rId2"/>
              </a:rPr>
              <a:t>/</a:t>
            </a:r>
            <a:r>
              <a:rPr lang="en-US" sz="1400" dirty="0" smtClean="0"/>
              <a:t> </a:t>
            </a:r>
          </a:p>
          <a:p>
            <a:r>
              <a:rPr lang="en-US" dirty="0" err="1" smtClean="0"/>
              <a:t>HTTPbis</a:t>
            </a:r>
            <a:r>
              <a:rPr lang="en-US" dirty="0" smtClean="0"/>
              <a:t> </a:t>
            </a:r>
            <a:r>
              <a:rPr lang="en-US" dirty="0" smtClean="0"/>
              <a:t>IETF WG chaired by Mark Nottingham, mainly about: patches, clarifications, deprecate non-used features, documentation of security properties 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 - HTTP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5FBAB-38FE-8B42-8D64-69EC77B51A2D}" type="slidenum">
              <a:rPr lang="en-IE" smtClean="0"/>
              <a:pPr/>
              <a:t>19</a:t>
            </a:fld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675187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Representational State </a:t>
            </a:r>
            <a:r>
              <a:rPr lang="en-US" dirty="0" smtClean="0"/>
              <a:t>Transfer (REST)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1828800"/>
            <a:ext cx="8229600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tx1"/>
                </a:solidFill>
              </a:rPr>
              <a:t>resource</a:t>
            </a: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		intended </a:t>
            </a:r>
            <a:r>
              <a:rPr lang="en-US" dirty="0" smtClean="0">
                <a:solidFill>
                  <a:schemeClr val="tx1"/>
                </a:solidFill>
              </a:rPr>
              <a:t>conceptual target of a </a:t>
            </a:r>
            <a:r>
              <a:rPr lang="en-US" dirty="0" smtClean="0">
                <a:solidFill>
                  <a:schemeClr val="tx1"/>
                </a:solidFill>
              </a:rPr>
              <a:t>hypertext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reference 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tx1"/>
                </a:solidFill>
              </a:rPr>
              <a:t>resource identifier</a:t>
            </a:r>
            <a:r>
              <a:rPr lang="en-US" dirty="0" smtClean="0">
                <a:solidFill>
                  <a:schemeClr val="tx1"/>
                </a:solidFill>
              </a:rPr>
              <a:t>	URL, URN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tx1"/>
                </a:solidFill>
              </a:rPr>
              <a:t>representation</a:t>
            </a:r>
            <a:r>
              <a:rPr lang="en-US" dirty="0" smtClean="0">
                <a:solidFill>
                  <a:schemeClr val="tx1"/>
                </a:solidFill>
              </a:rPr>
              <a:t>		HTML document, JPEG image </a:t>
            </a:r>
          </a:p>
          <a:p>
            <a:pPr>
              <a:spcAft>
                <a:spcPts val="0"/>
              </a:spcAft>
            </a:pPr>
            <a:r>
              <a:rPr lang="en-US" b="1" dirty="0" smtClean="0">
                <a:solidFill>
                  <a:schemeClr val="tx1"/>
                </a:solidFill>
              </a:rPr>
              <a:t>representation</a:t>
            </a:r>
            <a:r>
              <a:rPr lang="en-US" dirty="0" smtClean="0">
                <a:solidFill>
                  <a:schemeClr val="tx1"/>
                </a:solidFill>
              </a:rPr>
              <a:t>		media type, last-modified time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tx1"/>
                </a:solidFill>
              </a:rPr>
              <a:t>metadata</a:t>
            </a:r>
            <a:r>
              <a:rPr lang="en-US" dirty="0" smtClean="0">
                <a:solidFill>
                  <a:schemeClr val="tx1"/>
                </a:solidFill>
              </a:rPr>
              <a:t>	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tx1"/>
                </a:solidFill>
              </a:rPr>
              <a:t>resource</a:t>
            </a: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		source </a:t>
            </a:r>
            <a:r>
              <a:rPr lang="en-US" dirty="0" smtClean="0">
                <a:solidFill>
                  <a:schemeClr val="tx1"/>
                </a:solidFill>
              </a:rPr>
              <a:t>link, alternates, vary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metadata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tx1"/>
                </a:solidFill>
              </a:rPr>
              <a:t>control data</a:t>
            </a:r>
            <a:r>
              <a:rPr lang="en-US" dirty="0" smtClean="0">
                <a:solidFill>
                  <a:schemeClr val="tx1"/>
                </a:solidFill>
              </a:rPr>
              <a:t>		if-modified-since, cache-control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>
                <a:hlinkClick r:id="rId2"/>
              </a:rPr>
              <a:t>http://www.ics.uci.edu/~fielding/pubs/dissertation/top.</a:t>
            </a:r>
            <a:r>
              <a:rPr lang="en-US" dirty="0" smtClean="0">
                <a:hlinkClick r:id="rId2"/>
              </a:rPr>
              <a:t>htm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>
                <a:hlinkClick r:id="rId3"/>
              </a:rPr>
              <a:t>http://webofdata.wordpress.com/2009/10/09/linked-data-for-restafarians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dirty="0" smtClean="0"/>
              <a:t>Linked </a:t>
            </a:r>
            <a:r>
              <a:rPr lang="en-US" dirty="0" smtClean="0"/>
              <a:t>Data 101 </a:t>
            </a:r>
          </a:p>
          <a:p>
            <a:pPr marL="457200" indent="-457200"/>
            <a:r>
              <a:rPr lang="en-US" dirty="0" smtClean="0"/>
              <a:t>The Linked Open Data cloud </a:t>
            </a:r>
          </a:p>
          <a:p>
            <a:pPr marL="457200" indent="-457200"/>
            <a:r>
              <a:rPr lang="en-US" dirty="0" smtClean="0"/>
              <a:t>Discovery and Access of Linked Data </a:t>
            </a:r>
          </a:p>
          <a:p>
            <a:pPr marL="457200" indent="-457200"/>
            <a:r>
              <a:rPr lang="en-US" dirty="0" smtClean="0"/>
              <a:t>Querying Linked </a:t>
            </a:r>
            <a:r>
              <a:rPr lang="en-US" dirty="0" smtClean="0"/>
              <a:t>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5FBAB-38FE-8B42-8D64-69EC77B51A2D}" type="slidenum">
              <a:rPr lang="en-IE" smtClean="0"/>
              <a:pPr/>
              <a:t>20</a:t>
            </a:fld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675187"/>
          </a:xfrm>
        </p:spPr>
        <p:txBody>
          <a:bodyPr/>
          <a:lstStyle/>
          <a:p>
            <a:r>
              <a:rPr lang="en-US" dirty="0" smtClean="0"/>
              <a:t>A</a:t>
            </a:r>
            <a:r>
              <a:rPr lang="en-US" dirty="0" smtClean="0"/>
              <a:t> </a:t>
            </a:r>
            <a:r>
              <a:rPr lang="en-US" dirty="0" smtClean="0"/>
              <a:t>data </a:t>
            </a:r>
            <a:r>
              <a:rPr lang="en-US" dirty="0" smtClean="0"/>
              <a:t>model - directed</a:t>
            </a:r>
            <a:r>
              <a:rPr lang="en-US" dirty="0" smtClean="0"/>
              <a:t>, labeled</a:t>
            </a:r>
            <a:r>
              <a:rPr lang="en-US" dirty="0" smtClean="0"/>
              <a:t> graph</a:t>
            </a:r>
          </a:p>
          <a:p>
            <a:r>
              <a:rPr lang="en-US" dirty="0" smtClean="0"/>
              <a:t>Triple: (subject predicate object)</a:t>
            </a:r>
          </a:p>
          <a:p>
            <a:pPr lvl="1"/>
            <a:r>
              <a:rPr lang="en-US" dirty="0" smtClean="0"/>
              <a:t>subject … </a:t>
            </a:r>
            <a:r>
              <a:rPr lang="en-US" dirty="0" err="1" smtClean="0"/>
              <a:t>URIref</a:t>
            </a:r>
            <a:r>
              <a:rPr lang="en-US" dirty="0" smtClean="0"/>
              <a:t> or </a:t>
            </a:r>
            <a:r>
              <a:rPr lang="en-US" dirty="0" err="1" smtClean="0"/>
              <a:t>bNode</a:t>
            </a:r>
            <a:endParaRPr lang="en-US" dirty="0" smtClean="0"/>
          </a:p>
          <a:p>
            <a:pPr lvl="1"/>
            <a:r>
              <a:rPr lang="en-US" dirty="0" smtClean="0"/>
              <a:t>predicate … </a:t>
            </a:r>
            <a:r>
              <a:rPr lang="en-US" dirty="0" err="1" smtClean="0"/>
              <a:t>URIref</a:t>
            </a:r>
            <a:endParaRPr lang="en-US" dirty="0" smtClean="0"/>
          </a:p>
          <a:p>
            <a:pPr lvl="1"/>
            <a:r>
              <a:rPr lang="en-US" dirty="0" smtClean="0"/>
              <a:t>object … </a:t>
            </a:r>
            <a:r>
              <a:rPr lang="en-US" dirty="0" err="1" smtClean="0"/>
              <a:t>URIref</a:t>
            </a:r>
            <a:r>
              <a:rPr lang="en-US" dirty="0" smtClean="0"/>
              <a:t> or </a:t>
            </a:r>
            <a:r>
              <a:rPr lang="en-US" dirty="0" err="1" smtClean="0"/>
              <a:t>bNode</a:t>
            </a:r>
            <a:r>
              <a:rPr lang="en-US" dirty="0" smtClean="0"/>
              <a:t> or literal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5FBAB-38FE-8B42-8D64-69EC77B51A2D}" type="slidenum">
              <a:rPr lang="en-IE" smtClean="0"/>
              <a:pPr/>
              <a:t>21</a:t>
            </a:fld>
            <a:endParaRPr lang="en-IE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1066211"/>
            <a:ext cx="6883400" cy="4953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Vocabularies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Schema layer of RDF</a:t>
            </a:r>
          </a:p>
          <a:p>
            <a:r>
              <a:rPr lang="en-US" dirty="0" smtClean="0"/>
              <a:t>Defines terms (classes and properties)</a:t>
            </a:r>
          </a:p>
          <a:p>
            <a:r>
              <a:rPr lang="en-US" dirty="0" smtClean="0"/>
              <a:t>Typically RDFS or OWL family</a:t>
            </a:r>
          </a:p>
          <a:p>
            <a:r>
              <a:rPr lang="en-US" dirty="0" smtClean="0"/>
              <a:t>Common vocabularies:</a:t>
            </a:r>
          </a:p>
          <a:p>
            <a:pPr lvl="1"/>
            <a:r>
              <a:rPr lang="en-US" dirty="0" smtClean="0"/>
              <a:t>Dublin Core, SKOS</a:t>
            </a:r>
          </a:p>
          <a:p>
            <a:pPr lvl="1"/>
            <a:r>
              <a:rPr lang="en-US" dirty="0" smtClean="0"/>
              <a:t>FOAF, SIOC, vCard</a:t>
            </a:r>
          </a:p>
          <a:p>
            <a:pPr lvl="1"/>
            <a:r>
              <a:rPr lang="en-US" dirty="0" smtClean="0"/>
              <a:t>DOAP</a:t>
            </a:r>
          </a:p>
          <a:p>
            <a:pPr lvl="1"/>
            <a:r>
              <a:rPr lang="en-US" dirty="0" smtClean="0"/>
              <a:t>Core Organization Ontology</a:t>
            </a:r>
          </a:p>
          <a:p>
            <a:pPr lvl="1"/>
            <a:r>
              <a:rPr lang="en-US" dirty="0" err="1" smtClean="0"/>
              <a:t>VoID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5400" y="5605046"/>
            <a:ext cx="784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hlinkClick r:id="rId2"/>
              </a:rPr>
              <a:t>http://www.slideshare.net/prototypo/introduction-to-linked-data-rdf-vocabularies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Vocabulary Management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1063823"/>
            <a:ext cx="2057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hlinkClick r:id="rId2"/>
              </a:rPr>
              <a:t>http://vocab.deri.ie/</a:t>
            </a:r>
            <a:r>
              <a:rPr lang="en-US" sz="1400" i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3200400" y="1219200"/>
            <a:ext cx="5562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</a:rPr>
              <a:t>Neologism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- 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Drupal</a:t>
            </a:r>
            <a:r>
              <a:rPr lang="en-US" sz="2000" dirty="0">
                <a:solidFill>
                  <a:srgbClr val="000000"/>
                </a:solidFill>
              </a:rPr>
              <a:t>-based RDF-S vocabulary editor and publishing </a:t>
            </a:r>
            <a:r>
              <a:rPr lang="en-US" sz="2000" dirty="0" smtClean="0">
                <a:solidFill>
                  <a:srgbClr val="000000"/>
                </a:solidFill>
              </a:rPr>
              <a:t>system:</a:t>
            </a:r>
          </a:p>
          <a:p>
            <a:pPr>
              <a:spcAft>
                <a:spcPts val="600"/>
              </a:spcAft>
            </a:pPr>
            <a:endParaRPr lang="en-US" sz="2000" dirty="0" smtClean="0">
              <a:solidFill>
                <a:srgbClr val="000000"/>
              </a:solidFill>
            </a:endParaRP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Collaborativelly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creating and maintaining RDFS vocabularies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Making </a:t>
            </a:r>
            <a:r>
              <a:rPr lang="en-US" sz="2000" dirty="0">
                <a:solidFill>
                  <a:srgbClr val="000000"/>
                </a:solidFill>
              </a:rPr>
              <a:t>the </a:t>
            </a:r>
            <a:r>
              <a:rPr lang="en-US" sz="2000" dirty="0" err="1">
                <a:solidFill>
                  <a:srgbClr val="000000"/>
                </a:solidFill>
              </a:rPr>
              <a:t>vocab</a:t>
            </a:r>
            <a:r>
              <a:rPr lang="en-US" sz="2000" dirty="0">
                <a:solidFill>
                  <a:srgbClr val="000000"/>
                </a:solidFill>
              </a:rPr>
              <a:t>  available for humans (HTML, graph) and machines (RDF/XML, Turtle) 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Importing </a:t>
            </a:r>
            <a:r>
              <a:rPr lang="en-US" sz="2000" dirty="0">
                <a:solidFill>
                  <a:srgbClr val="000000"/>
                </a:solidFill>
              </a:rPr>
              <a:t>external vocabularies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Working </a:t>
            </a:r>
            <a:r>
              <a:rPr lang="en-US" sz="2000" dirty="0">
                <a:solidFill>
                  <a:srgbClr val="000000"/>
                </a:solidFill>
              </a:rPr>
              <a:t>with external namespaces such as via </a:t>
            </a:r>
            <a:r>
              <a:rPr lang="en-US" sz="2000" dirty="0" err="1">
                <a:solidFill>
                  <a:srgbClr val="000000"/>
                </a:solidFill>
              </a:rPr>
              <a:t>PURL.org</a:t>
            </a:r>
            <a:r>
              <a:rPr lang="en-US" sz="2000" dirty="0">
                <a:solidFill>
                  <a:srgbClr val="000000"/>
                </a:solidFill>
              </a:rPr>
              <a:t>, etc. 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More </a:t>
            </a:r>
            <a:r>
              <a:rPr lang="en-US" sz="2000" dirty="0">
                <a:solidFill>
                  <a:srgbClr val="000000"/>
                </a:solidFill>
              </a:rPr>
              <a:t>at </a:t>
            </a:r>
            <a:r>
              <a:rPr lang="en-US" sz="2000" dirty="0">
                <a:solidFill>
                  <a:srgbClr val="000000"/>
                </a:solidFill>
                <a:hlinkClick r:id="rId3"/>
              </a:rPr>
              <a:t>http://neologism.deri.ie/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12" y="1355771"/>
            <a:ext cx="2517258" cy="4511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757237" y="4719638"/>
            <a:ext cx="1905000" cy="390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</a:rPr>
              <a:t>Web's Standard </a:t>
            </a:r>
            <a:r>
              <a:rPr lang="en-US" sz="2000" dirty="0" smtClean="0">
                <a:solidFill>
                  <a:srgbClr val="000000"/>
                </a:solidFill>
              </a:rPr>
              <a:t>Retrieval </a:t>
            </a:r>
            <a:r>
              <a:rPr lang="en-US" sz="2000" dirty="0" smtClean="0">
                <a:solidFill>
                  <a:srgbClr val="000000"/>
                </a:solidFill>
              </a:rPr>
              <a:t>Algorithm</a:t>
            </a:r>
            <a:endParaRPr lang="en-US" sz="2000" dirty="0"/>
          </a:p>
        </p:txBody>
      </p:sp>
      <p:pic>
        <p:nvPicPr>
          <p:cNvPr id="5" name="Picture 4" descr="follow-2009-1-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3608"/>
            <a:ext cx="3788562" cy="57843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88562" y="1219200"/>
            <a:ext cx="5355438" cy="4539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</a:pP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parse URI and find HTTP protocol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look up DNS name to determine the associated IP address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open a TCP stream to port 80 at the IP address determined above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format an HTTP GET request for resource and sends that to the server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read response from the server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from the status code (200) determine that a representation of the resource is available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inspect the returned Content-Type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pass the entity-body to its HTML rendering </a:t>
            </a:r>
            <a:r>
              <a:rPr lang="en-US" dirty="0" smtClean="0">
                <a:solidFill>
                  <a:srgbClr val="000000"/>
                </a:solidFill>
              </a:rPr>
              <a:t>engine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US" sz="1400" dirty="0" smtClean="0">
                <a:solidFill>
                  <a:schemeClr val="tx2"/>
                </a:solidFill>
                <a:hlinkClick r:id="rId3"/>
              </a:rPr>
              <a:t>http://www.w3.org/2001/tag/doc/selfDescribingDocuments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ctr">
              <a:buNone/>
            </a:pPr>
            <a:endParaRPr lang="en-US" sz="4800" dirty="0" smtClean="0"/>
          </a:p>
          <a:p>
            <a:pPr marL="457200" indent="-457200" algn="ctr">
              <a:buNone/>
            </a:pPr>
            <a:r>
              <a:rPr lang="en-US" sz="4800" dirty="0" smtClean="0"/>
              <a:t>The </a:t>
            </a:r>
            <a:br>
              <a:rPr lang="en-US" sz="4800" dirty="0" smtClean="0"/>
            </a:br>
            <a:r>
              <a:rPr lang="en-US" sz="4800" dirty="0" smtClean="0"/>
              <a:t>Linked </a:t>
            </a:r>
            <a:r>
              <a:rPr lang="en-US" sz="4800" dirty="0" smtClean="0"/>
              <a:t>Open Data cloud</a:t>
            </a:r>
            <a:r>
              <a:rPr lang="en-US" sz="4800" dirty="0" smtClean="0"/>
              <a:t> </a:t>
            </a:r>
            <a:endParaRPr lang="en-US" sz="4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3505200" y="2759075"/>
            <a:ext cx="2457450" cy="1231900"/>
            <a:chOff x="533400" y="2286000"/>
            <a:chExt cx="2457450" cy="1231557"/>
          </a:xfrm>
        </p:grpSpPr>
        <p:pic>
          <p:nvPicPr>
            <p:cNvPr id="32792" name="Picture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3400" y="2286000"/>
              <a:ext cx="1752600" cy="1231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93" name="TextBox 10"/>
            <p:cNvSpPr txBox="1">
              <a:spLocks noChangeArrowheads="1"/>
            </p:cNvSpPr>
            <p:nvPr/>
          </p:nvSpPr>
          <p:spPr bwMode="auto">
            <a:xfrm>
              <a:off x="2286000" y="2667000"/>
              <a:ext cx="70485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595959"/>
                  </a:solidFill>
                  <a:latin typeface="Lucida Sans" pitchFamily="-108" charset="0"/>
                </a:rPr>
                <a:t>2008</a:t>
              </a:r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3733800" y="2911475"/>
            <a:ext cx="1663700" cy="769938"/>
            <a:chOff x="0" y="1253247"/>
            <a:chExt cx="1663700" cy="770106"/>
          </a:xfrm>
        </p:grpSpPr>
        <p:pic>
          <p:nvPicPr>
            <p:cNvPr id="32790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253247"/>
              <a:ext cx="1206500" cy="770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91" name="TextBox 11"/>
            <p:cNvSpPr txBox="1">
              <a:spLocks noChangeArrowheads="1"/>
            </p:cNvSpPr>
            <p:nvPr/>
          </p:nvSpPr>
          <p:spPr bwMode="auto">
            <a:xfrm>
              <a:off x="1219200" y="1524000"/>
              <a:ext cx="444500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rgbClr val="A6A6A6"/>
                  </a:solidFill>
                  <a:latin typeface="Lucida Sans" pitchFamily="-108" charset="0"/>
                </a:rPr>
                <a:t>2007</a:t>
              </a: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2362200" y="2073275"/>
            <a:ext cx="4362450" cy="2611438"/>
            <a:chOff x="4343400" y="609600"/>
            <a:chExt cx="4362450" cy="2611438"/>
          </a:xfrm>
        </p:grpSpPr>
        <p:pic>
          <p:nvPicPr>
            <p:cNvPr id="32788" name="Picture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43400" y="609600"/>
              <a:ext cx="3657600" cy="261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9" name="TextBox 66"/>
            <p:cNvSpPr txBox="1">
              <a:spLocks noChangeArrowheads="1"/>
            </p:cNvSpPr>
            <p:nvPr/>
          </p:nvSpPr>
          <p:spPr bwMode="auto">
            <a:xfrm>
              <a:off x="8001000" y="1905000"/>
              <a:ext cx="70485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595959"/>
                  </a:solidFill>
                  <a:latin typeface="Lucida Sans" pitchFamily="-108" charset="0"/>
                </a:rPr>
                <a:t>2008</a:t>
              </a:r>
            </a:p>
          </p:txBody>
        </p:sp>
      </p:grpSp>
      <p:grpSp>
        <p:nvGrpSpPr>
          <p:cNvPr id="5" name="Group 67"/>
          <p:cNvGrpSpPr>
            <a:grpSpLocks/>
          </p:cNvGrpSpPr>
          <p:nvPr/>
        </p:nvGrpSpPr>
        <p:grpSpPr bwMode="auto">
          <a:xfrm>
            <a:off x="3200400" y="2530475"/>
            <a:ext cx="3219450" cy="1911350"/>
            <a:chOff x="2590800" y="3505200"/>
            <a:chExt cx="3219450" cy="1911350"/>
          </a:xfrm>
        </p:grpSpPr>
        <p:pic>
          <p:nvPicPr>
            <p:cNvPr id="32786" name="Picture 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90800" y="3505200"/>
              <a:ext cx="2438400" cy="191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7" name="TextBox 69"/>
            <p:cNvSpPr txBox="1">
              <a:spLocks noChangeArrowheads="1"/>
            </p:cNvSpPr>
            <p:nvPr/>
          </p:nvSpPr>
          <p:spPr bwMode="auto">
            <a:xfrm>
              <a:off x="5105400" y="4191000"/>
              <a:ext cx="70485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595959"/>
                  </a:solidFill>
                  <a:latin typeface="Lucida Sans" pitchFamily="-108" charset="0"/>
                </a:rPr>
                <a:t>2008</a:t>
              </a:r>
            </a:p>
          </p:txBody>
        </p:sp>
      </p:grpSp>
      <p:grpSp>
        <p:nvGrpSpPr>
          <p:cNvPr id="6" name="Group 70"/>
          <p:cNvGrpSpPr>
            <a:grpSpLocks/>
          </p:cNvGrpSpPr>
          <p:nvPr/>
        </p:nvGrpSpPr>
        <p:grpSpPr bwMode="auto">
          <a:xfrm>
            <a:off x="1600200" y="1463675"/>
            <a:ext cx="5657850" cy="3598863"/>
            <a:chOff x="3048000" y="2481943"/>
            <a:chExt cx="5657850" cy="3599543"/>
          </a:xfrm>
        </p:grpSpPr>
        <p:pic>
          <p:nvPicPr>
            <p:cNvPr id="32784" name="Picture 1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48000" y="2481943"/>
              <a:ext cx="4724400" cy="3599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5" name="TextBox 72"/>
            <p:cNvSpPr txBox="1">
              <a:spLocks noChangeArrowheads="1"/>
            </p:cNvSpPr>
            <p:nvPr/>
          </p:nvSpPr>
          <p:spPr bwMode="auto">
            <a:xfrm>
              <a:off x="8001000" y="4038600"/>
              <a:ext cx="70485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595959"/>
                  </a:solidFill>
                  <a:latin typeface="Lucida Sans" pitchFamily="-108" charset="0"/>
                </a:rPr>
                <a:t>2008</a:t>
              </a:r>
            </a:p>
          </p:txBody>
        </p:sp>
      </p:grpSp>
      <p:grpSp>
        <p:nvGrpSpPr>
          <p:cNvPr id="7" name="Group 73"/>
          <p:cNvGrpSpPr>
            <a:grpSpLocks/>
          </p:cNvGrpSpPr>
          <p:nvPr/>
        </p:nvGrpSpPr>
        <p:grpSpPr bwMode="auto">
          <a:xfrm>
            <a:off x="1219200" y="1158875"/>
            <a:ext cx="6675438" cy="4395788"/>
            <a:chOff x="-2895600" y="-1066800"/>
            <a:chExt cx="6675438" cy="4395372"/>
          </a:xfrm>
        </p:grpSpPr>
        <p:pic>
          <p:nvPicPr>
            <p:cNvPr id="32782" name="Picture 1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2895600" y="-1066800"/>
              <a:ext cx="5791200" cy="4395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3" name="TextBox 16"/>
            <p:cNvSpPr txBox="1">
              <a:spLocks noChangeArrowheads="1"/>
            </p:cNvSpPr>
            <p:nvPr/>
          </p:nvSpPr>
          <p:spPr bwMode="auto">
            <a:xfrm>
              <a:off x="2971800" y="990600"/>
              <a:ext cx="80803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0D0D0D"/>
                  </a:solidFill>
                  <a:latin typeface="Lucida Sans" pitchFamily="-108" charset="0"/>
                </a:rPr>
                <a:t>2009</a:t>
              </a:r>
            </a:p>
          </p:txBody>
        </p:sp>
      </p:grpSp>
      <p:grpSp>
        <p:nvGrpSpPr>
          <p:cNvPr id="8" name="Group 88"/>
          <p:cNvGrpSpPr>
            <a:grpSpLocks/>
          </p:cNvGrpSpPr>
          <p:nvPr/>
        </p:nvGrpSpPr>
        <p:grpSpPr bwMode="auto">
          <a:xfrm>
            <a:off x="533400" y="701675"/>
            <a:ext cx="8275638" cy="5519738"/>
            <a:chOff x="228600" y="2438400"/>
            <a:chExt cx="8275638" cy="5520001"/>
          </a:xfrm>
        </p:grpSpPr>
        <p:pic>
          <p:nvPicPr>
            <p:cNvPr id="32780" name="Picture 8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28600" y="2438400"/>
              <a:ext cx="7391400" cy="5520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1" name="TextBox 16"/>
            <p:cNvSpPr txBox="1">
              <a:spLocks noChangeArrowheads="1"/>
            </p:cNvSpPr>
            <p:nvPr/>
          </p:nvSpPr>
          <p:spPr bwMode="auto">
            <a:xfrm>
              <a:off x="7696200" y="4724400"/>
              <a:ext cx="80803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rgbClr val="0D0D0D"/>
                  </a:solidFill>
                  <a:latin typeface="Lucida Sans" pitchFamily="-108" charset="0"/>
                </a:rPr>
                <a:t>2009</a:t>
              </a:r>
            </a:p>
          </p:txBody>
        </p:sp>
      </p:grpSp>
      <p:grpSp>
        <p:nvGrpSpPr>
          <p:cNvPr id="9" name="Group 30"/>
          <p:cNvGrpSpPr/>
          <p:nvPr/>
        </p:nvGrpSpPr>
        <p:grpSpPr>
          <a:xfrm>
            <a:off x="0" y="762000"/>
            <a:ext cx="8964124" cy="5234544"/>
            <a:chOff x="0" y="762000"/>
            <a:chExt cx="8964124" cy="523454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762000"/>
              <a:ext cx="7924800" cy="5234544"/>
            </a:xfrm>
            <a:prstGeom prst="rect">
              <a:avLst/>
            </a:prstGeom>
          </p:spPr>
        </p:pic>
        <p:sp>
          <p:nvSpPr>
            <p:cNvPr id="30" name="TextBox 16"/>
            <p:cNvSpPr txBox="1">
              <a:spLocks noChangeArrowheads="1"/>
            </p:cNvSpPr>
            <p:nvPr/>
          </p:nvSpPr>
          <p:spPr bwMode="auto">
            <a:xfrm>
              <a:off x="8001000" y="2971800"/>
              <a:ext cx="96312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0D0D0D"/>
                  </a:solidFill>
                  <a:latin typeface="Lucida Sans" pitchFamily="-108" charset="0"/>
                </a:rPr>
                <a:t>2010</a:t>
              </a:r>
              <a:endParaRPr lang="en-US" sz="2400" dirty="0">
                <a:solidFill>
                  <a:srgbClr val="0D0D0D"/>
                </a:solidFill>
                <a:latin typeface="Lucida Sans" pitchFamily="-108" charset="0"/>
              </a:endParaRPr>
            </a:p>
          </p:txBody>
        </p:sp>
      </p:grpSp>
      <p:sp>
        <p:nvSpPr>
          <p:cNvPr id="32" name="Slide Number Placeholder 3"/>
          <p:cNvSpPr txBox="1">
            <a:spLocks/>
          </p:cNvSpPr>
          <p:nvPr/>
        </p:nvSpPr>
        <p:spPr>
          <a:xfrm>
            <a:off x="4041775" y="6405563"/>
            <a:ext cx="1060450" cy="3603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ADEC78-19EC-DE40-ACF6-19A4A898C978}" type="slidenum">
              <a:rPr kumimoji="0" lang="en-IE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Sans" pitchFamily="-110" charset="0"/>
                <a:ea typeface="ＭＳ Ｐゴシック" charset="-128"/>
                <a:cs typeface="ＭＳ Ｐゴシック" charset="-128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" pitchFamily="-110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2101850" y="76200"/>
            <a:ext cx="5349875" cy="708025"/>
          </a:xfrm>
        </p:spPr>
        <p:txBody>
          <a:bodyPr/>
          <a:lstStyle/>
          <a:p>
            <a:r>
              <a:rPr lang="en-US" dirty="0" smtClean="0"/>
              <a:t>Linked Open Data cloud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1850" y="76200"/>
            <a:ext cx="5349875" cy="708025"/>
          </a:xfrm>
        </p:spPr>
        <p:txBody>
          <a:bodyPr/>
          <a:lstStyle/>
          <a:p>
            <a:r>
              <a:rPr lang="en-US" dirty="0" smtClean="0"/>
              <a:t>Linked Open Data cloud</a:t>
            </a:r>
            <a:endParaRPr lang="en-US" dirty="0"/>
          </a:p>
        </p:txBody>
      </p:sp>
      <p:pic>
        <p:nvPicPr>
          <p:cNvPr id="9" name="Picture 8" descr="lod-datasets_2009-03-27_color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49" y="741017"/>
            <a:ext cx="8695166" cy="56597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9949" y="6400800"/>
            <a:ext cx="19298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hlinkClick r:id="rId3"/>
              </a:rPr>
              <a:t>http://lod-cloud.net/</a:t>
            </a:r>
            <a:r>
              <a:rPr lang="en-US" sz="1600" dirty="0" smtClean="0">
                <a:solidFill>
                  <a:schemeClr val="tx1"/>
                </a:solidFill>
              </a:rPr>
              <a:t> 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87337" y="2041398"/>
            <a:ext cx="1022835" cy="27699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Media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3305" y="3322897"/>
            <a:ext cx="1278545" cy="27699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Government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9589" y="5105400"/>
            <a:ext cx="596654" cy="27699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Geo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1007" y="3322897"/>
            <a:ext cx="1363781" cy="27699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Publications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16753" y="2650998"/>
            <a:ext cx="1534254" cy="27699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User-generated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7226" y="5105400"/>
            <a:ext cx="1363781" cy="27699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Life sciences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30761" y="4403598"/>
            <a:ext cx="1449017" cy="27699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Cross-domain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300" dirty="0" smtClean="0"/>
              <a:t>LOD </a:t>
            </a:r>
            <a:r>
              <a:rPr lang="de-DE" sz="2300" dirty="0" err="1" smtClean="0"/>
              <a:t>cloud</a:t>
            </a:r>
            <a:r>
              <a:rPr lang="de-DE" sz="2300" dirty="0" smtClean="0"/>
              <a:t> </a:t>
            </a:r>
            <a:r>
              <a:rPr lang="de-DE" sz="2300" dirty="0" err="1" smtClean="0"/>
              <a:t>stats</a:t>
            </a:r>
            <a:endParaRPr lang="de-DE" sz="2300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066800"/>
            <a:ext cx="7314831" cy="2391103"/>
            <a:chOff x="0" y="1066800"/>
            <a:chExt cx="7314831" cy="23911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66800"/>
              <a:ext cx="5334000" cy="239110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334000" y="1219200"/>
              <a:ext cx="1980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</a:t>
              </a:r>
              <a:r>
                <a:rPr lang="en-US" dirty="0" smtClean="0"/>
                <a:t>riples distribution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3581400"/>
            <a:ext cx="7160867" cy="2362200"/>
            <a:chOff x="0" y="3581400"/>
            <a:chExt cx="7160867" cy="2362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581400"/>
              <a:ext cx="5216525" cy="23622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334000" y="3766066"/>
              <a:ext cx="1826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links distribution </a:t>
              </a:r>
              <a:endParaRPr lang="en-US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6420177" y="5574268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hlinkClick r:id="rId4"/>
              </a:rPr>
              <a:t>http://lod-cloud.net/state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9183002" cy="3962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5597098"/>
            <a:ext cx="84026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/>
              <a:t>‘database hugging disorder’</a:t>
            </a:r>
            <a:endParaRPr lang="en-US" sz="4800" b="1" dirty="0"/>
          </a:p>
        </p:txBody>
      </p:sp>
      <p:sp>
        <p:nvSpPr>
          <p:cNvPr id="6" name="Rectangle 5"/>
          <p:cNvSpPr/>
          <p:nvPr/>
        </p:nvSpPr>
        <p:spPr>
          <a:xfrm rot="16200000">
            <a:off x="-1629489" y="2543890"/>
            <a:ext cx="3505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http://thinkquarterly.co.uk/01-data/a-data-state-of-mind/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4719935"/>
            <a:ext cx="2015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Hans Rosling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Organisational</a:t>
            </a:r>
            <a:r>
              <a:rPr lang="en-US" dirty="0" smtClean="0"/>
              <a:t>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dirty="0" smtClean="0"/>
              <a:t>Michael will do the </a:t>
            </a:r>
            <a:r>
              <a:rPr lang="en-US" dirty="0" smtClean="0"/>
              <a:t>first session, </a:t>
            </a:r>
            <a:r>
              <a:rPr lang="en-US" dirty="0" err="1" smtClean="0"/>
              <a:t>Sören</a:t>
            </a:r>
            <a:r>
              <a:rPr lang="en-US" dirty="0" smtClean="0"/>
              <a:t> will do the second session</a:t>
            </a:r>
          </a:p>
          <a:p>
            <a:pPr marL="457200" indent="-457200"/>
            <a:r>
              <a:rPr lang="en-US" dirty="0" smtClean="0"/>
              <a:t>If you have questions:</a:t>
            </a:r>
          </a:p>
          <a:p>
            <a:pPr marL="857250" lvl="1" indent="-457200"/>
            <a:r>
              <a:rPr lang="en-US" dirty="0" smtClean="0"/>
              <a:t>Use </a:t>
            </a:r>
            <a:r>
              <a:rPr lang="en-US" dirty="0" err="1" smtClean="0"/>
              <a:t>WebIRC</a:t>
            </a:r>
            <a:r>
              <a:rPr lang="en-US" dirty="0" smtClean="0"/>
              <a:t> back-channel</a:t>
            </a:r>
          </a:p>
          <a:p>
            <a:pPr marL="1257300" lvl="2" indent="-457200"/>
            <a:r>
              <a:rPr lang="en-US" dirty="0" smtClean="0"/>
              <a:t>Go to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 smtClean="0">
                <a:hlinkClick r:id="rId2"/>
              </a:rPr>
              <a:t>://webchat.freenode.net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pPr marL="1257300" lvl="2" indent="-457200"/>
            <a:r>
              <a:rPr lang="en-US" dirty="0" smtClean="0"/>
              <a:t>Join the </a:t>
            </a:r>
            <a:r>
              <a:rPr lang="en-US" b="1" dirty="0" smtClean="0">
                <a:latin typeface="Courier"/>
                <a:cs typeface="Courier"/>
              </a:rPr>
              <a:t>#</a:t>
            </a:r>
            <a:r>
              <a:rPr lang="en-US" b="1" dirty="0" err="1" smtClean="0">
                <a:latin typeface="Courier"/>
                <a:cs typeface="Courier"/>
              </a:rPr>
              <a:t>wims</a:t>
            </a:r>
            <a:r>
              <a:rPr lang="en-US" b="1" dirty="0" smtClean="0">
                <a:latin typeface="Courier"/>
                <a:cs typeface="Courier"/>
              </a:rPr>
              <a:t>-</a:t>
            </a:r>
            <a:r>
              <a:rPr lang="en-US" b="1" dirty="0" smtClean="0">
                <a:latin typeface="Courier"/>
                <a:cs typeface="Courier"/>
              </a:rPr>
              <a:t>tutorial</a:t>
            </a:r>
            <a:r>
              <a:rPr lang="en-US" dirty="0" smtClean="0"/>
              <a:t> channel</a:t>
            </a:r>
          </a:p>
          <a:p>
            <a:pPr marL="857250" lvl="1" indent="-457200"/>
            <a:r>
              <a:rPr lang="en-US" dirty="0" smtClean="0"/>
              <a:t>Tweet about the question using the </a:t>
            </a:r>
            <a:r>
              <a:rPr lang="en-US" b="1" dirty="0" smtClean="0">
                <a:latin typeface="Courier"/>
                <a:cs typeface="Courier"/>
              </a:rPr>
              <a:t>#</a:t>
            </a:r>
            <a:r>
              <a:rPr lang="en-US" b="1" dirty="0" err="1" smtClean="0">
                <a:latin typeface="Courier"/>
                <a:cs typeface="Courier"/>
              </a:rPr>
              <a:t>wims</a:t>
            </a:r>
            <a:r>
              <a:rPr lang="en-US" b="1" dirty="0" smtClean="0">
                <a:latin typeface="Courier"/>
                <a:cs typeface="Courier"/>
              </a:rPr>
              <a:t>-tutorial</a:t>
            </a:r>
            <a:r>
              <a:rPr lang="en-US" dirty="0" smtClean="0"/>
              <a:t>  hash tag</a:t>
            </a:r>
          </a:p>
          <a:p>
            <a:pPr marL="857250" lvl="1" indent="-457200"/>
            <a:r>
              <a:rPr lang="en-US" dirty="0" smtClean="0"/>
              <a:t>Drop me a mail at </a:t>
            </a:r>
            <a:r>
              <a:rPr lang="en-US" dirty="0" smtClean="0">
                <a:hlinkClick r:id="rId3"/>
              </a:rPr>
              <a:t>michael.hausenblas@deri.org</a:t>
            </a:r>
            <a:r>
              <a:rPr lang="en-US" dirty="0" smtClean="0"/>
              <a:t> </a:t>
            </a:r>
          </a:p>
          <a:p>
            <a:pPr marL="1257300" lvl="2" indent="-457200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30175"/>
            <a:ext cx="6553200" cy="909638"/>
          </a:xfrm>
        </p:spPr>
        <p:txBody>
          <a:bodyPr/>
          <a:lstStyle/>
          <a:p>
            <a:r>
              <a:rPr lang="en-GB" sz="2800" dirty="0" err="1" smtClean="0"/>
              <a:t>TimBL’s</a:t>
            </a:r>
            <a:r>
              <a:rPr lang="en-GB" sz="2800" dirty="0" smtClean="0"/>
              <a:t> 5-star plan for open data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2213"/>
            <a:ext cx="8229600" cy="5360987"/>
          </a:xfrm>
        </p:spPr>
        <p:txBody>
          <a:bodyPr/>
          <a:lstStyle/>
          <a:p>
            <a:pPr marL="1793875" indent="-1793875">
              <a:spcAft>
                <a:spcPts val="1200"/>
              </a:spcAft>
              <a:buNone/>
              <a:tabLst>
                <a:tab pos="1527175" algn="r"/>
                <a:tab pos="1793875" algn="l"/>
              </a:tabLst>
            </a:pPr>
            <a:r>
              <a:rPr lang="en-US" dirty="0" smtClean="0"/>
              <a:t>		              </a:t>
            </a:r>
            <a:r>
              <a:rPr lang="en-US" dirty="0" smtClean="0">
                <a:solidFill>
                  <a:srgbClr val="B9A525"/>
                </a:solidFill>
              </a:rPr>
              <a:t>★ </a:t>
            </a:r>
            <a:r>
              <a:rPr lang="en-US" dirty="0" smtClean="0"/>
              <a:t>Make your data available on the 	      Web under an open license</a:t>
            </a:r>
          </a:p>
          <a:p>
            <a:pPr marL="1793875" indent="-1793875">
              <a:spcAft>
                <a:spcPts val="1200"/>
              </a:spcAft>
              <a:buNone/>
              <a:tabLst>
                <a:tab pos="1527175" algn="r"/>
                <a:tab pos="1793875" algn="l"/>
              </a:tabLst>
            </a:pPr>
            <a:r>
              <a:rPr lang="en-US" dirty="0" smtClean="0">
                <a:solidFill>
                  <a:srgbClr val="B9A525"/>
                </a:solidFill>
              </a:rPr>
              <a:t>                           ★★ </a:t>
            </a:r>
            <a:r>
              <a:rPr lang="en-US" dirty="0" smtClean="0"/>
              <a:t>Make it available as structured    </a:t>
            </a:r>
            <a:br>
              <a:rPr lang="en-US" dirty="0" smtClean="0"/>
            </a:br>
            <a:r>
              <a:rPr lang="en-US" dirty="0" smtClean="0"/>
              <a:t>                data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                    </a:t>
            </a:r>
            <a:r>
              <a:rPr lang="en-US" sz="1600" i="1" dirty="0" smtClean="0"/>
              <a:t>(Excel sheet instead of image scan of a table) </a:t>
            </a:r>
            <a:endParaRPr lang="en-US" sz="1600" dirty="0" smtClean="0"/>
          </a:p>
          <a:p>
            <a:pPr marL="1793875" indent="-1793875">
              <a:spcAft>
                <a:spcPts val="1200"/>
              </a:spcAft>
              <a:buNone/>
              <a:tabLst>
                <a:tab pos="1527175" algn="r"/>
                <a:tab pos="1793875" algn="l"/>
              </a:tabLst>
            </a:pPr>
            <a:r>
              <a:rPr lang="en-US" dirty="0" smtClean="0">
                <a:solidFill>
                  <a:srgbClr val="B9A525"/>
                </a:solidFill>
              </a:rPr>
              <a:t>                        ★★★</a:t>
            </a:r>
            <a:r>
              <a:rPr lang="en-US" dirty="0" smtClean="0"/>
              <a:t> Use a non-proprietary format</a:t>
            </a:r>
            <a:br>
              <a:rPr lang="en-US" dirty="0" smtClean="0"/>
            </a:br>
            <a:r>
              <a:rPr lang="en-US" dirty="0" smtClean="0"/>
              <a:t>                </a:t>
            </a:r>
            <a:r>
              <a:rPr lang="en-US" sz="1600" i="1" dirty="0" smtClean="0"/>
              <a:t>(CSV file instead of an Excel sheet) </a:t>
            </a:r>
            <a:endParaRPr lang="en-US" sz="1600" dirty="0" smtClean="0"/>
          </a:p>
          <a:p>
            <a:pPr marL="1793875" indent="-1793875">
              <a:spcAft>
                <a:spcPts val="1200"/>
              </a:spcAft>
              <a:buNone/>
              <a:tabLst>
                <a:tab pos="1527175" algn="r"/>
                <a:tab pos="1793875" algn="l"/>
              </a:tabLst>
            </a:pPr>
            <a:r>
              <a:rPr lang="en-US" dirty="0" smtClean="0"/>
              <a:t>	                     </a:t>
            </a:r>
            <a:r>
              <a:rPr lang="en-US" dirty="0" smtClean="0">
                <a:solidFill>
                  <a:srgbClr val="B9A525"/>
                </a:solidFill>
              </a:rPr>
              <a:t>★★★★ </a:t>
            </a:r>
            <a:r>
              <a:rPr lang="en-US" dirty="0" smtClean="0"/>
              <a:t>Use Linked Data format</a:t>
            </a:r>
            <a:br>
              <a:rPr lang="en-US" dirty="0" smtClean="0"/>
            </a:br>
            <a:r>
              <a:rPr lang="en-US" dirty="0" smtClean="0"/>
              <a:t>                </a:t>
            </a:r>
            <a:r>
              <a:rPr lang="en-US" sz="1600" i="1" dirty="0" smtClean="0"/>
              <a:t>(</a:t>
            </a:r>
            <a:r>
              <a:rPr lang="en-US" sz="1600" i="1" dirty="0" err="1" smtClean="0"/>
              <a:t>URIs</a:t>
            </a:r>
            <a:r>
              <a:rPr lang="en-US" sz="1600" i="1" dirty="0" smtClean="0"/>
              <a:t> to identify things, RDF to represent data)</a:t>
            </a:r>
          </a:p>
          <a:p>
            <a:pPr marL="1793875" indent="-1793875">
              <a:spcAft>
                <a:spcPts val="1200"/>
              </a:spcAft>
              <a:buNone/>
              <a:tabLst>
                <a:tab pos="1527175" algn="r"/>
                <a:tab pos="1793875" algn="l"/>
              </a:tabLst>
            </a:pPr>
            <a:r>
              <a:rPr lang="en-US" sz="2200" dirty="0" smtClean="0"/>
              <a:t>                    </a:t>
            </a:r>
            <a:r>
              <a:rPr lang="en-US" dirty="0" smtClean="0">
                <a:solidFill>
                  <a:srgbClr val="B9A525"/>
                </a:solidFill>
              </a:rPr>
              <a:t>★★★★★</a:t>
            </a:r>
            <a:r>
              <a:rPr lang="en-US" dirty="0" smtClean="0"/>
              <a:t> Link your data to other</a:t>
            </a:r>
            <a:br>
              <a:rPr lang="en-US" dirty="0" smtClean="0"/>
            </a:br>
            <a:r>
              <a:rPr lang="en-US" dirty="0" smtClean="0"/>
              <a:t>                 people’s data to provide </a:t>
            </a:r>
            <a:br>
              <a:rPr lang="en-US" dirty="0" smtClean="0"/>
            </a:br>
            <a:r>
              <a:rPr lang="en-US" dirty="0" smtClean="0"/>
              <a:t>                 context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477000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More: </a:t>
            </a:r>
            <a:r>
              <a:rPr lang="en-US" sz="1400" dirty="0" smtClean="0">
                <a:solidFill>
                  <a:srgbClr val="000000"/>
                </a:solidFill>
                <a:hlinkClick r:id="rId2"/>
              </a:rPr>
              <a:t>http://lab.linkeddata.deri.ie/2010/star-scheme-by-example/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endParaRPr lang="en-US" sz="14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 amt="88000"/>
            <a:lum bright="6000" contrast="9000"/>
          </a:blip>
          <a:stretch>
            <a:fillRect/>
          </a:stretch>
        </p:blipFill>
        <p:spPr>
          <a:xfrm>
            <a:off x="1" y="1192213"/>
            <a:ext cx="2835848" cy="2312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Why going for the 5th</a:t>
            </a:r>
            <a:r>
              <a:rPr lang="en-US" sz="2800" dirty="0" smtClean="0"/>
              <a:t> star?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t="6122" b="48980"/>
          <a:stretch>
            <a:fillRect/>
          </a:stretch>
        </p:blipFill>
        <p:spPr>
          <a:xfrm>
            <a:off x="0" y="1295400"/>
            <a:ext cx="5671595" cy="1676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971800"/>
            <a:ext cx="41387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Central Contractor Registration (CCR) </a:t>
            </a:r>
            <a:endParaRPr lang="en-US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b="26600"/>
          <a:stretch>
            <a:fillRect/>
          </a:stretch>
        </p:blipFill>
        <p:spPr>
          <a:xfrm>
            <a:off x="2590800" y="4114800"/>
            <a:ext cx="6553200" cy="14189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67000" y="5524500"/>
            <a:ext cx="1368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Geonames</a:t>
            </a:r>
            <a:endParaRPr lang="en-US" i="1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rot="5400000">
            <a:off x="2705100" y="3162299"/>
            <a:ext cx="2590801" cy="6858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105606" y="6248400"/>
            <a:ext cx="55659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hlinkClick r:id="rId4"/>
              </a:rPr>
              <a:t>http://webofdata.wordpress.com/2011/05/22/why-we-link</a:t>
            </a:r>
            <a:r>
              <a:rPr lang="en-US" sz="1600" dirty="0" smtClean="0">
                <a:hlinkClick r:id="rId4"/>
              </a:rPr>
              <a:t>/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Effort distribution</a:t>
            </a:r>
            <a:endParaRPr lang="en-US" dirty="0"/>
          </a:p>
        </p:txBody>
      </p:sp>
      <p:graphicFrame>
        <p:nvGraphicFramePr>
          <p:cNvPr id="4" name="Diagramm 5"/>
          <p:cNvGraphicFramePr/>
          <p:nvPr/>
        </p:nvGraphicFramePr>
        <p:xfrm>
          <a:off x="3994674" y="1905000"/>
          <a:ext cx="5149326" cy="2953282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086244" y="2094009"/>
            <a:ext cx="2575263" cy="2575263"/>
            <a:chOff x="1819852" y="2688"/>
            <a:chExt cx="2575263" cy="2575263"/>
          </a:xfrm>
          <a:scene3d>
            <a:camera prst="orthographicFront"/>
            <a:lightRig rig="flat" dir="t"/>
          </a:scene3d>
        </p:grpSpPr>
        <p:sp>
          <p:nvSpPr>
            <p:cNvPr id="6" name="Oval 5"/>
            <p:cNvSpPr/>
            <p:nvPr/>
          </p:nvSpPr>
          <p:spPr>
            <a:xfrm>
              <a:off x="1819852" y="2688"/>
              <a:ext cx="2575263" cy="2575263"/>
            </a:xfrm>
            <a:prstGeom prst="ellipse">
              <a:avLst/>
            </a:prstGeom>
            <a:solidFill>
              <a:srgbClr val="6E2F9D"/>
            </a:solidFill>
            <a:sp3d prstMaterial="dkEdge">
              <a:bevelT w="8200" h="381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Oval 4"/>
            <p:cNvSpPr/>
            <p:nvPr/>
          </p:nvSpPr>
          <p:spPr>
            <a:xfrm>
              <a:off x="2196991" y="379827"/>
              <a:ext cx="1820985" cy="182098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000" b="1" kern="1200" dirty="0" smtClean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Fix </a:t>
              </a:r>
              <a:br>
                <a:rPr lang="de-DE" sz="2000" b="1" kern="1200" dirty="0" smtClean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</a:br>
              <a:r>
                <a:rPr lang="de-DE" sz="2000" b="1" kern="1200" dirty="0" smtClean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Overall Data  Integration</a:t>
              </a:r>
              <a:br>
                <a:rPr lang="de-DE" sz="2000" b="1" kern="1200" dirty="0" smtClean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</a:br>
              <a:r>
                <a:rPr lang="de-DE" sz="2000" b="1" kern="1200" dirty="0" err="1" smtClean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Effort</a:t>
              </a:r>
              <a:endParaRPr lang="de-DE" sz="2000" b="1" kern="1200" dirty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 </a:t>
            </a:r>
            <a:r>
              <a:rPr lang="en-US" b="1" dirty="0" smtClean="0"/>
              <a:t>dataset </a:t>
            </a:r>
            <a:r>
              <a:rPr lang="en-US" dirty="0" smtClean="0"/>
              <a:t>is a set of RDF triples that are published</a:t>
            </a:r>
            <a:r>
              <a:rPr lang="en-US" dirty="0" smtClean="0"/>
              <a:t>,</a:t>
            </a:r>
          </a:p>
          <a:p>
            <a:pPr>
              <a:buNone/>
            </a:pPr>
            <a:r>
              <a:rPr lang="en-US" dirty="0" smtClean="0"/>
              <a:t>maintained </a:t>
            </a:r>
            <a:r>
              <a:rPr lang="en-US" dirty="0" smtClean="0"/>
              <a:t>or aggregated by a single provider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743200"/>
            <a:ext cx="2933700" cy="24892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 rot="10800000">
            <a:off x="5181600" y="3962400"/>
            <a:ext cx="838200" cy="609600"/>
          </a:xfrm>
          <a:prstGeom prst="rightArrow">
            <a:avLst>
              <a:gd name="adj1" fmla="val 43775"/>
              <a:gd name="adj2" fmla="val 46180"/>
            </a:avLst>
          </a:prstGeom>
          <a:solidFill>
            <a:srgbClr val="FF6600"/>
          </a:solidFill>
          <a:ln w="635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Linksets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RDF link is an RDF triple whose subject and object are described in different datasets</a:t>
            </a:r>
          </a:p>
          <a:p>
            <a:r>
              <a:rPr lang="en-US" dirty="0" smtClean="0"/>
              <a:t>A </a:t>
            </a:r>
            <a:r>
              <a:rPr lang="en-US" b="1" dirty="0" err="1" smtClean="0"/>
              <a:t>linkset</a:t>
            </a:r>
            <a:r>
              <a:rPr lang="en-US" b="1" dirty="0" smtClean="0"/>
              <a:t> </a:t>
            </a:r>
            <a:r>
              <a:rPr lang="en-US" dirty="0" smtClean="0"/>
              <a:t>is a collection of such RDF links between two datasets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3048000"/>
            <a:ext cx="2933700" cy="24892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 bwMode="auto">
          <a:xfrm rot="10800000">
            <a:off x="4457701" y="3505200"/>
            <a:ext cx="838200" cy="609600"/>
          </a:xfrm>
          <a:prstGeom prst="rightArrow">
            <a:avLst>
              <a:gd name="adj1" fmla="val 43775"/>
              <a:gd name="adj2" fmla="val 46180"/>
            </a:avLst>
          </a:prstGeom>
          <a:solidFill>
            <a:srgbClr val="FF6600"/>
          </a:solidFill>
          <a:ln w="635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Describing Datasets - </a:t>
            </a:r>
            <a:r>
              <a:rPr lang="en-US" sz="2800" dirty="0" err="1" smtClean="0"/>
              <a:t>VoID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dataset metadata</a:t>
            </a:r>
          </a:p>
          <a:p>
            <a:r>
              <a:rPr lang="en-US" dirty="0" smtClean="0"/>
              <a:t>Access metadata</a:t>
            </a:r>
          </a:p>
          <a:p>
            <a:r>
              <a:rPr lang="en-US" dirty="0" smtClean="0"/>
              <a:t>Structural metadata</a:t>
            </a:r>
          </a:p>
          <a:p>
            <a:r>
              <a:rPr lang="en-US" dirty="0" smtClean="0"/>
              <a:t>Describing </a:t>
            </a:r>
            <a:r>
              <a:rPr lang="en-US" dirty="0" err="1" smtClean="0"/>
              <a:t>linksets</a:t>
            </a:r>
            <a:endParaRPr lang="en-US" dirty="0" smtClean="0"/>
          </a:p>
          <a:p>
            <a:r>
              <a:rPr lang="en-US" dirty="0" smtClean="0"/>
              <a:t>Deployment and discovery of </a:t>
            </a:r>
            <a:r>
              <a:rPr lang="en-US" dirty="0" err="1" smtClean="0"/>
              <a:t>voiD</a:t>
            </a:r>
            <a:r>
              <a:rPr lang="en-US" dirty="0" smtClean="0"/>
              <a:t> files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0934" y="5112603"/>
            <a:ext cx="50840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hlinkClick r:id="rId2"/>
              </a:rPr>
              <a:t>http://www.w3.org/TR/void</a:t>
            </a:r>
            <a:r>
              <a:rPr lang="en-US" sz="2400" dirty="0" smtClean="0">
                <a:hlinkClick r:id="rId2"/>
              </a:rPr>
              <a:t>/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General dataset metadata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Dataset </a:t>
            </a:r>
            <a:r>
              <a:rPr lang="en-US" dirty="0" smtClean="0"/>
              <a:t>homepage</a:t>
            </a:r>
          </a:p>
          <a:p>
            <a:r>
              <a:rPr lang="en-US" dirty="0" smtClean="0"/>
              <a:t>Publisher</a:t>
            </a:r>
          </a:p>
          <a:p>
            <a:r>
              <a:rPr lang="en-US" dirty="0" smtClean="0"/>
              <a:t>Title and description</a:t>
            </a:r>
          </a:p>
          <a:p>
            <a:r>
              <a:rPr lang="en-US" dirty="0" err="1" smtClean="0"/>
              <a:t>Categorisation</a:t>
            </a:r>
            <a:endParaRPr lang="en-US" dirty="0" smtClean="0"/>
          </a:p>
          <a:p>
            <a:r>
              <a:rPr lang="en-US" dirty="0" smtClean="0"/>
              <a:t>Licensing</a:t>
            </a:r>
          </a:p>
          <a:p>
            <a:r>
              <a:rPr lang="en-US" dirty="0" smtClean="0"/>
              <a:t>Technical features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General dataset metadata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1447800"/>
            <a:ext cx="8839200" cy="3393539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8100"/>
          </a:effectLst>
        </p:spPr>
        <p:txBody>
          <a:bodyPr wrap="square" lIns="144000" tIns="108000" rIns="36000" bIns="108000" rtlCol="0">
            <a:spAutoFit/>
          </a:bodyPr>
          <a:lstStyle/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: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DBpedia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a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void:Dataset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;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dcterms:title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"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DBPedia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” ;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dcterms:description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"RDF data extracted from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Wikipedia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” ;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dcterms:contributor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: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FU_Berlin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;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dcterms:source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&lt;http://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dbpedia.org/resource/Wikipedia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&gt; ;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void:feature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&lt;http://www.w3.org/ns/formats/RDF_XML&gt; ;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dcterms:modified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"2008-11-17"^^xsd:date . </a:t>
            </a:r>
          </a:p>
          <a:p>
            <a:endParaRPr lang="en-US" sz="1600" dirty="0" smtClean="0">
              <a:solidFill>
                <a:srgbClr val="00FF00"/>
              </a:solidFill>
              <a:latin typeface="Courier"/>
              <a:cs typeface="Courier"/>
            </a:endParaRP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: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Geonames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a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void:Dataset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; 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dcterms:subject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&lt;http://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dbpedia.org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/resource/Location&gt; .</a:t>
            </a:r>
          </a:p>
          <a:p>
            <a:endParaRPr lang="en-US" sz="1600" dirty="0" smtClean="0">
              <a:solidFill>
                <a:srgbClr val="00FF00"/>
              </a:solidFill>
              <a:latin typeface="Courier"/>
              <a:cs typeface="Courier"/>
            </a:endParaRP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: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GeoSpecies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a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void:Dataset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; 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dcterms:license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&lt;http://creativecommons.org/licenses/by-sa/3.0/us/&gt;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metadata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SPARQL </a:t>
            </a:r>
            <a:r>
              <a:rPr lang="en-US" dirty="0" smtClean="0"/>
              <a:t>endpoints</a:t>
            </a:r>
          </a:p>
          <a:p>
            <a:r>
              <a:rPr lang="en-US" dirty="0" smtClean="0"/>
              <a:t>RDF data dumps</a:t>
            </a:r>
          </a:p>
          <a:p>
            <a:r>
              <a:rPr lang="en-US" dirty="0" smtClean="0"/>
              <a:t>Root resources</a:t>
            </a:r>
          </a:p>
          <a:p>
            <a:r>
              <a:rPr lang="en-US" dirty="0" smtClean="0"/>
              <a:t>URI lookup endpoints</a:t>
            </a:r>
          </a:p>
          <a:p>
            <a:r>
              <a:rPr lang="en-US" dirty="0" err="1" smtClean="0"/>
              <a:t>OpenSearch</a:t>
            </a:r>
            <a:r>
              <a:rPr lang="en-US" dirty="0" smtClean="0"/>
              <a:t> description documents</a:t>
            </a:r>
          </a:p>
          <a:p>
            <a:pPr>
              <a:buNone/>
            </a:pPr>
            <a:endParaRPr lang="en-US" b="1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metadata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1447800"/>
            <a:ext cx="8839200" cy="1202994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8100"/>
          </a:effectLst>
        </p:spPr>
        <p:txBody>
          <a:bodyPr wrap="square" lIns="144000" tIns="108000" rIns="36000" bIns="108000" rtlCol="0">
            <a:spAutoFit/>
          </a:bodyPr>
          <a:lstStyle/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: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exampleDS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void:Dataset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;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void:sparqlEndpoint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&lt;http://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example.org/sparql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&gt; ;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void:dataDump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&lt;http://example.org/dump1.rdf&gt; ;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void:uriLookupEndpoint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&lt;http://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api.example.org/search?qt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=term&gt;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ctr">
              <a:buNone/>
            </a:pPr>
            <a:endParaRPr lang="en-US" sz="4400" dirty="0" smtClean="0"/>
          </a:p>
          <a:p>
            <a:pPr marL="457200" indent="-457200" algn="ctr">
              <a:buNone/>
            </a:pPr>
            <a:endParaRPr lang="en-US" sz="4400" dirty="0" smtClean="0"/>
          </a:p>
          <a:p>
            <a:pPr marL="457200" indent="-457200" algn="ctr">
              <a:buNone/>
            </a:pPr>
            <a:r>
              <a:rPr lang="en-US" sz="4400" dirty="0" smtClean="0"/>
              <a:t>Linked </a:t>
            </a:r>
            <a:r>
              <a:rPr lang="en-US" sz="4400" dirty="0" smtClean="0"/>
              <a:t>Data </a:t>
            </a:r>
            <a:r>
              <a:rPr lang="en-US" sz="4400" dirty="0" smtClean="0"/>
              <a:t>101</a:t>
            </a:r>
            <a:endParaRPr lang="en-US" sz="4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metadata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Provides high-level information about the schema and internal structure of a dataset and can be helpful when exploring or querying datasets:</a:t>
            </a:r>
          </a:p>
          <a:p>
            <a:pPr lvl="1"/>
            <a:r>
              <a:rPr lang="en-US" dirty="0" smtClean="0"/>
              <a:t>Example resources</a:t>
            </a:r>
          </a:p>
          <a:p>
            <a:pPr lvl="1"/>
            <a:r>
              <a:rPr lang="en-US" dirty="0" smtClean="0"/>
              <a:t>Patterns for resource </a:t>
            </a:r>
            <a:r>
              <a:rPr lang="en-US" dirty="0" err="1" smtClean="0"/>
              <a:t>URIs</a:t>
            </a:r>
            <a:endParaRPr lang="en-US" dirty="0" smtClean="0"/>
          </a:p>
          <a:p>
            <a:pPr lvl="1"/>
            <a:r>
              <a:rPr lang="en-US" dirty="0" smtClean="0"/>
              <a:t>Vocabularies</a:t>
            </a:r>
          </a:p>
          <a:p>
            <a:pPr lvl="1"/>
            <a:r>
              <a:rPr lang="en-US" dirty="0" smtClean="0"/>
              <a:t>Dataset partitions</a:t>
            </a:r>
          </a:p>
          <a:p>
            <a:pPr lvl="1"/>
            <a:r>
              <a:rPr lang="en-US" dirty="0" smtClean="0"/>
              <a:t>Statistics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metadata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1447800"/>
            <a:ext cx="8839200" cy="415765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8100"/>
          </a:effectLst>
        </p:spPr>
        <p:txBody>
          <a:bodyPr wrap="square" lIns="144000" tIns="108000" rIns="36000" bIns="108000" rtlCol="0">
            <a:spAutoFit/>
          </a:bodyPr>
          <a:lstStyle/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: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DBpedia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a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void:Dataset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;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  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void:exampleResource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&lt;http://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dbpedia.org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/resource/Berlin&gt; . </a:t>
            </a:r>
          </a:p>
          <a:p>
            <a:endParaRPr lang="en-US" sz="1600" dirty="0" smtClean="0">
              <a:solidFill>
                <a:srgbClr val="00FF00"/>
              </a:solidFill>
              <a:latin typeface="Courier"/>
              <a:cs typeface="Courier"/>
            </a:endParaRP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: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LiveJournal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a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void:Dataset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;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  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void:vocabulary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&lt;http://xmlns.com/foaf/0.1/&gt; .</a:t>
            </a:r>
          </a:p>
          <a:p>
            <a:endParaRPr lang="en-US" sz="1600" dirty="0" smtClean="0">
              <a:solidFill>
                <a:srgbClr val="00FF00"/>
              </a:solidFill>
              <a:latin typeface="Courier"/>
              <a:cs typeface="Courier"/>
            </a:endParaRP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: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DBpedia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a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void:Dataset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;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  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void:classPartition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[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      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void:class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foaf:Person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;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      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void:entities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312000;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   ];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  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void:propertyPartition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[ 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      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void:property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foaf:name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;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      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void:triples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312000;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   ];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  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Describing </a:t>
            </a:r>
            <a:r>
              <a:rPr lang="en-US" dirty="0" err="1" smtClean="0"/>
              <a:t>linksets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13" y="1125720"/>
            <a:ext cx="7837487" cy="4741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Describing </a:t>
            </a:r>
            <a:r>
              <a:rPr lang="en-US" dirty="0" err="1" smtClean="0"/>
              <a:t>linksets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52400" y="1447800"/>
            <a:ext cx="8839200" cy="243410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8100"/>
          </a:effectLst>
        </p:spPr>
        <p:txBody>
          <a:bodyPr wrap="square" lIns="144000" tIns="108000" rIns="36000" bIns="108000" rtlCol="0">
            <a:spAutoFit/>
          </a:bodyPr>
          <a:lstStyle/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: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DBpedia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a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void:Dataset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;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void:subset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:DBpedia2Geonames .</a:t>
            </a:r>
          </a:p>
          <a:p>
            <a:endParaRPr lang="en-US" sz="1600" dirty="0" smtClean="0">
              <a:solidFill>
                <a:srgbClr val="00FF00"/>
              </a:solidFill>
              <a:latin typeface="Courier"/>
              <a:cs typeface="Courier"/>
            </a:endParaRP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: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Geonames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a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void:Dataset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.</a:t>
            </a:r>
          </a:p>
          <a:p>
            <a:endParaRPr lang="en-US" sz="1600" dirty="0" smtClean="0">
              <a:solidFill>
                <a:srgbClr val="00FF00"/>
              </a:solidFill>
              <a:latin typeface="Courier"/>
              <a:cs typeface="Courier"/>
            </a:endParaRP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:DBpedia2Geonames a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void:Linkset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;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  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void:target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: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DBpedia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;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  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void:target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: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Geonames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;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  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void:linkPredicate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owl:sameAs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Deployment and discovery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Choosing </a:t>
            </a:r>
            <a:r>
              <a:rPr lang="en-US" dirty="0" err="1" smtClean="0"/>
              <a:t>URIs</a:t>
            </a:r>
            <a:r>
              <a:rPr lang="en-US" dirty="0" smtClean="0"/>
              <a:t> for datasets</a:t>
            </a:r>
          </a:p>
          <a:p>
            <a:r>
              <a:rPr lang="en-US" dirty="0" smtClean="0"/>
              <a:t>Publishing a</a:t>
            </a:r>
            <a:r>
              <a:rPr lang="en-US" dirty="0" smtClean="0"/>
              <a:t> </a:t>
            </a:r>
            <a:r>
              <a:rPr lang="en-US" dirty="0" err="1" smtClean="0"/>
              <a:t>Vo</a:t>
            </a:r>
            <a:r>
              <a:rPr lang="en-US" dirty="0" err="1" smtClean="0"/>
              <a:t>I</a:t>
            </a:r>
            <a:r>
              <a:rPr lang="en-US" dirty="0" err="1" smtClean="0"/>
              <a:t>D</a:t>
            </a:r>
            <a:r>
              <a:rPr lang="en-US" dirty="0" smtClean="0"/>
              <a:t> </a:t>
            </a:r>
            <a:r>
              <a:rPr lang="en-US" dirty="0" smtClean="0"/>
              <a:t>file alongside a dataset</a:t>
            </a:r>
          </a:p>
          <a:p>
            <a:pPr lvl="1"/>
            <a:r>
              <a:rPr lang="en-US" dirty="0" smtClean="0"/>
              <a:t>Turtle</a:t>
            </a:r>
          </a:p>
          <a:p>
            <a:pPr lvl="1"/>
            <a:r>
              <a:rPr lang="en-US" dirty="0" err="1" smtClean="0"/>
              <a:t>RDFa</a:t>
            </a:r>
            <a:endParaRPr lang="en-US" dirty="0" smtClean="0"/>
          </a:p>
          <a:p>
            <a:r>
              <a:rPr lang="en-US" dirty="0" smtClean="0"/>
              <a:t>SPARQL </a:t>
            </a:r>
            <a:r>
              <a:rPr lang="en-US" dirty="0" smtClean="0"/>
              <a:t>Service Description </a:t>
            </a:r>
            <a:r>
              <a:rPr lang="en-US" dirty="0" smtClean="0"/>
              <a:t>Vocabulary</a:t>
            </a:r>
            <a:br>
              <a:rPr lang="en-US" dirty="0" smtClean="0"/>
            </a:br>
            <a:r>
              <a:rPr lang="en-US" sz="1800" dirty="0" smtClean="0">
                <a:hlinkClick r:id="rId2"/>
              </a:rPr>
              <a:t>http://www.w3.org/TR/sparql11-service-description</a:t>
            </a:r>
            <a:r>
              <a:rPr lang="en-US" sz="1800" dirty="0" smtClean="0">
                <a:hlinkClick r:id="rId2"/>
              </a:rPr>
              <a:t>/</a:t>
            </a:r>
            <a:r>
              <a:rPr lang="en-US" sz="1800" dirty="0" smtClean="0"/>
              <a:t> </a:t>
            </a:r>
          </a:p>
          <a:p>
            <a:r>
              <a:rPr lang="en-US" dirty="0" smtClean="0"/>
              <a:t>Discovery (well-known URI</a:t>
            </a:r>
            <a:r>
              <a:rPr lang="en-US" dirty="0" smtClean="0"/>
              <a:t>), </a:t>
            </a:r>
            <a:r>
              <a:rPr lang="en-US" dirty="0" smtClean="0"/>
              <a:t>based on of RFC5758], registered with IANA</a:t>
            </a:r>
            <a:br>
              <a:rPr lang="en-US" dirty="0" smtClean="0"/>
            </a:br>
            <a:r>
              <a:rPr lang="en-US" sz="1800" dirty="0" smtClean="0">
                <a:hlinkClick r:id="rId3"/>
              </a:rPr>
              <a:t>http://www.example.com/.well-known/</a:t>
            </a:r>
            <a:r>
              <a:rPr lang="en-US" sz="1800" dirty="0" smtClean="0">
                <a:hlinkClick r:id="rId3"/>
              </a:rPr>
              <a:t>void</a:t>
            </a:r>
            <a:r>
              <a:rPr lang="en-US" sz="1800" dirty="0" smtClean="0"/>
              <a:t> 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ctr">
              <a:buNone/>
            </a:pPr>
            <a:endParaRPr lang="en-US" sz="4800" dirty="0" smtClean="0"/>
          </a:p>
          <a:p>
            <a:pPr marL="457200" indent="-457200" algn="ctr">
              <a:buNone/>
            </a:pPr>
            <a:r>
              <a:rPr lang="en-US" sz="4800" dirty="0" smtClean="0"/>
              <a:t>Discovery </a:t>
            </a:r>
            <a:r>
              <a:rPr lang="en-US" sz="4800" dirty="0" smtClean="0"/>
              <a:t>and </a:t>
            </a:r>
            <a:r>
              <a:rPr lang="en-US" sz="4800" dirty="0" smtClean="0"/>
              <a:t>Access</a:t>
            </a:r>
            <a:br>
              <a:rPr lang="en-US" sz="4800" dirty="0" smtClean="0"/>
            </a:br>
            <a:r>
              <a:rPr lang="en-US" sz="4800" dirty="0" smtClean="0"/>
              <a:t>of </a:t>
            </a:r>
            <a:r>
              <a:rPr lang="en-US" sz="4800" dirty="0" smtClean="0"/>
              <a:t>Linked Data</a:t>
            </a:r>
            <a:r>
              <a:rPr lang="en-US" sz="4800" dirty="0" smtClean="0"/>
              <a:t> </a:t>
            </a:r>
            <a:endParaRPr lang="en-US" sz="4800" dirty="0" smtClean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 Data Life-cycle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rot="5400000" flipH="1" flipV="1">
            <a:off x="2404660" y="385237"/>
            <a:ext cx="3543181" cy="6125509"/>
          </a:xfrm>
          <a:prstGeom prst="straightConnector1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-76200" y="5295781"/>
            <a:ext cx="2226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008000"/>
                </a:solidFill>
              </a:rPr>
              <a:t>1. Data awareness</a:t>
            </a:r>
            <a:endParaRPr lang="en-US" sz="1400" kern="0" dirty="0">
              <a:solidFill>
                <a:srgbClr val="008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47800" y="4318337"/>
            <a:ext cx="151184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008000"/>
                </a:solidFill>
              </a:rPr>
              <a:t>2. Modeling</a:t>
            </a:r>
            <a:endParaRPr lang="en-US" sz="1400" kern="0" dirty="0">
              <a:solidFill>
                <a:srgbClr val="008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57989" y="3429000"/>
            <a:ext cx="164111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008000"/>
                </a:solidFill>
              </a:rPr>
              <a:t>3. Publishing</a:t>
            </a:r>
            <a:endParaRPr lang="en-US" sz="1400" kern="0" dirty="0">
              <a:solidFill>
                <a:srgbClr val="008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37316" y="2590800"/>
            <a:ext cx="158248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008000"/>
                </a:solidFill>
              </a:rPr>
              <a:t>4. Discovery</a:t>
            </a:r>
            <a:endParaRPr lang="en-US" sz="1400" kern="0" dirty="0" smtClean="0">
              <a:solidFill>
                <a:srgbClr val="008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62235" y="1828801"/>
            <a:ext cx="170536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008000"/>
                </a:solidFill>
              </a:rPr>
              <a:t>5. Integration</a:t>
            </a:r>
            <a:endParaRPr lang="en-US" kern="0" dirty="0">
              <a:solidFill>
                <a:srgbClr val="008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86600" y="1066800"/>
            <a:ext cx="2133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008000"/>
                </a:solidFill>
              </a:rPr>
              <a:t>6. Use cases</a:t>
            </a:r>
            <a:br>
              <a:rPr lang="en-US" kern="0" dirty="0" smtClean="0">
                <a:solidFill>
                  <a:srgbClr val="008000"/>
                </a:solidFill>
              </a:rPr>
            </a:br>
            <a:endParaRPr lang="en-US" sz="14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awareness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rot="5400000" flipH="1" flipV="1">
            <a:off x="2404660" y="385237"/>
            <a:ext cx="3543181" cy="6125509"/>
          </a:xfrm>
          <a:prstGeom prst="straightConnector1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-76200" y="5295781"/>
            <a:ext cx="222699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008000"/>
                </a:solidFill>
              </a:rPr>
              <a:t>1. Data awareness</a:t>
            </a:r>
            <a:br>
              <a:rPr lang="en-US" kern="0" dirty="0" smtClean="0">
                <a:solidFill>
                  <a:srgbClr val="008000"/>
                </a:solidFill>
              </a:rPr>
            </a:br>
            <a:r>
              <a:rPr lang="en-US" sz="1400" b="1" kern="0" dirty="0" smtClean="0"/>
              <a:t>opendata.ie</a:t>
            </a:r>
            <a:r>
              <a:rPr lang="en-US" sz="1400" kern="0" dirty="0" smtClean="0"/>
              <a:t/>
            </a:r>
            <a:br>
              <a:rPr lang="en-US" sz="1400" kern="0" dirty="0" smtClean="0"/>
            </a:br>
            <a:r>
              <a:rPr lang="en-US" sz="1400" kern="0" dirty="0" smtClean="0"/>
              <a:t>LOD cloud </a:t>
            </a:r>
            <a:endParaRPr lang="en-US" sz="1400" kern="0" dirty="0"/>
          </a:p>
        </p:txBody>
      </p:sp>
      <p:sp>
        <p:nvSpPr>
          <p:cNvPr id="33" name="TextBox 32"/>
          <p:cNvSpPr txBox="1"/>
          <p:nvPr/>
        </p:nvSpPr>
        <p:spPr>
          <a:xfrm>
            <a:off x="155574" y="1151691"/>
            <a:ext cx="4492625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To raise awareness regarding government data in Ireland and establish a community around open data access and usage.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2404660" y="385237"/>
            <a:ext cx="3543181" cy="6125509"/>
          </a:xfrm>
          <a:prstGeom prst="straightConnector1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1447800" y="4318337"/>
            <a:ext cx="1511840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808080"/>
                </a:solidFill>
              </a:rPr>
              <a:t>2. Modeling</a:t>
            </a:r>
            <a:br>
              <a:rPr lang="en-US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Neologism</a:t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DataCube</a:t>
            </a:r>
            <a:r>
              <a:rPr lang="en-US" sz="1400" kern="0" dirty="0" smtClean="0">
                <a:solidFill>
                  <a:srgbClr val="808080"/>
                </a:solidFill>
              </a:rPr>
              <a:t/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prefix.cc</a:t>
            </a:r>
            <a:endParaRPr lang="en-US" sz="1400" kern="0" dirty="0">
              <a:solidFill>
                <a:srgbClr val="80808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57989" y="3429000"/>
            <a:ext cx="2411575" cy="80021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808080"/>
                </a:solidFill>
              </a:rPr>
              <a:t>3. Publishing</a:t>
            </a:r>
            <a:br>
              <a:rPr lang="en-US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Google Refine plug-in</a:t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RDB2RDF/D2R</a:t>
            </a:r>
            <a:endParaRPr lang="en-US" sz="1400" kern="0" dirty="0">
              <a:solidFill>
                <a:srgbClr val="80808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7316" y="2590800"/>
            <a:ext cx="1454582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808080"/>
                </a:solidFill>
              </a:rPr>
              <a:t>4. Discovery</a:t>
            </a:r>
            <a:r>
              <a:rPr lang="en-US" kern="0" dirty="0" smtClean="0">
                <a:solidFill>
                  <a:srgbClr val="808080"/>
                </a:solidFill>
              </a:rPr>
              <a:t/>
            </a:r>
            <a:br>
              <a:rPr lang="en-US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VoID</a:t>
            </a:r>
            <a:r>
              <a:rPr lang="en-US" sz="1400" kern="0" dirty="0" smtClean="0">
                <a:solidFill>
                  <a:srgbClr val="808080"/>
                </a:solidFill>
              </a:rPr>
              <a:t>/</a:t>
            </a:r>
            <a:r>
              <a:rPr lang="en-US" sz="1400" kern="0" dirty="0" smtClean="0">
                <a:solidFill>
                  <a:srgbClr val="808080"/>
                </a:solidFill>
              </a:rPr>
              <a:t>DCAT</a:t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Sindice</a:t>
            </a:r>
            <a:r>
              <a:rPr lang="en-US" sz="1400" kern="0" dirty="0" smtClean="0">
                <a:solidFill>
                  <a:srgbClr val="808080"/>
                </a:solidFill>
              </a:rPr>
              <a:t/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CKAN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62235" y="1828800"/>
            <a:ext cx="1705365" cy="80021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808080"/>
                </a:solidFill>
              </a:rPr>
              <a:t>5. Integration</a:t>
            </a:r>
            <a:br>
              <a:rPr lang="en-US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LATC</a:t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Sig.ma</a:t>
            </a:r>
            <a:endParaRPr lang="en-US" kern="0" dirty="0">
              <a:solidFill>
                <a:srgbClr val="80808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86600" y="1066800"/>
            <a:ext cx="21336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chemeClr val="bg2"/>
                </a:solidFill>
              </a:rPr>
              <a:t>6. Use cases</a:t>
            </a:r>
            <a:r>
              <a:rPr lang="en-US" kern="0" dirty="0" smtClean="0">
                <a:solidFill>
                  <a:srgbClr val="008000"/>
                </a:solidFill>
              </a:rPr>
              <a:t/>
            </a:r>
            <a:br>
              <a:rPr lang="en-US" kern="0" dirty="0" smtClean="0">
                <a:solidFill>
                  <a:srgbClr val="008000"/>
                </a:solidFill>
              </a:rPr>
            </a:br>
            <a:r>
              <a:rPr lang="en-US" sz="1400" b="1" kern="0" dirty="0" smtClean="0">
                <a:solidFill>
                  <a:srgbClr val="808080"/>
                </a:solidFill>
              </a:rPr>
              <a:t>DERI in-house</a:t>
            </a:r>
            <a:r>
              <a:rPr lang="en-US" sz="1400" kern="0" dirty="0" smtClean="0">
                <a:solidFill>
                  <a:srgbClr val="808080"/>
                </a:solidFill>
              </a:rPr>
              <a:t/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CSO/schools pilot</a:t>
            </a:r>
            <a:endParaRPr lang="en-US" sz="1400" kern="0" dirty="0">
              <a:solidFill>
                <a:srgbClr val="808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awareness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399"/>
            <a:ext cx="6043565" cy="45181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24600" y="5726668"/>
            <a:ext cx="2795635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Community building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48365" y="1295399"/>
            <a:ext cx="2260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http://opendata.ie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awareness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81800" y="5715000"/>
            <a:ext cx="2362200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Irish data catalog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23" y="1224044"/>
            <a:ext cx="6334677" cy="44909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29400" y="1224044"/>
            <a:ext cx="2170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http://ie.ckan.net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Orientation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8313" y="6391275"/>
            <a:ext cx="2133600" cy="360363"/>
          </a:xfrm>
        </p:spPr>
        <p:txBody>
          <a:bodyPr/>
          <a:lstStyle/>
          <a:p>
            <a:fld id="{9285FBAB-38FE-8B42-8D64-69EC77B51A2D}" type="slidenum">
              <a:rPr lang="en-IE" smtClean="0"/>
              <a:pPr/>
              <a:t>5</a:t>
            </a:fld>
            <a:endParaRPr lang="en-IE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3105"/>
            <a:ext cx="9144000" cy="5568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rot="5400000" flipH="1" flipV="1">
            <a:off x="2404660" y="385237"/>
            <a:ext cx="3543181" cy="6125509"/>
          </a:xfrm>
          <a:prstGeom prst="straightConnector1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-76200" y="5295781"/>
            <a:ext cx="222699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chemeClr val="bg2"/>
                </a:solidFill>
              </a:rPr>
              <a:t>1. Data awareness</a:t>
            </a:r>
            <a:r>
              <a:rPr lang="en-US" kern="0" dirty="0" smtClean="0">
                <a:solidFill>
                  <a:srgbClr val="008000"/>
                </a:solidFill>
              </a:rPr>
              <a:t/>
            </a:r>
            <a:br>
              <a:rPr lang="en-US" kern="0" dirty="0" smtClean="0">
                <a:solidFill>
                  <a:srgbClr val="00800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opendata.ie</a:t>
            </a:r>
            <a:r>
              <a:rPr lang="en-US" sz="1400" kern="0" dirty="0" smtClean="0">
                <a:solidFill>
                  <a:srgbClr val="808080"/>
                </a:solidFill>
              </a:rPr>
              <a:t/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LOD cloud </a:t>
            </a:r>
            <a:endParaRPr lang="en-US" sz="1400" kern="0" dirty="0">
              <a:solidFill>
                <a:srgbClr val="80808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47800" y="4318337"/>
            <a:ext cx="1511840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008000"/>
                </a:solidFill>
              </a:rPr>
              <a:t>2. Modeling</a:t>
            </a:r>
            <a:br>
              <a:rPr lang="en-US" kern="0" dirty="0" smtClean="0">
                <a:solidFill>
                  <a:srgbClr val="008000"/>
                </a:solidFill>
              </a:rPr>
            </a:br>
            <a:r>
              <a:rPr lang="en-US" sz="1400" b="1" kern="0" dirty="0" smtClean="0">
                <a:solidFill>
                  <a:srgbClr val="000000"/>
                </a:solidFill>
              </a:rPr>
              <a:t>Neologism</a:t>
            </a:r>
            <a:r>
              <a:rPr lang="en-US" sz="1400" kern="0" dirty="0" smtClean="0">
                <a:solidFill>
                  <a:srgbClr val="000000"/>
                </a:solidFill>
              </a:rPr>
              <a:t/>
            </a:r>
            <a:br>
              <a:rPr lang="en-US" sz="1400" kern="0" dirty="0" smtClean="0">
                <a:solidFill>
                  <a:srgbClr val="000000"/>
                </a:solidFill>
              </a:rPr>
            </a:br>
            <a:r>
              <a:rPr lang="en-US" sz="1400" kern="0" dirty="0" err="1" smtClean="0">
                <a:solidFill>
                  <a:srgbClr val="000000"/>
                </a:solidFill>
              </a:rPr>
              <a:t>DataCube</a:t>
            </a:r>
            <a:r>
              <a:rPr lang="en-US" sz="1400" kern="0" dirty="0" smtClean="0">
                <a:solidFill>
                  <a:srgbClr val="000000"/>
                </a:solidFill>
              </a:rPr>
              <a:t/>
            </a:r>
            <a:br>
              <a:rPr lang="en-US" sz="1400" kern="0" dirty="0" smtClean="0">
                <a:solidFill>
                  <a:srgbClr val="000000"/>
                </a:solidFill>
              </a:rPr>
            </a:br>
            <a:r>
              <a:rPr lang="en-US" sz="1400" kern="0" dirty="0" err="1" smtClean="0">
                <a:solidFill>
                  <a:srgbClr val="000000"/>
                </a:solidFill>
              </a:rPr>
              <a:t>prefix.cc</a:t>
            </a:r>
            <a:endParaRPr lang="en-US" sz="1400" kern="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7692" y="1342072"/>
            <a:ext cx="4059508" cy="147732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Model and share vocabularies on the Web (</a:t>
            </a:r>
            <a:r>
              <a:rPr lang="en-US" b="1" dirty="0" err="1" smtClean="0"/>
              <a:t>Drupal</a:t>
            </a:r>
            <a:r>
              <a:rPr lang="en-US" b="1" dirty="0" smtClean="0"/>
              <a:t> plug-in). Exposes vocabulary both human-friendly and machine-readable (RDF/XML, N3). 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2857989" y="3429000"/>
            <a:ext cx="2411575" cy="80021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808080"/>
                </a:solidFill>
              </a:rPr>
              <a:t>3. Publishing</a:t>
            </a:r>
            <a:br>
              <a:rPr lang="en-US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Google Refine plug-in</a:t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RDB2RDF/D2R</a:t>
            </a:r>
            <a:endParaRPr lang="en-US" sz="1400" kern="0" dirty="0">
              <a:solidFill>
                <a:srgbClr val="80808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37316" y="2590800"/>
            <a:ext cx="1468659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indent="-342900" defTabSz="914400">
              <a:spcBef>
                <a:spcPct val="20000"/>
              </a:spcBef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808080"/>
                </a:solidFill>
              </a:rPr>
              <a:t>4. Discovery</a:t>
            </a:r>
            <a:r>
              <a:rPr lang="en-US" kern="0" dirty="0" smtClean="0">
                <a:solidFill>
                  <a:srgbClr val="808080"/>
                </a:solidFill>
              </a:rPr>
              <a:t/>
            </a:r>
            <a:br>
              <a:rPr lang="en-US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VoID</a:t>
            </a:r>
            <a:r>
              <a:rPr lang="en-US" sz="1400" kern="0" dirty="0" smtClean="0">
                <a:solidFill>
                  <a:srgbClr val="808080"/>
                </a:solidFill>
              </a:rPr>
              <a:t>/</a:t>
            </a:r>
            <a:r>
              <a:rPr lang="en-US" sz="1400" kern="0" dirty="0" smtClean="0">
                <a:solidFill>
                  <a:srgbClr val="808080"/>
                </a:solidFill>
              </a:rPr>
              <a:t>DCAT</a:t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Sindice</a:t>
            </a:r>
            <a:r>
              <a:rPr lang="en-US" sz="1400" kern="0" dirty="0" smtClean="0">
                <a:solidFill>
                  <a:srgbClr val="808080"/>
                </a:solidFill>
              </a:rPr>
              <a:t/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CKAN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62235" y="1828800"/>
            <a:ext cx="1705365" cy="80021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808080"/>
                </a:solidFill>
              </a:rPr>
              <a:t>5. Integration</a:t>
            </a:r>
            <a:br>
              <a:rPr lang="en-US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LATC</a:t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Sig.ma</a:t>
            </a:r>
            <a:endParaRPr lang="en-US" kern="0" dirty="0">
              <a:solidFill>
                <a:srgbClr val="80808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86600" y="1066800"/>
            <a:ext cx="21336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chemeClr val="bg2"/>
                </a:solidFill>
              </a:rPr>
              <a:t>6. Use cases</a:t>
            </a:r>
            <a:r>
              <a:rPr lang="en-US" kern="0" dirty="0" smtClean="0">
                <a:solidFill>
                  <a:srgbClr val="008000"/>
                </a:solidFill>
              </a:rPr>
              <a:t/>
            </a:r>
            <a:br>
              <a:rPr lang="en-US" kern="0" dirty="0" smtClean="0">
                <a:solidFill>
                  <a:srgbClr val="008000"/>
                </a:solidFill>
              </a:rPr>
            </a:br>
            <a:r>
              <a:rPr lang="en-US" sz="1400" b="1" kern="0" dirty="0" smtClean="0">
                <a:solidFill>
                  <a:srgbClr val="808080"/>
                </a:solidFill>
              </a:rPr>
              <a:t>DERI in-house</a:t>
            </a:r>
            <a:r>
              <a:rPr lang="en-US" sz="1400" kern="0" dirty="0" smtClean="0">
                <a:solidFill>
                  <a:srgbClr val="808080"/>
                </a:solidFill>
              </a:rPr>
              <a:t/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CSO/schools pilot</a:t>
            </a:r>
            <a:endParaRPr lang="en-US" sz="1400" kern="0" dirty="0">
              <a:solidFill>
                <a:srgbClr val="808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415429" y="1143000"/>
            <a:ext cx="2375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http://vocab.deri.ie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3" name="Group 12"/>
          <p:cNvGrpSpPr/>
          <p:nvPr/>
        </p:nvGrpSpPr>
        <p:grpSpPr>
          <a:xfrm>
            <a:off x="183398" y="1149080"/>
            <a:ext cx="3169402" cy="4900424"/>
            <a:chOff x="1" y="1355770"/>
            <a:chExt cx="2971799" cy="466403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511" y="1355770"/>
              <a:ext cx="2602289" cy="466402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-757236" y="4872037"/>
              <a:ext cx="1905000" cy="390525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915" y="1590150"/>
            <a:ext cx="7888619" cy="418235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9" name="Straight Connector 18"/>
          <p:cNvCxnSpPr/>
          <p:nvPr/>
        </p:nvCxnSpPr>
        <p:spPr bwMode="auto">
          <a:xfrm rot="10800000" flipV="1">
            <a:off x="762001" y="1591738"/>
            <a:ext cx="395919" cy="16086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16200000" flipH="1">
            <a:off x="-668993" y="3945593"/>
            <a:ext cx="3257904" cy="39591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Rectangle 28"/>
          <p:cNvSpPr/>
          <p:nvPr/>
        </p:nvSpPr>
        <p:spPr>
          <a:xfrm>
            <a:off x="6105255" y="5726668"/>
            <a:ext cx="2962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6"/>
              </a:rPr>
              <a:t>http://neologism.deri.ie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Publishing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rot="5400000" flipH="1" flipV="1">
            <a:off x="2404660" y="385237"/>
            <a:ext cx="3543181" cy="6125509"/>
          </a:xfrm>
          <a:prstGeom prst="straightConnector1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-76200" y="5295781"/>
            <a:ext cx="222699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808080"/>
                </a:solidFill>
              </a:rPr>
              <a:t>1. Data awareness</a:t>
            </a:r>
            <a:br>
              <a:rPr lang="en-US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opendata.ie</a:t>
            </a:r>
            <a:r>
              <a:rPr lang="en-US" sz="1400" kern="0" dirty="0" smtClean="0">
                <a:solidFill>
                  <a:srgbClr val="808080"/>
                </a:solidFill>
              </a:rPr>
              <a:t/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LOD cloud </a:t>
            </a:r>
            <a:endParaRPr lang="en-US" sz="1400" kern="0" dirty="0">
              <a:solidFill>
                <a:srgbClr val="80808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47800" y="4318337"/>
            <a:ext cx="1511840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808080"/>
                </a:solidFill>
              </a:rPr>
              <a:t>2. Modeling</a:t>
            </a:r>
            <a:br>
              <a:rPr lang="en-US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Neologism</a:t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DataCube</a:t>
            </a:r>
            <a:r>
              <a:rPr lang="en-US" sz="1400" kern="0" dirty="0" smtClean="0">
                <a:solidFill>
                  <a:srgbClr val="808080"/>
                </a:solidFill>
              </a:rPr>
              <a:t/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prefix.cc</a:t>
            </a:r>
            <a:endParaRPr lang="en-US" sz="1400" kern="0" dirty="0">
              <a:solidFill>
                <a:srgbClr val="80808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57989" y="3429000"/>
            <a:ext cx="2519840" cy="80021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008000"/>
                </a:solidFill>
              </a:rPr>
              <a:t>3. Publishing</a:t>
            </a:r>
            <a:br>
              <a:rPr lang="en-US" kern="0" dirty="0" smtClean="0">
                <a:solidFill>
                  <a:srgbClr val="008000"/>
                </a:solidFill>
              </a:rPr>
            </a:br>
            <a:r>
              <a:rPr lang="en-US" sz="1400" b="1" kern="0" dirty="0" smtClean="0">
                <a:solidFill>
                  <a:srgbClr val="000000"/>
                </a:solidFill>
              </a:rPr>
              <a:t>Google Refine plug-in</a:t>
            </a:r>
            <a:r>
              <a:rPr lang="en-US" sz="1400" kern="0" dirty="0" smtClean="0">
                <a:solidFill>
                  <a:srgbClr val="000000"/>
                </a:solidFill>
              </a:rPr>
              <a:t/>
            </a:r>
            <a:br>
              <a:rPr lang="en-US" sz="1400" kern="0" dirty="0" smtClean="0">
                <a:solidFill>
                  <a:srgbClr val="000000"/>
                </a:solidFill>
              </a:rPr>
            </a:br>
            <a:r>
              <a:rPr lang="en-US" sz="1400" kern="0" dirty="0" smtClean="0">
                <a:solidFill>
                  <a:srgbClr val="000000"/>
                </a:solidFill>
              </a:rPr>
              <a:t>RDB2RDF/D2R</a:t>
            </a:r>
            <a:endParaRPr lang="en-US" sz="1400" kern="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7692" y="1528465"/>
            <a:ext cx="3983308" cy="92333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Mapping and exporting data of Google Refine projects in RDF format.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4437316" y="2590800"/>
            <a:ext cx="1468659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indent="-342900" defTabSz="914400">
              <a:spcBef>
                <a:spcPct val="20000"/>
              </a:spcBef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808080"/>
                </a:solidFill>
              </a:rPr>
              <a:t>4. Discovery</a:t>
            </a:r>
            <a:r>
              <a:rPr lang="en-US" kern="0" dirty="0" smtClean="0">
                <a:solidFill>
                  <a:srgbClr val="808080"/>
                </a:solidFill>
              </a:rPr>
              <a:t/>
            </a:r>
            <a:br>
              <a:rPr lang="en-US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VoID</a:t>
            </a:r>
            <a:r>
              <a:rPr lang="en-US" sz="1400" kern="0" dirty="0" smtClean="0">
                <a:solidFill>
                  <a:srgbClr val="808080"/>
                </a:solidFill>
              </a:rPr>
              <a:t>/</a:t>
            </a:r>
            <a:r>
              <a:rPr lang="en-US" sz="1400" kern="0" dirty="0" smtClean="0">
                <a:solidFill>
                  <a:srgbClr val="808080"/>
                </a:solidFill>
              </a:rPr>
              <a:t>DCAT</a:t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Sindice</a:t>
            </a:r>
            <a:r>
              <a:rPr lang="en-US" sz="1400" kern="0" dirty="0" smtClean="0">
                <a:solidFill>
                  <a:srgbClr val="808080"/>
                </a:solidFill>
              </a:rPr>
              <a:t/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CKAN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62235" y="1828800"/>
            <a:ext cx="1705365" cy="80021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808080"/>
                </a:solidFill>
              </a:rPr>
              <a:t>5. Integration</a:t>
            </a:r>
            <a:br>
              <a:rPr lang="en-US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LATC</a:t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Sig.ma</a:t>
            </a:r>
            <a:endParaRPr lang="en-US" kern="0" dirty="0">
              <a:solidFill>
                <a:srgbClr val="80808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86600" y="1066800"/>
            <a:ext cx="21336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chemeClr val="bg2"/>
                </a:solidFill>
              </a:rPr>
              <a:t>6. Use cases</a:t>
            </a:r>
            <a:r>
              <a:rPr lang="en-US" kern="0" dirty="0" smtClean="0">
                <a:solidFill>
                  <a:srgbClr val="008000"/>
                </a:solidFill>
              </a:rPr>
              <a:t/>
            </a:r>
            <a:br>
              <a:rPr lang="en-US" kern="0" dirty="0" smtClean="0">
                <a:solidFill>
                  <a:srgbClr val="008000"/>
                </a:solidFill>
              </a:rPr>
            </a:br>
            <a:r>
              <a:rPr lang="en-US" sz="1400" b="1" kern="0" dirty="0" smtClean="0">
                <a:solidFill>
                  <a:srgbClr val="808080"/>
                </a:solidFill>
              </a:rPr>
              <a:t>DERI in-house</a:t>
            </a:r>
            <a:r>
              <a:rPr lang="en-US" sz="1400" kern="0" dirty="0" smtClean="0">
                <a:solidFill>
                  <a:srgbClr val="808080"/>
                </a:solidFill>
              </a:rPr>
              <a:t/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CSO/schools pilot</a:t>
            </a:r>
            <a:endParaRPr lang="en-US" sz="1400" kern="0" dirty="0">
              <a:solidFill>
                <a:srgbClr val="808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Publishing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1066800"/>
            <a:ext cx="6981825" cy="47404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33600" y="5758934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http://lab.linkeddata.deri.ie/2010/grefine-rdf-extension/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rot="5400000" flipH="1" flipV="1">
            <a:off x="2404660" y="385237"/>
            <a:ext cx="3543181" cy="6125509"/>
          </a:xfrm>
          <a:prstGeom prst="straightConnector1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-76200" y="5295781"/>
            <a:ext cx="222699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808080"/>
                </a:solidFill>
              </a:rPr>
              <a:t>1. Data awareness</a:t>
            </a:r>
            <a:br>
              <a:rPr lang="en-US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opendata.ie</a:t>
            </a:r>
            <a:r>
              <a:rPr lang="en-US" sz="1400" kern="0" dirty="0" smtClean="0">
                <a:solidFill>
                  <a:srgbClr val="808080"/>
                </a:solidFill>
              </a:rPr>
              <a:t/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LOD cloud </a:t>
            </a:r>
            <a:endParaRPr lang="en-US" sz="1400" kern="0" dirty="0">
              <a:solidFill>
                <a:srgbClr val="80808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47800" y="4318337"/>
            <a:ext cx="1511840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808080"/>
                </a:solidFill>
              </a:rPr>
              <a:t>2. Modeling</a:t>
            </a:r>
            <a:br>
              <a:rPr lang="en-US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Neologism</a:t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DataCube</a:t>
            </a:r>
            <a:r>
              <a:rPr lang="en-US" sz="1400" kern="0" dirty="0" smtClean="0">
                <a:solidFill>
                  <a:srgbClr val="808080"/>
                </a:solidFill>
              </a:rPr>
              <a:t/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prefix.cc</a:t>
            </a:r>
            <a:endParaRPr lang="en-US" sz="1400" kern="0" dirty="0">
              <a:solidFill>
                <a:srgbClr val="80808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57989" y="3429000"/>
            <a:ext cx="2411575" cy="80021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808080"/>
                </a:solidFill>
              </a:rPr>
              <a:t>3. Publishing</a:t>
            </a:r>
            <a:br>
              <a:rPr lang="en-US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Google Refine plug-in</a:t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RDB2RDF/D2R</a:t>
            </a:r>
            <a:endParaRPr lang="en-US" sz="1400" kern="0" dirty="0">
              <a:solidFill>
                <a:srgbClr val="80808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37316" y="2590800"/>
            <a:ext cx="1478477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008000"/>
                </a:solidFill>
              </a:rPr>
              <a:t>4. Discovery</a:t>
            </a:r>
            <a:r>
              <a:rPr lang="en-US" kern="0" dirty="0" smtClean="0">
                <a:solidFill>
                  <a:srgbClr val="008000"/>
                </a:solidFill>
              </a:rPr>
              <a:t/>
            </a:r>
            <a:br>
              <a:rPr lang="en-US" kern="0" dirty="0" smtClean="0">
                <a:solidFill>
                  <a:srgbClr val="008000"/>
                </a:solidFill>
              </a:rPr>
            </a:br>
            <a:r>
              <a:rPr lang="en-US" sz="1400" b="1" kern="0" dirty="0" err="1" smtClean="0">
                <a:solidFill>
                  <a:srgbClr val="000000"/>
                </a:solidFill>
              </a:rPr>
              <a:t>Vo</a:t>
            </a:r>
            <a:r>
              <a:rPr lang="en-US" sz="1400" b="1" kern="0" dirty="0" err="1" smtClean="0">
                <a:solidFill>
                  <a:srgbClr val="000000"/>
                </a:solidFill>
              </a:rPr>
              <a:t>I</a:t>
            </a:r>
            <a:r>
              <a:rPr lang="en-US" sz="1400" b="1" kern="0" dirty="0" err="1" smtClean="0">
                <a:solidFill>
                  <a:srgbClr val="000000"/>
                </a:solidFill>
              </a:rPr>
              <a:t>D</a:t>
            </a:r>
            <a:r>
              <a:rPr lang="en-US" sz="1400" kern="0" dirty="0" smtClean="0">
                <a:solidFill>
                  <a:srgbClr val="000000"/>
                </a:solidFill>
              </a:rPr>
              <a:t>/DCAT</a:t>
            </a:r>
            <a:br>
              <a:rPr lang="en-US" sz="1400" kern="0" dirty="0" smtClean="0">
                <a:solidFill>
                  <a:srgbClr val="000000"/>
                </a:solidFill>
              </a:rPr>
            </a:br>
            <a:r>
              <a:rPr lang="en-US" sz="1400" kern="0" dirty="0" err="1" smtClean="0">
                <a:solidFill>
                  <a:srgbClr val="000000"/>
                </a:solidFill>
              </a:rPr>
              <a:t>Sindice</a:t>
            </a:r>
            <a:r>
              <a:rPr lang="en-US" sz="1400" kern="0" dirty="0" smtClean="0">
                <a:solidFill>
                  <a:srgbClr val="000000"/>
                </a:solidFill>
              </a:rPr>
              <a:t/>
            </a:r>
            <a:br>
              <a:rPr lang="en-US" sz="1400" kern="0" dirty="0" smtClean="0">
                <a:solidFill>
                  <a:srgbClr val="000000"/>
                </a:solidFill>
              </a:rPr>
            </a:br>
            <a:r>
              <a:rPr lang="en-US" sz="1400" kern="0" dirty="0" smtClean="0">
                <a:solidFill>
                  <a:srgbClr val="000000"/>
                </a:solidFill>
              </a:rPr>
              <a:t>CKAN</a:t>
            </a:r>
            <a:endParaRPr lang="en-US" sz="1400" kern="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8313" y="1828800"/>
            <a:ext cx="388620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Describe and explore LOD datasets with </a:t>
            </a:r>
            <a:r>
              <a:rPr lang="en-US" b="1" dirty="0" err="1" smtClean="0"/>
              <a:t>VoID</a:t>
            </a:r>
            <a:r>
              <a:rPr lang="en-US" b="1" dirty="0" smtClean="0"/>
              <a:t>. 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5762235" y="1828800"/>
            <a:ext cx="1705365" cy="80021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808080"/>
                </a:solidFill>
              </a:rPr>
              <a:t>5. Integration</a:t>
            </a:r>
            <a:br>
              <a:rPr lang="en-US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LATC</a:t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Sig.ma</a:t>
            </a:r>
            <a:endParaRPr lang="en-US" kern="0" dirty="0">
              <a:solidFill>
                <a:srgbClr val="80808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86600" y="1066800"/>
            <a:ext cx="21336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chemeClr val="bg2"/>
                </a:solidFill>
              </a:rPr>
              <a:t>6. Use cases</a:t>
            </a:r>
            <a:r>
              <a:rPr lang="en-US" kern="0" dirty="0" smtClean="0">
                <a:solidFill>
                  <a:srgbClr val="008000"/>
                </a:solidFill>
              </a:rPr>
              <a:t/>
            </a:r>
            <a:br>
              <a:rPr lang="en-US" kern="0" dirty="0" smtClean="0">
                <a:solidFill>
                  <a:srgbClr val="008000"/>
                </a:solidFill>
              </a:rPr>
            </a:br>
            <a:r>
              <a:rPr lang="en-US" sz="1400" b="1" kern="0" dirty="0" smtClean="0">
                <a:solidFill>
                  <a:srgbClr val="808080"/>
                </a:solidFill>
              </a:rPr>
              <a:t>DERI in-house</a:t>
            </a:r>
            <a:r>
              <a:rPr lang="en-US" sz="1400" kern="0" dirty="0" smtClean="0">
                <a:solidFill>
                  <a:srgbClr val="808080"/>
                </a:solidFill>
              </a:rPr>
              <a:t/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CSO/schools pilot</a:t>
            </a:r>
            <a:endParaRPr lang="en-US" sz="1400" kern="0" dirty="0">
              <a:solidFill>
                <a:srgbClr val="808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E0081D-8AED-5742-92CB-CA7D26712FDA}" type="slidenum">
              <a:rPr lang="en-IE" smtClean="0"/>
              <a:pPr>
                <a:defRPr/>
              </a:pPr>
              <a:t>55</a:t>
            </a:fld>
            <a:r>
              <a:rPr lang="en-IE" smtClean="0"/>
              <a:t> of XYZ</a:t>
            </a:r>
            <a:endParaRPr lang="en-IE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588532"/>
            <a:ext cx="4682472" cy="2602468"/>
          </a:xfrm>
          <a:prstGeom prst="rect">
            <a:avLst/>
          </a:prstGeom>
        </p:spPr>
      </p:pic>
      <p:pic>
        <p:nvPicPr>
          <p:cNvPr id="12" name="Picture 11" descr="vo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00200"/>
            <a:ext cx="4340882" cy="5257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213717" y="4191000"/>
            <a:ext cx="3930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http://lab.linkeddata.deri.ie/ve2/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1219200"/>
            <a:ext cx="3939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http://lab.linkeddata.deri.ie/vox/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419600" y="1230868"/>
            <a:ext cx="2362200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VoID</a:t>
            </a:r>
            <a:r>
              <a:rPr lang="en-US" b="1" dirty="0" smtClean="0"/>
              <a:t> editor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21025" y="6488668"/>
            <a:ext cx="1981200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VoID</a:t>
            </a:r>
            <a:r>
              <a:rPr lang="en-US" b="1" dirty="0" smtClean="0"/>
              <a:t> explorer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02225" y="5181600"/>
            <a:ext cx="3595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More: </a:t>
            </a:r>
            <a:r>
              <a:rPr lang="en-US" dirty="0" smtClean="0">
                <a:hlinkClick r:id="rId6"/>
              </a:rPr>
              <a:t>http://www.w3.org/TR/void/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rot="5400000" flipH="1" flipV="1">
            <a:off x="2404660" y="385237"/>
            <a:ext cx="3543181" cy="6125509"/>
          </a:xfrm>
          <a:prstGeom prst="straightConnector1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-76200" y="5295781"/>
            <a:ext cx="222699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808080"/>
                </a:solidFill>
              </a:rPr>
              <a:t>1. Data awareness</a:t>
            </a:r>
            <a:br>
              <a:rPr lang="en-US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opendata.ie</a:t>
            </a:r>
            <a:r>
              <a:rPr lang="en-US" sz="1400" kern="0" dirty="0" smtClean="0">
                <a:solidFill>
                  <a:srgbClr val="808080"/>
                </a:solidFill>
              </a:rPr>
              <a:t/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LOD cloud </a:t>
            </a:r>
            <a:endParaRPr lang="en-US" sz="1400" kern="0" dirty="0">
              <a:solidFill>
                <a:srgbClr val="80808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47800" y="4318337"/>
            <a:ext cx="1511840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808080"/>
                </a:solidFill>
              </a:rPr>
              <a:t>2. Modeling</a:t>
            </a:r>
            <a:br>
              <a:rPr lang="en-US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Neologism</a:t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DataCube</a:t>
            </a:r>
            <a:r>
              <a:rPr lang="en-US" sz="1400" kern="0" dirty="0" smtClean="0">
                <a:solidFill>
                  <a:srgbClr val="808080"/>
                </a:solidFill>
              </a:rPr>
              <a:t/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prefix.cc</a:t>
            </a:r>
            <a:endParaRPr lang="en-US" sz="1400" kern="0" dirty="0">
              <a:solidFill>
                <a:srgbClr val="80808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57989" y="3429000"/>
            <a:ext cx="2411575" cy="80021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808080"/>
                </a:solidFill>
              </a:rPr>
              <a:t>3. Publishing</a:t>
            </a:r>
            <a:br>
              <a:rPr lang="en-US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Google Refine plug-in</a:t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RDB2RDF/D2R</a:t>
            </a:r>
            <a:endParaRPr lang="en-US" sz="1400" kern="0" dirty="0">
              <a:solidFill>
                <a:srgbClr val="80808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37316" y="2590800"/>
            <a:ext cx="1468659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indent="-342900" defTabSz="914400">
              <a:spcBef>
                <a:spcPct val="20000"/>
              </a:spcBef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808080"/>
                </a:solidFill>
              </a:rPr>
              <a:t>4. Discovery</a:t>
            </a:r>
            <a:r>
              <a:rPr lang="en-US" kern="0" dirty="0" smtClean="0">
                <a:solidFill>
                  <a:srgbClr val="808080"/>
                </a:solidFill>
              </a:rPr>
              <a:t/>
            </a:r>
            <a:br>
              <a:rPr lang="en-US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VoID</a:t>
            </a:r>
            <a:r>
              <a:rPr lang="en-US" sz="1400" kern="0" dirty="0" smtClean="0">
                <a:solidFill>
                  <a:srgbClr val="808080"/>
                </a:solidFill>
              </a:rPr>
              <a:t>/</a:t>
            </a:r>
            <a:r>
              <a:rPr lang="en-US" sz="1400" kern="0" dirty="0" smtClean="0">
                <a:solidFill>
                  <a:srgbClr val="808080"/>
                </a:solidFill>
              </a:rPr>
              <a:t>DCAT</a:t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Sindice</a:t>
            </a:r>
            <a:r>
              <a:rPr lang="en-US" sz="1400" kern="0" dirty="0" smtClean="0">
                <a:solidFill>
                  <a:srgbClr val="808080"/>
                </a:solidFill>
              </a:rPr>
              <a:t/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CKAN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62235" y="1828800"/>
            <a:ext cx="1705365" cy="80021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008000"/>
                </a:solidFill>
              </a:rPr>
              <a:t>5. Integration</a:t>
            </a:r>
            <a:br>
              <a:rPr lang="en-US" kern="0" dirty="0" smtClean="0">
                <a:solidFill>
                  <a:srgbClr val="008000"/>
                </a:solidFill>
              </a:rPr>
            </a:br>
            <a:r>
              <a:rPr lang="en-US" sz="1400" b="1" kern="0" dirty="0" smtClean="0">
                <a:solidFill>
                  <a:srgbClr val="000000"/>
                </a:solidFill>
              </a:rPr>
              <a:t>LATC</a:t>
            </a:r>
            <a:r>
              <a:rPr lang="en-US" sz="1400" kern="0" dirty="0" smtClean="0">
                <a:solidFill>
                  <a:srgbClr val="000000"/>
                </a:solidFill>
              </a:rPr>
              <a:t/>
            </a:r>
            <a:br>
              <a:rPr lang="en-US" sz="1400" kern="0" dirty="0" smtClean="0">
                <a:solidFill>
                  <a:srgbClr val="000000"/>
                </a:solidFill>
              </a:rPr>
            </a:br>
            <a:r>
              <a:rPr lang="en-US" sz="1400" kern="0" dirty="0" err="1" smtClean="0">
                <a:solidFill>
                  <a:srgbClr val="000000"/>
                </a:solidFill>
              </a:rPr>
              <a:t>Sig.ma</a:t>
            </a:r>
            <a:endParaRPr lang="en-US" kern="0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5575" y="1405354"/>
            <a:ext cx="3886200" cy="92333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24/7 Interlinking platform to enrich the LOD cloud and foster new applications.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7086600" y="1066800"/>
            <a:ext cx="21336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chemeClr val="bg2"/>
                </a:solidFill>
              </a:rPr>
              <a:t>6. Use cases</a:t>
            </a:r>
            <a:r>
              <a:rPr lang="en-US" kern="0" dirty="0" smtClean="0">
                <a:solidFill>
                  <a:srgbClr val="008000"/>
                </a:solidFill>
              </a:rPr>
              <a:t/>
            </a:r>
            <a:br>
              <a:rPr lang="en-US" kern="0" dirty="0" smtClean="0">
                <a:solidFill>
                  <a:srgbClr val="008000"/>
                </a:solidFill>
              </a:rPr>
            </a:br>
            <a:r>
              <a:rPr lang="en-US" sz="1400" b="1" kern="0" dirty="0" smtClean="0">
                <a:solidFill>
                  <a:srgbClr val="808080"/>
                </a:solidFill>
              </a:rPr>
              <a:t>DERI in-house</a:t>
            </a:r>
            <a:r>
              <a:rPr lang="en-US" sz="1400" kern="0" dirty="0" smtClean="0">
                <a:solidFill>
                  <a:srgbClr val="808080"/>
                </a:solidFill>
              </a:rPr>
              <a:t/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CSO/schools pilot</a:t>
            </a:r>
            <a:endParaRPr lang="en-US" sz="1400" kern="0" dirty="0">
              <a:solidFill>
                <a:srgbClr val="808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06522"/>
            <a:ext cx="8989409" cy="44322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95600" y="5638800"/>
            <a:ext cx="2550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http://latc-project.eu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rot="5400000" flipH="1" flipV="1">
            <a:off x="2404660" y="385237"/>
            <a:ext cx="3543181" cy="6125509"/>
          </a:xfrm>
          <a:prstGeom prst="straightConnector1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-76200" y="5295781"/>
            <a:ext cx="222699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808080"/>
                </a:solidFill>
              </a:rPr>
              <a:t>1. Data awareness</a:t>
            </a:r>
            <a:br>
              <a:rPr lang="en-US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opendata.ie</a:t>
            </a:r>
            <a:r>
              <a:rPr lang="en-US" sz="1400" kern="0" dirty="0" smtClean="0">
                <a:solidFill>
                  <a:srgbClr val="808080"/>
                </a:solidFill>
              </a:rPr>
              <a:t/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LOD cloud </a:t>
            </a:r>
            <a:endParaRPr lang="en-US" sz="1400" kern="0" dirty="0">
              <a:solidFill>
                <a:srgbClr val="80808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47800" y="4318337"/>
            <a:ext cx="1511840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808080"/>
                </a:solidFill>
              </a:rPr>
              <a:t>2. Modeling</a:t>
            </a:r>
            <a:br>
              <a:rPr lang="en-US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Neologism</a:t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DataCube</a:t>
            </a:r>
            <a:r>
              <a:rPr lang="en-US" sz="1400" kern="0" dirty="0" smtClean="0">
                <a:solidFill>
                  <a:srgbClr val="808080"/>
                </a:solidFill>
              </a:rPr>
              <a:t/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prefix.cc</a:t>
            </a:r>
            <a:endParaRPr lang="en-US" sz="1400" kern="0" dirty="0">
              <a:solidFill>
                <a:srgbClr val="80808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57989" y="3429000"/>
            <a:ext cx="2411575" cy="80021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808080"/>
                </a:solidFill>
              </a:rPr>
              <a:t>3. Publishing</a:t>
            </a:r>
            <a:br>
              <a:rPr lang="en-US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Google Refine plug-in</a:t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RDB2RDF/D2R</a:t>
            </a:r>
            <a:endParaRPr lang="en-US" sz="1400" kern="0" dirty="0">
              <a:solidFill>
                <a:srgbClr val="80808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37316" y="2590800"/>
            <a:ext cx="1468659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indent="-342900" defTabSz="914400">
              <a:spcBef>
                <a:spcPct val="20000"/>
              </a:spcBef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808080"/>
                </a:solidFill>
              </a:rPr>
              <a:t>4. Discovery</a:t>
            </a:r>
            <a:r>
              <a:rPr lang="en-US" kern="0" dirty="0" smtClean="0">
                <a:solidFill>
                  <a:srgbClr val="808080"/>
                </a:solidFill>
              </a:rPr>
              <a:t/>
            </a:r>
            <a:br>
              <a:rPr lang="en-US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VoID</a:t>
            </a:r>
            <a:r>
              <a:rPr lang="en-US" sz="1400" kern="0" dirty="0" smtClean="0">
                <a:solidFill>
                  <a:srgbClr val="808080"/>
                </a:solidFill>
              </a:rPr>
              <a:t>/</a:t>
            </a:r>
            <a:r>
              <a:rPr lang="en-US" sz="1400" kern="0" dirty="0" smtClean="0">
                <a:solidFill>
                  <a:srgbClr val="808080"/>
                </a:solidFill>
              </a:rPr>
              <a:t>DCAT</a:t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Sindice</a:t>
            </a:r>
            <a:r>
              <a:rPr lang="en-US" sz="1400" kern="0" dirty="0" smtClean="0">
                <a:solidFill>
                  <a:srgbClr val="808080"/>
                </a:solidFill>
              </a:rPr>
              <a:t/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CKAN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62235" y="1828800"/>
            <a:ext cx="1705365" cy="80021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808080"/>
                </a:solidFill>
              </a:rPr>
              <a:t>5. Integration</a:t>
            </a:r>
            <a:br>
              <a:rPr lang="en-US" kern="0" dirty="0" smtClean="0">
                <a:solidFill>
                  <a:srgbClr val="808080"/>
                </a:solidFill>
              </a:rPr>
            </a:br>
            <a:r>
              <a:rPr lang="en-US" sz="1400" kern="0" dirty="0" smtClean="0">
                <a:solidFill>
                  <a:srgbClr val="808080"/>
                </a:solidFill>
              </a:rPr>
              <a:t>LATC</a:t>
            </a:r>
            <a:br>
              <a:rPr lang="en-US" sz="1400" kern="0" dirty="0" smtClean="0">
                <a:solidFill>
                  <a:srgbClr val="808080"/>
                </a:solidFill>
              </a:rPr>
            </a:br>
            <a:r>
              <a:rPr lang="en-US" sz="1400" kern="0" dirty="0" err="1" smtClean="0">
                <a:solidFill>
                  <a:srgbClr val="808080"/>
                </a:solidFill>
              </a:rPr>
              <a:t>Sig.ma</a:t>
            </a:r>
            <a:endParaRPr lang="en-US" kern="0" dirty="0">
              <a:solidFill>
                <a:srgbClr val="80808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86600" y="1066800"/>
            <a:ext cx="21336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kern="0" dirty="0" smtClean="0">
                <a:solidFill>
                  <a:srgbClr val="008000"/>
                </a:solidFill>
              </a:rPr>
              <a:t>6. Use cases</a:t>
            </a:r>
            <a:br>
              <a:rPr lang="en-US" kern="0" dirty="0" smtClean="0">
                <a:solidFill>
                  <a:srgbClr val="008000"/>
                </a:solidFill>
              </a:rPr>
            </a:br>
            <a:r>
              <a:rPr lang="en-US" sz="1400" b="1" kern="0" dirty="0" smtClean="0">
                <a:solidFill>
                  <a:srgbClr val="000000"/>
                </a:solidFill>
              </a:rPr>
              <a:t>DERI in-house</a:t>
            </a:r>
            <a:r>
              <a:rPr lang="en-US" sz="1400" kern="0" dirty="0" smtClean="0">
                <a:solidFill>
                  <a:srgbClr val="000000"/>
                </a:solidFill>
              </a:rPr>
              <a:t/>
            </a:r>
            <a:br>
              <a:rPr lang="en-US" sz="1400" kern="0" dirty="0" smtClean="0">
                <a:solidFill>
                  <a:srgbClr val="000000"/>
                </a:solidFill>
              </a:rPr>
            </a:br>
            <a:r>
              <a:rPr lang="en-US" sz="1400" kern="0" dirty="0" smtClean="0">
                <a:solidFill>
                  <a:srgbClr val="000000"/>
                </a:solidFill>
              </a:rPr>
              <a:t>CSO/schools pilot</a:t>
            </a:r>
            <a:endParaRPr lang="en-US" sz="1400" kern="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7692" y="1189672"/>
            <a:ext cx="3886200" cy="147732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Understand DERI as an enterprise and demo how to integrate a range of data sources (rooms, groups, location, people profiles).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7192488" cy="49413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62800" y="5638800"/>
            <a:ext cx="1828800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DERI Guide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 Data 101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Linked </a:t>
            </a:r>
            <a:r>
              <a:rPr lang="en-US" dirty="0" smtClean="0"/>
              <a:t>D</a:t>
            </a:r>
            <a:r>
              <a:rPr lang="en-US" dirty="0" smtClean="0"/>
              <a:t>ata provides </a:t>
            </a:r>
            <a:r>
              <a:rPr lang="en-US" dirty="0" smtClean="0"/>
              <a:t>a </a:t>
            </a:r>
            <a:r>
              <a:rPr lang="en-US" dirty="0" err="1" smtClean="0"/>
              <a:t>standardised</a:t>
            </a:r>
            <a:r>
              <a:rPr lang="en-US" dirty="0" smtClean="0"/>
              <a:t> API for: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Data and metadata </a:t>
            </a:r>
            <a:r>
              <a:rPr lang="en-US" dirty="0" smtClean="0"/>
              <a:t>discovery</a:t>
            </a:r>
          </a:p>
          <a:p>
            <a:endParaRPr lang="en-US" dirty="0" smtClean="0"/>
          </a:p>
          <a:p>
            <a:r>
              <a:rPr lang="en-US" dirty="0" smtClean="0"/>
              <a:t>Data integration</a:t>
            </a:r>
          </a:p>
          <a:p>
            <a:endParaRPr lang="en-US" dirty="0" smtClean="0"/>
          </a:p>
          <a:p>
            <a:r>
              <a:rPr lang="en-US" dirty="0" smtClean="0"/>
              <a:t>D</a:t>
            </a:r>
            <a:r>
              <a:rPr lang="en-US" dirty="0" smtClean="0"/>
              <a:t>istributed </a:t>
            </a:r>
            <a:r>
              <a:rPr lang="en-US" dirty="0" smtClean="0"/>
              <a:t>query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8313" y="6391275"/>
            <a:ext cx="2133600" cy="360363"/>
          </a:xfrm>
        </p:spPr>
        <p:txBody>
          <a:bodyPr/>
          <a:lstStyle/>
          <a:p>
            <a:fld id="{9285FBAB-38FE-8B42-8D64-69EC77B51A2D}" type="slidenum">
              <a:rPr lang="en-IE" smtClean="0"/>
              <a:pPr/>
              <a:t>6</a:t>
            </a:fld>
            <a:endParaRPr lang="en-I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Consumption - Essentials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Linked Data provides for a global data-space with a uniform API (due to RDF as the data model</a:t>
            </a:r>
            <a:r>
              <a:rPr lang="en-US" dirty="0" smtClean="0"/>
              <a:t>)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Access methods</a:t>
            </a:r>
          </a:p>
          <a:p>
            <a:pPr lvl="1"/>
            <a:r>
              <a:rPr lang="en-US" dirty="0" smtClean="0"/>
              <a:t>Dereference </a:t>
            </a:r>
            <a:r>
              <a:rPr lang="en-US" dirty="0" err="1" smtClean="0"/>
              <a:t>URIs</a:t>
            </a:r>
            <a:r>
              <a:rPr lang="en-US" dirty="0" smtClean="0"/>
              <a:t> via HTTP GET (RDF/XML, </a:t>
            </a:r>
            <a:r>
              <a:rPr lang="en-US" dirty="0" err="1" smtClean="0"/>
              <a:t>RDFa</a:t>
            </a:r>
            <a:r>
              <a:rPr lang="en-US" dirty="0" smtClean="0"/>
              <a:t>, etc.)</a:t>
            </a:r>
          </a:p>
          <a:p>
            <a:pPr lvl="1"/>
            <a:r>
              <a:rPr lang="en-US" dirty="0" smtClean="0"/>
              <a:t>SPARQL (‘the SQL of RDF’)</a:t>
            </a:r>
          </a:p>
          <a:p>
            <a:pPr lvl="1"/>
            <a:r>
              <a:rPr lang="en-US" dirty="0" smtClean="0"/>
              <a:t>Data dumps (RDF/XML, etc.)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Content Placeholder 6" descr="lidrc-logo-transparent-300.png"/>
          <p:cNvPicPr>
            <a:picLocks noChangeAspect="1"/>
          </p:cNvPicPr>
          <p:nvPr/>
        </p:nvPicPr>
        <p:blipFill>
          <a:blip r:embed="rId2"/>
          <a:srcRect t="-110782" b="-110782"/>
          <a:stretch>
            <a:fillRect/>
          </a:stretch>
        </p:blipFill>
        <p:spPr bwMode="auto">
          <a:xfrm>
            <a:off x="7543800" y="5486400"/>
            <a:ext cx="1447800" cy="8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Consumption - Technologies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Linked </a:t>
            </a:r>
            <a:r>
              <a:rPr lang="en-US" dirty="0" smtClean="0"/>
              <a:t>Data access mechanisms widely supported</a:t>
            </a:r>
          </a:p>
          <a:p>
            <a:pPr lvl="1"/>
            <a:r>
              <a:rPr lang="en-US" dirty="0" smtClean="0"/>
              <a:t> all </a:t>
            </a:r>
            <a:r>
              <a:rPr lang="en-US" dirty="0" smtClean="0"/>
              <a:t>major platforms and languages (HTTP interface &amp; RDF parsing), such as Java</a:t>
            </a:r>
            <a:r>
              <a:rPr lang="en-US" dirty="0" smtClean="0"/>
              <a:t>, Python, </a:t>
            </a:r>
            <a:r>
              <a:rPr lang="en-US" dirty="0" smtClean="0"/>
              <a:t>PHP, C/C++/.NET, etc.</a:t>
            </a:r>
            <a:endParaRPr lang="en-US" dirty="0" smtClean="0"/>
          </a:p>
          <a:p>
            <a:pPr lvl="1"/>
            <a:r>
              <a:rPr lang="en-US" dirty="0" smtClean="0"/>
              <a:t>Command </a:t>
            </a:r>
            <a:r>
              <a:rPr lang="en-US" dirty="0" smtClean="0"/>
              <a:t>line tools (curl, rapper, etc.)</a:t>
            </a:r>
          </a:p>
          <a:p>
            <a:pPr lvl="1"/>
            <a:r>
              <a:rPr lang="en-US" dirty="0" smtClean="0"/>
              <a:t>Online tools </a:t>
            </a:r>
          </a:p>
          <a:p>
            <a:pPr lvl="2"/>
            <a:r>
              <a:rPr lang="en-US" dirty="0" smtClean="0">
                <a:hlinkClick r:id="rId2"/>
              </a:rPr>
              <a:t>http://redbot.org/</a:t>
            </a:r>
            <a:r>
              <a:rPr lang="en-US" dirty="0" smtClean="0"/>
              <a:t> (HTTP/low-level)</a:t>
            </a:r>
            <a:endParaRPr lang="en-US" dirty="0" smtClean="0">
              <a:hlinkClick r:id="rId3"/>
            </a:endParaRPr>
          </a:p>
          <a:p>
            <a:pPr lvl="2"/>
            <a:r>
              <a:rPr lang="en-US" dirty="0" smtClean="0">
                <a:hlinkClick r:id="rId3"/>
              </a:rPr>
              <a:t>http://sindice.com/developers/inspector</a:t>
            </a:r>
            <a:r>
              <a:rPr lang="en-US" dirty="0" smtClean="0"/>
              <a:t> (RDF/data-level)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Structured query: SPARQL (more later)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Content Placeholder 6" descr="lidrc-logo-transparent-300.png"/>
          <p:cNvPicPr>
            <a:picLocks noChangeAspect="1"/>
          </p:cNvPicPr>
          <p:nvPr/>
        </p:nvPicPr>
        <p:blipFill>
          <a:blip r:embed="rId4"/>
          <a:srcRect t="-110782" b="-110782"/>
          <a:stretch>
            <a:fillRect/>
          </a:stretch>
        </p:blipFill>
        <p:spPr bwMode="auto">
          <a:xfrm>
            <a:off x="7543800" y="5486400"/>
            <a:ext cx="1447800" cy="8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Consumption - Technologies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Distributed setup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need for central point of access (indexer, aggregator)</a:t>
            </a:r>
          </a:p>
          <a:p>
            <a:r>
              <a:rPr lang="en-US" dirty="0" err="1" smtClean="0">
                <a:sym typeface="Wingdings"/>
              </a:rPr>
              <a:t>Sindice</a:t>
            </a:r>
            <a:r>
              <a:rPr lang="en-US" dirty="0" smtClean="0">
                <a:sym typeface="Wingdings"/>
              </a:rPr>
              <a:t>, an index of the Web of Data</a:t>
            </a:r>
          </a:p>
          <a:p>
            <a:pPr lvl="1"/>
            <a:r>
              <a:rPr lang="en-US" dirty="0" smtClean="0">
                <a:hlinkClick r:id="rId2"/>
              </a:rPr>
              <a:t>http://sindice.com/</a:t>
            </a:r>
            <a:endParaRPr lang="en-US" dirty="0" smtClean="0"/>
          </a:p>
          <a:p>
            <a:r>
              <a:rPr lang="en-US" dirty="0" err="1" smtClean="0"/>
              <a:t>Sig.ma</a:t>
            </a:r>
            <a:r>
              <a:rPr lang="en-US" dirty="0" smtClean="0"/>
              <a:t>, Web of Data aggregator &amp; browser</a:t>
            </a:r>
          </a:p>
          <a:p>
            <a:pPr lvl="1"/>
            <a:r>
              <a:rPr lang="en-US" dirty="0" smtClean="0">
                <a:hlinkClick r:id="rId3"/>
              </a:rPr>
              <a:t>http://sig.ma/</a:t>
            </a:r>
            <a:endParaRPr lang="en-US" dirty="0" smtClean="0"/>
          </a:p>
          <a:p>
            <a:r>
              <a:rPr lang="en-US" dirty="0" smtClean="0"/>
              <a:t>Relationship discovery</a:t>
            </a:r>
          </a:p>
          <a:p>
            <a:pPr lvl="1"/>
            <a:r>
              <a:rPr lang="en-US" dirty="0" smtClean="0">
                <a:hlinkClick r:id="rId4"/>
              </a:rPr>
              <a:t>http://relfinder.semanticweb.org/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Content Placeholder 6" descr="lidrc-logo-transparent-300.png"/>
          <p:cNvPicPr>
            <a:picLocks noChangeAspect="1"/>
          </p:cNvPicPr>
          <p:nvPr/>
        </p:nvPicPr>
        <p:blipFill>
          <a:blip r:embed="rId5"/>
          <a:srcRect t="-110782" b="-110782"/>
          <a:stretch>
            <a:fillRect/>
          </a:stretch>
        </p:blipFill>
        <p:spPr bwMode="auto">
          <a:xfrm>
            <a:off x="7543800" y="5486400"/>
            <a:ext cx="1447800" cy="8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Technologies –</a:t>
            </a:r>
            <a:r>
              <a:rPr lang="en-US" dirty="0" smtClean="0"/>
              <a:t> </a:t>
            </a:r>
            <a:r>
              <a:rPr lang="en-US" dirty="0" smtClean="0"/>
              <a:t>FYN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66555" y="5530334"/>
            <a:ext cx="3777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rgbClr val="808080"/>
                </a:solidFill>
                <a:hlinkClick r:id="rId2"/>
              </a:rPr>
              <a:t>http://dbpedia.org/resource/</a:t>
            </a:r>
            <a:r>
              <a:rPr lang="en-US" dirty="0" smtClean="0">
                <a:solidFill>
                  <a:srgbClr val="808080"/>
                </a:solidFill>
                <a:hlinkClick r:id="rId2"/>
              </a:rPr>
              <a:t>Galway</a:t>
            </a:r>
            <a:r>
              <a:rPr lang="en-US" dirty="0" smtClean="0">
                <a:solidFill>
                  <a:srgbClr val="808080"/>
                </a:solidFill>
              </a:rPr>
              <a:t> </a:t>
            </a:r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>
          <a:xfrm>
            <a:off x="4041775" y="6405563"/>
            <a:ext cx="1060450" cy="3603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ADEC78-19EC-DE40-ACF6-19A4A898C978}" type="slidenum">
              <a:rPr kumimoji="0" lang="en-IE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Sans" pitchFamily="-110" charset="0"/>
                <a:ea typeface="ＭＳ Ｐゴシック" charset="-128"/>
                <a:cs typeface="ＭＳ Ｐゴシック" charset="-128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" pitchFamily="-110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38054"/>
            <a:ext cx="4403797" cy="4805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Technologies – </a:t>
            </a:r>
            <a:r>
              <a:rPr lang="en-US" dirty="0" err="1" smtClean="0"/>
              <a:t>Sig.ma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5257800" cy="44517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78977" y="5530334"/>
            <a:ext cx="336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rgbClr val="808080"/>
                </a:solidFill>
                <a:hlinkClick r:id="rId3"/>
              </a:rPr>
              <a:t>http://sig.ma/search?q=Galway</a:t>
            </a:r>
            <a:r>
              <a:rPr lang="en-US" dirty="0" smtClean="0">
                <a:solidFill>
                  <a:srgbClr val="808080"/>
                </a:solidFill>
              </a:rPr>
              <a:t> </a:t>
            </a:r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91200" y="1143000"/>
            <a:ext cx="3124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008000"/>
                </a:solidFill>
              </a:rPr>
              <a:t>Sig.ma</a:t>
            </a:r>
            <a:r>
              <a:rPr lang="en-US" sz="2400" dirty="0" smtClean="0">
                <a:solidFill>
                  <a:srgbClr val="008000"/>
                </a:solidFill>
              </a:rPr>
              <a:t> is a Web of Data platform enabling entity </a:t>
            </a:r>
            <a:r>
              <a:rPr lang="en-US" sz="2400" dirty="0" err="1" smtClean="0">
                <a:solidFill>
                  <a:srgbClr val="008000"/>
                </a:solidFill>
              </a:rPr>
              <a:t>visualisation</a:t>
            </a:r>
            <a:r>
              <a:rPr lang="en-US" sz="2400" dirty="0" smtClean="0">
                <a:solidFill>
                  <a:srgbClr val="008000"/>
                </a:solidFill>
              </a:rPr>
              <a:t> and consolidation both for humans and machines (API) 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28600" y="1143000"/>
            <a:ext cx="3733800" cy="4038600"/>
          </a:xfrm>
          <a:prstGeom prst="rect">
            <a:avLst/>
          </a:prstGeom>
          <a:noFill/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FF00">
                <a:alpha val="7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Lucida Sans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flipH="1">
            <a:off x="3962400" y="1143000"/>
            <a:ext cx="1524000" cy="2514600"/>
          </a:xfrm>
          <a:prstGeom prst="rect">
            <a:avLst/>
          </a:prstGeom>
          <a:noFill/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FF00">
                <a:alpha val="7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Lucida Sans" pitchFamily="34" charset="0"/>
            </a:endParaRPr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>
          <a:xfrm>
            <a:off x="4041775" y="6405563"/>
            <a:ext cx="1060450" cy="3603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ADEC78-19EC-DE40-ACF6-19A4A898C978}" type="slidenum">
              <a:rPr kumimoji="0" lang="en-IE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Sans" pitchFamily="-110" charset="0"/>
                <a:ea typeface="ＭＳ Ｐゴシック" charset="-128"/>
                <a:cs typeface="ＭＳ Ｐゴシック" charset="-128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" pitchFamily="-110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Technologies –</a:t>
            </a:r>
            <a:r>
              <a:rPr lang="en-US" sz="2800" dirty="0" smtClean="0"/>
              <a:t> </a:t>
            </a:r>
            <a:r>
              <a:rPr lang="en-US" sz="2800" dirty="0" err="1" smtClean="0"/>
              <a:t>sameas.org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143141"/>
            <a:ext cx="5595226" cy="36574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1200" y="1143000"/>
            <a:ext cx="3124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008000"/>
                </a:solidFill>
              </a:rPr>
              <a:t>Sameas.org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smtClean="0">
                <a:solidFill>
                  <a:srgbClr val="008000"/>
                </a:solidFill>
              </a:rPr>
              <a:t>is </a:t>
            </a:r>
            <a:r>
              <a:rPr lang="en-US" sz="2400" dirty="0" smtClean="0">
                <a:solidFill>
                  <a:srgbClr val="008000"/>
                </a:solidFill>
              </a:rPr>
              <a:t>a service to find co-references on the Web of Data 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09672" y="5518666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hlinkClick r:id="rId3"/>
              </a:rPr>
              <a:t>http://sameas.org/html?q=</a:t>
            </a:r>
            <a:r>
              <a:rPr lang="en-US" dirty="0" smtClean="0">
                <a:hlinkClick r:id="rId3"/>
              </a:rPr>
              <a:t>Galway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ctr">
              <a:buNone/>
            </a:pPr>
            <a:endParaRPr lang="en-US" sz="4800" dirty="0" smtClean="0"/>
          </a:p>
          <a:p>
            <a:pPr marL="457200" indent="-457200" algn="ctr">
              <a:buNone/>
            </a:pPr>
            <a:r>
              <a:rPr lang="en-US" sz="4800" dirty="0" smtClean="0"/>
              <a:t>Querying </a:t>
            </a:r>
            <a:r>
              <a:rPr lang="en-US" sz="4800" dirty="0" smtClean="0"/>
              <a:t>Linked </a:t>
            </a:r>
            <a:r>
              <a:rPr lang="en-US" sz="4800" dirty="0" smtClean="0"/>
              <a:t>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 lIns="0" rIns="0"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i="1" dirty="0" smtClean="0"/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i="1" dirty="0" smtClean="0"/>
              <a:t>The following slides are </a:t>
            </a:r>
            <a:r>
              <a:rPr lang="en-US" sz="2000" i="1" dirty="0" smtClean="0"/>
              <a:t>based </a:t>
            </a:r>
            <a:r>
              <a:rPr lang="en-US" sz="2000" i="1" dirty="0" smtClean="0"/>
              <a:t>on: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en-US" dirty="0" smtClean="0"/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2800" b="1" dirty="0" smtClean="0"/>
              <a:t>SPARQL </a:t>
            </a:r>
            <a:r>
              <a:rPr lang="en-US" sz="2800" b="1" dirty="0" smtClean="0"/>
              <a:t>By Example:</a:t>
            </a:r>
            <a:r>
              <a:rPr lang="en-US" sz="2800" b="1" dirty="0" smtClean="0"/>
              <a:t> The </a:t>
            </a:r>
            <a:r>
              <a:rPr lang="en-US" sz="2800" b="1" dirty="0" smtClean="0"/>
              <a:t>Cheat Sheet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sz="2000" i="1" dirty="0" smtClean="0">
                <a:hlinkClick r:id="rId3"/>
              </a:rPr>
              <a:t>http://www.slideshare.net/LeeFeigenbaum/sparql-cheat-</a:t>
            </a:r>
            <a:r>
              <a:rPr lang="en-US" sz="2000" i="1" dirty="0" smtClean="0">
                <a:hlinkClick r:id="rId3"/>
              </a:rPr>
              <a:t>sheet</a:t>
            </a:r>
            <a:r>
              <a:rPr lang="en-US" sz="2000" i="1" dirty="0" smtClean="0"/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i="1" dirty="0" smtClean="0"/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i="1" dirty="0" smtClean="0"/>
              <a:t>Lee </a:t>
            </a:r>
            <a:r>
              <a:rPr lang="en-US" sz="2000" i="1" dirty="0" smtClean="0"/>
              <a:t>Feigenbaum &lt;lee@cambridgesemantics.com&gt;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i="1" dirty="0" smtClean="0"/>
              <a:t>VP Technology &amp; Standards, Cambridge Semantics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i="1" dirty="0" smtClean="0"/>
              <a:t>Co-chair, W3C SPARQL Working Group</a:t>
            </a:r>
            <a:endParaRPr lang="en-US" sz="2000" i="1" dirty="0"/>
          </a:p>
        </p:txBody>
      </p:sp>
      <p:pic>
        <p:nvPicPr>
          <p:cNvPr id="2052" name="Picture 3" descr="CSshort_larg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2597"/>
            <a:ext cx="26670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99" y="201092"/>
            <a:ext cx="3581401" cy="713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381000"/>
          </a:xfrm>
        </p:spPr>
        <p:txBody>
          <a:bodyPr/>
          <a:lstStyle/>
          <a:p>
            <a:pPr algn="ctr"/>
            <a:r>
              <a:rPr lang="en-US" sz="2000" dirty="0" smtClean="0"/>
              <a:t>Nuts &amp; Bolts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6200" y="381000"/>
            <a:ext cx="4724400" cy="3100388"/>
            <a:chOff x="533400" y="1568116"/>
            <a:chExt cx="4724400" cy="2202599"/>
          </a:xfrm>
        </p:grpSpPr>
        <p:sp>
          <p:nvSpPr>
            <p:cNvPr id="5" name="Rectangle 4"/>
            <p:cNvSpPr/>
            <p:nvPr/>
          </p:nvSpPr>
          <p:spPr>
            <a:xfrm>
              <a:off x="533400" y="1703452"/>
              <a:ext cx="4724400" cy="2067263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91440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</a:rPr>
                <a:t>Write full URIs: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&lt;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http://this.is.a/full/URI/written#out</a:t>
              </a: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&gt;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i="1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endParaRP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</a:rPr>
                <a:t>Abbreviate URIs with prefixes: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PREFIX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b="1" dirty="0" err="1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foo</a:t>
              </a: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: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&lt;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http://this.is.a/URI/prefix#</a:t>
              </a: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&gt;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… </a:t>
              </a:r>
              <a:r>
                <a:rPr lang="en-US" sz="1400" b="1" dirty="0" err="1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foo</a:t>
              </a:r>
              <a:r>
                <a:rPr lang="en-US" sz="1400" b="1" dirty="0" err="1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:</a:t>
              </a:r>
              <a:r>
                <a:rPr lang="en-US" sz="1400" b="1" dirty="0" err="1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bar</a:t>
              </a:r>
              <a:r>
                <a:rPr lang="en-US" sz="1400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 …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   </a:t>
              </a:r>
              <a:r>
                <a:rPr lang="en-US" sz="1600" b="1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  <a:sym typeface="Wingdings"/>
                </a:rPr>
                <a:t></a:t>
              </a: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  <a:sym typeface="Wingdings"/>
                </a:rPr>
                <a:t>  </a:t>
              </a: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http://this.is.a/URI/prefix#bar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endParaRP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</a:rPr>
                <a:t>Shortcuts: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400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1600" b="1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  <a:sym typeface="Wingdings"/>
                </a:rPr>
                <a:t></a:t>
              </a: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  <a:sym typeface="Wingdings"/>
                </a:rPr>
                <a:t>  </a:t>
              </a:r>
              <a:r>
                <a:rPr lang="en-US" sz="1400" dirty="0" err="1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  <a:sym typeface="Wingdings"/>
                </a:rPr>
                <a:t>rdf:type</a:t>
              </a:r>
              <a:endParaRPr lang="en-US" sz="14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Wingding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Wingdings"/>
              </a:endParaRPr>
            </a:p>
          </p:txBody>
        </p:sp>
        <p:sp>
          <p:nvSpPr>
            <p:cNvPr id="4113" name="TextBox 5"/>
            <p:cNvSpPr txBox="1">
              <a:spLocks noChangeArrowheads="1"/>
            </p:cNvSpPr>
            <p:nvPr/>
          </p:nvSpPr>
          <p:spPr bwMode="auto">
            <a:xfrm>
              <a:off x="762000" y="1568116"/>
              <a:ext cx="604653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URIs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181600" y="381000"/>
            <a:ext cx="3810000" cy="3097213"/>
            <a:chOff x="533400" y="1470660"/>
            <a:chExt cx="4724400" cy="2786842"/>
          </a:xfrm>
        </p:grpSpPr>
        <p:sp>
          <p:nvSpPr>
            <p:cNvPr id="9" name="Rectangle 8"/>
            <p:cNvSpPr/>
            <p:nvPr/>
          </p:nvSpPr>
          <p:spPr>
            <a:xfrm>
              <a:off x="533400" y="1639213"/>
              <a:ext cx="4724400" cy="2618289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91440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</a:rPr>
                <a:t>Plain literals: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“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a plain literal</a:t>
              </a: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”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endParaRP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</a:rPr>
                <a:t>Plain literal with language tag: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“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bonjour</a:t>
              </a: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”@</a:t>
              </a:r>
              <a:r>
                <a:rPr lang="en-US" sz="1400" b="1" dirty="0" err="1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fr</a:t>
              </a:r>
              <a:endParaRPr lang="en-US" sz="14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endParaRP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i="1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endParaRP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</a:rPr>
                <a:t>Typed literal: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“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13</a:t>
              </a: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”^^</a:t>
              </a:r>
              <a:r>
                <a:rPr lang="en-US" sz="1400" b="1" dirty="0" err="1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xsd:integer</a:t>
              </a:r>
              <a:endParaRPr lang="en-US" sz="1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endParaRP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</a:rPr>
                <a:t>Shortcuts: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true </a:t>
              </a:r>
              <a:r>
                <a:rPr lang="en-US" sz="1400" b="1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  <a:sym typeface="Wingdings"/>
                </a:rPr>
                <a:t></a:t>
              </a: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  <a:sym typeface="Wingdings"/>
                </a:rPr>
                <a:t> “true”^^</a:t>
              </a:r>
              <a:r>
                <a:rPr lang="en-US" sz="1400" dirty="0" err="1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  <a:sym typeface="Wingdings"/>
                </a:rPr>
                <a:t>xsd:boolean</a:t>
              </a:r>
              <a:endParaRPr lang="en-US" sz="1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3    </a:t>
              </a:r>
              <a:r>
                <a:rPr lang="en-US" sz="1400" b="1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  <a:sym typeface="Wingdings"/>
                </a:rPr>
                <a:t></a:t>
              </a: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  <a:sym typeface="Wingdings"/>
                </a:rPr>
                <a:t> “3”^^</a:t>
              </a:r>
              <a:r>
                <a:rPr lang="en-US" sz="1400" dirty="0" err="1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  <a:sym typeface="Wingdings"/>
                </a:rPr>
                <a:t>xsd:integer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4.2  </a:t>
              </a:r>
              <a:r>
                <a:rPr lang="en-US" sz="1400" b="1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  <a:sym typeface="Wingdings"/>
                </a:rPr>
                <a:t></a:t>
              </a: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  <a:sym typeface="Wingdings"/>
                </a:rPr>
                <a:t> “4.2”^^</a:t>
              </a:r>
              <a:r>
                <a:rPr lang="en-US" sz="1400" dirty="0" err="1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  <a:sym typeface="Wingdings"/>
                </a:rPr>
                <a:t>xsd:decimal</a:t>
              </a:r>
              <a:endParaRPr lang="en-US" sz="1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i="1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endParaRPr>
            </a:p>
          </p:txBody>
        </p:sp>
        <p:sp>
          <p:nvSpPr>
            <p:cNvPr id="4111" name="TextBox 9"/>
            <p:cNvSpPr txBox="1">
              <a:spLocks noChangeArrowheads="1"/>
            </p:cNvSpPr>
            <p:nvPr/>
          </p:nvSpPr>
          <p:spPr bwMode="auto">
            <a:xfrm>
              <a:off x="722376" y="1470660"/>
              <a:ext cx="1094232" cy="3323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Literals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76200" y="3536950"/>
            <a:ext cx="4724400" cy="1066800"/>
            <a:chOff x="533400" y="1676400"/>
            <a:chExt cx="47244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533400" y="1905000"/>
              <a:ext cx="4724400" cy="83820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91440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</a:rPr>
                <a:t>Variables: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?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var1</a:t>
              </a:r>
              <a:r>
                <a:rPr lang="en-US" sz="1400" dirty="0">
                  <a:solidFill>
                    <a:schemeClr val="tx1"/>
                  </a:solidFill>
                  <a:cs typeface="Courier New" pitchFamily="49" charset="0"/>
                </a:rPr>
                <a:t>,</a:t>
              </a: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?</a:t>
              </a:r>
              <a:r>
                <a:rPr lang="en-US" sz="1400" b="1" dirty="0" err="1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anotherVar</a:t>
              </a:r>
              <a:r>
                <a:rPr lang="en-US" sz="1400" dirty="0">
                  <a:solidFill>
                    <a:schemeClr val="tx1"/>
                  </a:solidFill>
                  <a:cs typeface="Courier New" pitchFamily="49" charset="0"/>
                </a:rPr>
                <a:t>,</a:t>
              </a: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?</a:t>
              </a:r>
              <a:r>
                <a:rPr lang="en-US" sz="1400" b="1" dirty="0" err="1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and_one_more</a:t>
              </a:r>
              <a:endParaRPr lang="en-US" sz="1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endParaRP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i="1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4109" name="TextBox 15"/>
            <p:cNvSpPr txBox="1">
              <a:spLocks noChangeArrowheads="1"/>
            </p:cNvSpPr>
            <p:nvPr/>
          </p:nvSpPr>
          <p:spPr bwMode="auto">
            <a:xfrm>
              <a:off x="762000" y="1676400"/>
              <a:ext cx="1037463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Variables</a:t>
              </a: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5181600" y="3536950"/>
            <a:ext cx="3810000" cy="1066800"/>
            <a:chOff x="533400" y="1676400"/>
            <a:chExt cx="4724400" cy="1066800"/>
          </a:xfrm>
        </p:grpSpPr>
        <p:sp>
          <p:nvSpPr>
            <p:cNvPr id="18" name="Rectangle 17"/>
            <p:cNvSpPr/>
            <p:nvPr/>
          </p:nvSpPr>
          <p:spPr>
            <a:xfrm>
              <a:off x="533400" y="1905000"/>
              <a:ext cx="4724400" cy="83820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91440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</a:rPr>
                <a:t>Comments: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# 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Comments start with a ‘#’</a:t>
              </a:r>
              <a:b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</a:b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# 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continue to the end of the line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i="1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4107" name="TextBox 18"/>
            <p:cNvSpPr txBox="1">
              <a:spLocks noChangeArrowheads="1"/>
            </p:cNvSpPr>
            <p:nvPr/>
          </p:nvSpPr>
          <p:spPr bwMode="auto">
            <a:xfrm>
              <a:off x="762000" y="1676400"/>
              <a:ext cx="1488567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Comments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76200" y="4648200"/>
            <a:ext cx="8915400" cy="2133600"/>
            <a:chOff x="533400" y="1395847"/>
            <a:chExt cx="4724400" cy="2618509"/>
          </a:xfrm>
        </p:grpSpPr>
        <p:sp>
          <p:nvSpPr>
            <p:cNvPr id="22" name="Rectangle 21"/>
            <p:cNvSpPr/>
            <p:nvPr/>
          </p:nvSpPr>
          <p:spPr>
            <a:xfrm>
              <a:off x="533400" y="1676402"/>
              <a:ext cx="4724400" cy="2337954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91440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</a:rPr>
                <a:t>Match an exact RDF triple: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 err="1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ex</a:t>
              </a:r>
              <a:r>
                <a:rPr lang="en-US" sz="1400" b="1" dirty="0" err="1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:</a:t>
              </a:r>
              <a:r>
                <a:rPr lang="en-US" sz="1400" b="1" dirty="0" err="1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myWidget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b="1" dirty="0" err="1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ex</a:t>
              </a:r>
              <a:r>
                <a:rPr lang="en-US" sz="1400" b="1" dirty="0" err="1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:</a:t>
              </a:r>
              <a:r>
                <a:rPr lang="en-US" sz="1400" b="1" dirty="0" err="1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partNumber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“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XY24Z1</a:t>
              </a: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” .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i="1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endParaRP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</a:rPr>
                <a:t>Match one variable: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?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person</a:t>
              </a: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b="1" dirty="0" err="1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foaf</a:t>
              </a:r>
              <a:r>
                <a:rPr lang="en-US" sz="1400" b="1" dirty="0" err="1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:</a:t>
              </a:r>
              <a:r>
                <a:rPr lang="en-US" sz="1400" b="1" dirty="0" err="1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name</a:t>
              </a: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“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Lee Feigenbaum</a:t>
              </a: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” .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endParaRP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</a:rPr>
                <a:t>Match multiple variables: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conf</a:t>
              </a: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: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SemTech2009</a:t>
              </a: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?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property</a:t>
              </a: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?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value</a:t>
              </a:r>
              <a:r>
                <a:rPr lang="en-US" sz="1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.</a:t>
              </a:r>
              <a:endParaRPr lang="en-US" sz="1400" b="1" i="1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endParaRPr>
            </a:p>
          </p:txBody>
        </p:sp>
        <p:sp>
          <p:nvSpPr>
            <p:cNvPr id="4105" name="TextBox 22"/>
            <p:cNvSpPr txBox="1">
              <a:spLocks noChangeArrowheads="1"/>
            </p:cNvSpPr>
            <p:nvPr/>
          </p:nvSpPr>
          <p:spPr bwMode="auto">
            <a:xfrm>
              <a:off x="654538" y="1395847"/>
              <a:ext cx="814015" cy="4532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Triple Patterns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Common Prefixes</a:t>
            </a:r>
          </a:p>
        </p:txBody>
      </p:sp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0" y="541020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More common prefixes at </a:t>
            </a:r>
            <a:r>
              <a:rPr lang="en-US" sz="2000">
                <a:latin typeface="Calibri" pitchFamily="34" charset="0"/>
                <a:hlinkClick r:id="rId3"/>
              </a:rPr>
              <a:t>http://prefix.cc</a:t>
            </a:r>
            <a:endParaRPr lang="en-US" sz="2000">
              <a:latin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1219200"/>
          <a:ext cx="6096000" cy="370985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524000"/>
                <a:gridCol w="4572000"/>
              </a:tblGrid>
              <a:tr h="51162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prefix...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…stands for</a:t>
                      </a:r>
                      <a:endParaRPr lang="en-US" dirty="0"/>
                    </a:p>
                  </a:txBody>
                  <a:tcPr anchor="ctr"/>
                </a:tc>
              </a:tr>
              <a:tr h="511629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rdf</a:t>
                      </a:r>
                      <a:r>
                        <a:rPr lang="en-US" dirty="0" smtClean="0"/>
                        <a:t>: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http://xmlns.com/foaf/0.1/ </a:t>
                      </a:r>
                    </a:p>
                  </a:txBody>
                  <a:tcPr anchor="ctr"/>
                </a:tc>
              </a:tr>
              <a:tr h="511629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rdfs</a:t>
                      </a:r>
                      <a:r>
                        <a:rPr lang="en-US" dirty="0" smtClean="0"/>
                        <a:t>: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http://www.w3.org/2000/01/rdf-schema# </a:t>
                      </a:r>
                    </a:p>
                  </a:txBody>
                  <a:tcPr anchor="ctr"/>
                </a:tc>
              </a:tr>
              <a:tr h="51162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owl: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http://www.w3.org/2002/07/owl# </a:t>
                      </a:r>
                    </a:p>
                  </a:txBody>
                  <a:tcPr anchor="ctr"/>
                </a:tc>
              </a:tr>
              <a:tr h="511629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xsd</a:t>
                      </a:r>
                      <a:r>
                        <a:rPr lang="en-US" dirty="0" smtClean="0"/>
                        <a:t>: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http://www.w3.org/2001/XMLSchema# </a:t>
                      </a:r>
                    </a:p>
                  </a:txBody>
                  <a:tcPr anchor="ctr"/>
                </a:tc>
              </a:tr>
              <a:tr h="51162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dc: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http://purl.org/dc/elements/1.1/</a:t>
                      </a:r>
                    </a:p>
                  </a:txBody>
                  <a:tcPr anchor="ctr"/>
                </a:tc>
              </a:tr>
              <a:tr h="511629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foaf</a:t>
                      </a:r>
                      <a:r>
                        <a:rPr lang="en-US" dirty="0" smtClean="0"/>
                        <a:t>: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http://xmlns.com/foaf/0.1/ 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 Data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7013"/>
            <a:ext cx="8229600" cy="4675187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Use </a:t>
            </a:r>
            <a:r>
              <a:rPr lang="en-US" b="1" dirty="0" smtClean="0"/>
              <a:t>URIs</a:t>
            </a:r>
            <a:r>
              <a:rPr lang="en-US" dirty="0" smtClean="0"/>
              <a:t> to identify the “things” in your data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Use </a:t>
            </a:r>
            <a:r>
              <a:rPr lang="en-US" b="1" dirty="0" smtClean="0"/>
              <a:t>http:// URIs</a:t>
            </a:r>
            <a:r>
              <a:rPr lang="en-US" dirty="0" smtClean="0"/>
              <a:t> so people (and machines) can </a:t>
            </a:r>
            <a:br>
              <a:rPr lang="en-US" dirty="0" smtClean="0"/>
            </a:br>
            <a:r>
              <a:rPr lang="en-US" dirty="0" smtClean="0"/>
              <a:t>look them up on the web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When a URI is </a:t>
            </a:r>
            <a:r>
              <a:rPr lang="en-US" b="1" dirty="0" smtClean="0"/>
              <a:t>looked up</a:t>
            </a:r>
            <a:r>
              <a:rPr lang="en-US" dirty="0" smtClean="0"/>
              <a:t>, </a:t>
            </a:r>
            <a:r>
              <a:rPr lang="en-US" b="1" dirty="0" smtClean="0"/>
              <a:t>return </a:t>
            </a:r>
            <a:r>
              <a:rPr lang="en-US" dirty="0" smtClean="0"/>
              <a:t>a </a:t>
            </a:r>
            <a:r>
              <a:rPr lang="en-US" b="1" dirty="0" smtClean="0"/>
              <a:t>description </a:t>
            </a:r>
            <a:r>
              <a:rPr lang="en-US" dirty="0" smtClean="0"/>
              <a:t>of</a:t>
            </a:r>
            <a:br>
              <a:rPr lang="en-US" dirty="0" smtClean="0"/>
            </a:br>
            <a:r>
              <a:rPr lang="en-US" dirty="0" smtClean="0"/>
              <a:t>the thing (in RDF format)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Include </a:t>
            </a:r>
            <a:r>
              <a:rPr lang="en-US" b="1" dirty="0" smtClean="0"/>
              <a:t>links to related things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57200" y="51816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hlinkClick r:id="rId2"/>
              </a:rPr>
              <a:t>http://www.w3.org/DesignIssues/LinkedData.</a:t>
            </a:r>
            <a:r>
              <a:rPr lang="en-US" sz="2000" dirty="0" smtClean="0">
                <a:hlinkClick r:id="rId2"/>
              </a:rPr>
              <a:t>html</a:t>
            </a:r>
            <a:r>
              <a:rPr lang="en-US" sz="2000" dirty="0" smtClean="0"/>
              <a:t> 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Anatomy of a Query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895600" y="914400"/>
            <a:ext cx="3200400" cy="5791200"/>
          </a:xfrm>
        </p:spPr>
        <p:txBody>
          <a:bodyPr rtlCol="0" anchor="ctr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PREFIX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foo</a:t>
            </a:r>
            <a:r>
              <a:rPr lang="en-US" sz="24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: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…</a:t>
            </a:r>
            <a:r>
              <a:rPr lang="en-US" sz="24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PREFIX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bar</a:t>
            </a:r>
            <a:r>
              <a:rPr lang="en-US" sz="24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: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…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…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SELECT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…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FROM &lt;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…</a:t>
            </a:r>
            <a:r>
              <a:rPr lang="en-US" sz="24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FROM NAMED &lt;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…</a:t>
            </a:r>
            <a:r>
              <a:rPr lang="en-US" sz="24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WHERE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 …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GROUP BY …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HAVING …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ORDER BY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…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LIMIT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…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OFFSET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…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BINDINGS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…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b="1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115888" y="838200"/>
            <a:ext cx="14843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Declare prefix</a:t>
            </a:r>
          </a:p>
          <a:p>
            <a:r>
              <a:rPr lang="en-US" dirty="0">
                <a:latin typeface="Calibri" pitchFamily="34" charset="0"/>
              </a:rPr>
              <a:t>shortcuts </a:t>
            </a:r>
          </a:p>
          <a:p>
            <a:r>
              <a:rPr lang="en-US" dirty="0">
                <a:latin typeface="Calibri" pitchFamily="34" charset="0"/>
              </a:rPr>
              <a:t>(</a:t>
            </a:r>
            <a:r>
              <a:rPr lang="en-US" i="1" dirty="0">
                <a:latin typeface="Calibri" pitchFamily="34" charset="0"/>
              </a:rPr>
              <a:t>optional</a:t>
            </a:r>
            <a:r>
              <a:rPr lang="en-US" dirty="0">
                <a:latin typeface="Calibri" pitchFamily="34" charset="0"/>
              </a:rPr>
              <a:t>)</a:t>
            </a:r>
          </a:p>
        </p:txBody>
      </p:sp>
      <p:sp>
        <p:nvSpPr>
          <p:cNvPr id="6149" name="TextBox 6"/>
          <p:cNvSpPr txBox="1">
            <a:spLocks noChangeArrowheads="1"/>
          </p:cNvSpPr>
          <p:nvPr/>
        </p:nvSpPr>
        <p:spPr bwMode="auto">
          <a:xfrm>
            <a:off x="7131050" y="2209801"/>
            <a:ext cx="1403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Query result </a:t>
            </a:r>
          </a:p>
          <a:p>
            <a:r>
              <a:rPr lang="en-US" dirty="0">
                <a:latin typeface="Calibri" pitchFamily="34" charset="0"/>
              </a:rPr>
              <a:t>clause</a:t>
            </a:r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7086600" y="3886200"/>
            <a:ext cx="1511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Query pattern</a:t>
            </a:r>
          </a:p>
        </p:txBody>
      </p:sp>
      <p:sp>
        <p:nvSpPr>
          <p:cNvPr id="6151" name="TextBox 8"/>
          <p:cNvSpPr txBox="1">
            <a:spLocks noChangeArrowheads="1"/>
          </p:cNvSpPr>
          <p:nvPr/>
        </p:nvSpPr>
        <p:spPr bwMode="auto">
          <a:xfrm>
            <a:off x="0" y="5486400"/>
            <a:ext cx="1701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Query modifiers</a:t>
            </a:r>
          </a:p>
          <a:p>
            <a:r>
              <a:rPr lang="en-US" dirty="0">
                <a:latin typeface="Calibri" pitchFamily="34" charset="0"/>
              </a:rPr>
              <a:t>(</a:t>
            </a:r>
            <a:r>
              <a:rPr lang="en-US" i="1" dirty="0">
                <a:latin typeface="Calibri" pitchFamily="34" charset="0"/>
              </a:rPr>
              <a:t>optional</a:t>
            </a:r>
            <a:r>
              <a:rPr lang="en-US" dirty="0">
                <a:latin typeface="Calibri" pitchFamily="34" charset="0"/>
              </a:rPr>
              <a:t>)</a:t>
            </a:r>
          </a:p>
        </p:txBody>
      </p:sp>
      <p:cxnSp>
        <p:nvCxnSpPr>
          <p:cNvPr id="11" name="Straight Arrow Connector 10"/>
          <p:cNvCxnSpPr>
            <a:stCxn id="6148" idx="3"/>
          </p:cNvCxnSpPr>
          <p:nvPr/>
        </p:nvCxnSpPr>
        <p:spPr>
          <a:xfrm flipV="1">
            <a:off x="1600200" y="1295400"/>
            <a:ext cx="533400" cy="47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150" idx="1"/>
          </p:cNvCxnSpPr>
          <p:nvPr/>
        </p:nvCxnSpPr>
        <p:spPr>
          <a:xfrm rot="10800000">
            <a:off x="5562600" y="3733800"/>
            <a:ext cx="1524000" cy="336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149" idx="1"/>
          </p:cNvCxnSpPr>
          <p:nvPr/>
        </p:nvCxnSpPr>
        <p:spPr>
          <a:xfrm rot="10800000">
            <a:off x="4648200" y="2133601"/>
            <a:ext cx="2482850" cy="400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151" idx="3"/>
          </p:cNvCxnSpPr>
          <p:nvPr/>
        </p:nvCxnSpPr>
        <p:spPr>
          <a:xfrm flipV="1">
            <a:off x="1701800" y="5410200"/>
            <a:ext cx="508000" cy="3992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Right Brace 20"/>
          <p:cNvSpPr/>
          <p:nvPr/>
        </p:nvSpPr>
        <p:spPr>
          <a:xfrm>
            <a:off x="4953000" y="3124200"/>
            <a:ext cx="457200" cy="11430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Right Brace 23"/>
          <p:cNvSpPr/>
          <p:nvPr/>
        </p:nvSpPr>
        <p:spPr>
          <a:xfrm rot="10800000">
            <a:off x="2362200" y="4267200"/>
            <a:ext cx="457200" cy="20574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Right Brace 26"/>
          <p:cNvSpPr/>
          <p:nvPr/>
        </p:nvSpPr>
        <p:spPr>
          <a:xfrm rot="10800000">
            <a:off x="2362200" y="914400"/>
            <a:ext cx="457200" cy="6858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Right Brace 35"/>
          <p:cNvSpPr/>
          <p:nvPr/>
        </p:nvSpPr>
        <p:spPr>
          <a:xfrm rot="10800000">
            <a:off x="2362200" y="2438399"/>
            <a:ext cx="457200" cy="6858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60" name="TextBox 36"/>
          <p:cNvSpPr txBox="1">
            <a:spLocks noChangeArrowheads="1"/>
          </p:cNvSpPr>
          <p:nvPr/>
        </p:nvSpPr>
        <p:spPr bwMode="auto">
          <a:xfrm>
            <a:off x="152400" y="2362199"/>
            <a:ext cx="1854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Define the </a:t>
            </a:r>
          </a:p>
          <a:p>
            <a:r>
              <a:rPr lang="en-US">
                <a:latin typeface="Calibri" pitchFamily="34" charset="0"/>
              </a:rPr>
              <a:t>dataset (</a:t>
            </a:r>
            <a:r>
              <a:rPr lang="en-US" i="1">
                <a:latin typeface="Calibri" pitchFamily="34" charset="0"/>
              </a:rPr>
              <a:t>optional</a:t>
            </a:r>
            <a:r>
              <a:rPr lang="en-US"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4 Types of SPARQL Queries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200" y="762000"/>
            <a:ext cx="4419600" cy="3722688"/>
            <a:chOff x="533400" y="1723849"/>
            <a:chExt cx="4724400" cy="2009952"/>
          </a:xfrm>
        </p:grpSpPr>
        <p:sp>
          <p:nvSpPr>
            <p:cNvPr id="5" name="Rectangle 4"/>
            <p:cNvSpPr/>
            <p:nvPr/>
          </p:nvSpPr>
          <p:spPr>
            <a:xfrm>
              <a:off x="533400" y="1838703"/>
              <a:ext cx="4724400" cy="189509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91440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</a:rPr>
                <a:t>Project out </a:t>
              </a:r>
              <a:r>
                <a:rPr lang="en-US" sz="1400" i="1" dirty="0" smtClean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</a:rPr>
                <a:t>specific variables and expressions:</a:t>
              </a:r>
              <a:endParaRPr lang="en-US" sz="1400" i="1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SELECT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b="1" dirty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?</a:t>
              </a:r>
              <a:r>
                <a:rPr lang="en-US" sz="1400" b="1" dirty="0" smtClean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c </a:t>
              </a:r>
              <a:r>
                <a:rPr lang="en-US" sz="1400" b="1" dirty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?</a:t>
              </a:r>
              <a:r>
                <a:rPr lang="en-US" sz="1400" b="1" dirty="0" smtClean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cap </a:t>
              </a:r>
              <a:r>
                <a:rPr lang="en-US" sz="1400" b="1" dirty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en-US" sz="1400" b="1" dirty="0" smtClean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1000 * </a:t>
              </a:r>
              <a:r>
                <a:rPr lang="en-US" sz="1400" b="1" dirty="0" smtClean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?</a:t>
              </a:r>
              <a:r>
                <a:rPr lang="en-US" sz="1400" b="1" dirty="0" smtClean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people </a:t>
              </a:r>
              <a:r>
                <a:rPr lang="en-US" sz="1400" b="1" dirty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AS</a:t>
              </a:r>
              <a:r>
                <a:rPr lang="en-US" sz="1400" b="1" dirty="0" smtClean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b="1" dirty="0" smtClean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?</a:t>
              </a:r>
              <a:r>
                <a:rPr lang="en-US" sz="1400" b="1" dirty="0" smtClean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pop</a:t>
              </a:r>
              <a:r>
                <a:rPr lang="en-US" sz="1400" b="1" dirty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  <a:sym typeface="Wingdings"/>
              </a:endParaRP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  <a:sym typeface="Wingdings"/>
                </a:rPr>
                <a:t>Project out all variables: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SELECT *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i="1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  <a:sym typeface="Wingdings"/>
              </a:endParaRP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  <a:sym typeface="Wingdings"/>
                </a:rPr>
                <a:t>Project out distinct combinations only: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SELECT DISTINCT ?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country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i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  <a:sym typeface="Wingdings"/>
              </a:endParaRP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 smtClean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  <a:sym typeface="Wingdings"/>
                </a:rPr>
                <a:t>Results </a:t>
              </a: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  <a:sym typeface="Wingdings"/>
                </a:rPr>
                <a:t>in a table of values (in </a:t>
              </a: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  <a:sym typeface="Wingdings"/>
                  <a:hlinkClick r:id="rId3"/>
                </a:rPr>
                <a:t>XML</a:t>
              </a: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  <a:sym typeface="Wingdings"/>
                </a:rPr>
                <a:t> or </a:t>
              </a: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  <a:sym typeface="Wingdings"/>
                  <a:hlinkClick r:id="rId4"/>
                </a:rPr>
                <a:t>JSON</a:t>
              </a: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  <a:sym typeface="Wingdings"/>
                </a:rPr>
                <a:t>):</a:t>
              </a:r>
            </a:p>
          </p:txBody>
        </p:sp>
        <p:sp>
          <p:nvSpPr>
            <p:cNvPr id="7204" name="TextBox 5"/>
            <p:cNvSpPr txBox="1">
              <a:spLocks noChangeArrowheads="1"/>
            </p:cNvSpPr>
            <p:nvPr/>
          </p:nvSpPr>
          <p:spPr bwMode="auto">
            <a:xfrm>
              <a:off x="696310" y="1723849"/>
              <a:ext cx="1970689" cy="1994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SELECT</a:t>
              </a:r>
              <a:r>
                <a:rPr lang="en-US">
                  <a:latin typeface="Calibri" pitchFamily="34" charset="0"/>
                </a:rPr>
                <a:t> queries</a:t>
              </a: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4800" y="3265488"/>
          <a:ext cx="3962400" cy="118871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20800"/>
                <a:gridCol w="1320800"/>
                <a:gridCol w="1320800"/>
              </a:tblGrid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ourier New" pitchFamily="49" charset="0"/>
                          <a:cs typeface="Courier New" pitchFamily="49" charset="0"/>
                        </a:rPr>
                        <a:t>?c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ourier New" pitchFamily="49" charset="0"/>
                          <a:cs typeface="Courier New" pitchFamily="49" charset="0"/>
                        </a:rPr>
                        <a:t>?cap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ourier New" pitchFamily="49" charset="0"/>
                          <a:cs typeface="Courier New" pitchFamily="49" charset="0"/>
                        </a:rPr>
                        <a:t>?pop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Courier New" pitchFamily="49" charset="0"/>
                          <a:cs typeface="Courier New" pitchFamily="49" charset="0"/>
                        </a:rPr>
                        <a:t>ex:France</a:t>
                      </a:r>
                      <a:endParaRPr lang="en-US" sz="14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Courier New" pitchFamily="49" charset="0"/>
                          <a:cs typeface="Courier New" pitchFamily="49" charset="0"/>
                        </a:rPr>
                        <a:t>ex:Paris</a:t>
                      </a:r>
                      <a:endParaRPr lang="en-US" sz="14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ourier New" pitchFamily="49" charset="0"/>
                          <a:cs typeface="Courier New" pitchFamily="49" charset="0"/>
                        </a:rPr>
                        <a:t>63,500,000</a:t>
                      </a:r>
                      <a:endParaRPr lang="en-US" sz="14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Courier New" pitchFamily="49" charset="0"/>
                          <a:cs typeface="Courier New" pitchFamily="49" charset="0"/>
                        </a:rPr>
                        <a:t>ex:Canada</a:t>
                      </a:r>
                      <a:endParaRPr lang="en-US" sz="14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Courier New" pitchFamily="49" charset="0"/>
                          <a:cs typeface="Courier New" pitchFamily="49" charset="0"/>
                        </a:rPr>
                        <a:t>ex:Ottawa</a:t>
                      </a:r>
                      <a:endParaRPr lang="en-US" sz="14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ourier New" pitchFamily="49" charset="0"/>
                          <a:cs typeface="Courier New" pitchFamily="49" charset="0"/>
                        </a:rPr>
                        <a:t>32,900,000</a:t>
                      </a:r>
                      <a:endParaRPr lang="en-US" sz="14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Courier New" pitchFamily="49" charset="0"/>
                          <a:cs typeface="Courier New" pitchFamily="49" charset="0"/>
                        </a:rPr>
                        <a:t>ex:Italy</a:t>
                      </a:r>
                      <a:endParaRPr lang="en-US" sz="14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Courier New" pitchFamily="49" charset="0"/>
                          <a:cs typeface="Courier New" pitchFamily="49" charset="0"/>
                        </a:rPr>
                        <a:t>ex:Rome</a:t>
                      </a:r>
                      <a:endParaRPr lang="en-US" sz="14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ourier New" pitchFamily="49" charset="0"/>
                          <a:cs typeface="Courier New" pitchFamily="49" charset="0"/>
                        </a:rPr>
                        <a:t>58,900,000</a:t>
                      </a:r>
                      <a:endParaRPr lang="en-US" sz="14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572000" y="773113"/>
            <a:ext cx="4419600" cy="3711575"/>
            <a:chOff x="533400" y="1730150"/>
            <a:chExt cx="4671907" cy="2003651"/>
          </a:xfrm>
        </p:grpSpPr>
        <p:sp>
          <p:nvSpPr>
            <p:cNvPr id="10" name="Rectangle 9"/>
            <p:cNvSpPr/>
            <p:nvPr/>
          </p:nvSpPr>
          <p:spPr>
            <a:xfrm>
              <a:off x="533400" y="1838988"/>
              <a:ext cx="4671907" cy="1894813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91440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</a:rPr>
                <a:t>Construct RDF triples/graphs: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CONSTRUCT {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   </a:t>
              </a:r>
              <a:r>
                <a:rPr lang="en-US" sz="1400" b="1" dirty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?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country </a:t>
              </a:r>
              <a:r>
                <a:rPr lang="en-US" sz="1400" b="1" dirty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b="1" dirty="0" err="1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ex</a:t>
              </a:r>
              <a:r>
                <a:rPr lang="en-US" sz="1400" b="1" dirty="0" err="1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:</a:t>
              </a:r>
              <a:r>
                <a:rPr lang="en-US" sz="1400" b="1" dirty="0" err="1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HolidayDestination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b="1" dirty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;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       </a:t>
              </a:r>
              <a:r>
                <a:rPr lang="en-US" sz="1400" b="1" dirty="0" err="1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ex</a:t>
              </a:r>
              <a:r>
                <a:rPr lang="en-US" sz="1400" b="1" dirty="0" err="1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:</a:t>
              </a:r>
              <a:r>
                <a:rPr lang="en-US" sz="1400" b="1" dirty="0" err="1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arrive_at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b="1" dirty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?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capital </a:t>
              </a:r>
              <a:r>
                <a:rPr lang="en-US" sz="1400" b="1" dirty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;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       </a:t>
              </a:r>
              <a:r>
                <a:rPr lang="en-US" sz="1400" b="1" dirty="0" err="1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ex</a:t>
              </a:r>
              <a:r>
                <a:rPr lang="en-US" sz="1400" b="1" dirty="0" err="1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:</a:t>
              </a:r>
              <a:r>
                <a:rPr lang="en-US" sz="1400" b="1" dirty="0" err="1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population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b="1" dirty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?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population </a:t>
              </a:r>
              <a:r>
                <a:rPr lang="en-US" sz="1400" b="1" dirty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.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}</a:t>
              </a:r>
              <a:endParaRPr lang="en-US" sz="1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i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  <a:sym typeface="Wingdings"/>
              </a:endParaRP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  <a:sym typeface="Wingdings"/>
                </a:rPr>
                <a:t>Results in RDF triples (in any RDF serialization):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err="1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ex:France</a:t>
              </a: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 a </a:t>
              </a:r>
              <a:r>
                <a:rPr lang="en-US" sz="1400" dirty="0" err="1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ex:HolidayDestination</a:t>
              </a: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 ;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    </a:t>
              </a:r>
              <a:r>
                <a:rPr lang="en-US" sz="1400" dirty="0" err="1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ex:arrive_at</a:t>
              </a: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ex:Paris</a:t>
              </a: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 ;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    </a:t>
              </a:r>
              <a:r>
                <a:rPr lang="en-US" sz="1400" dirty="0" err="1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ex:population</a:t>
              </a: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 635000000 .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err="1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ex:Canada</a:t>
              </a: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 a </a:t>
              </a:r>
              <a:r>
                <a:rPr lang="en-US" sz="1400" dirty="0" err="1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ex:HolidayDestination</a:t>
              </a: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 ;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    </a:t>
              </a:r>
              <a:r>
                <a:rPr lang="en-US" sz="1400" dirty="0" err="1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ex:arrive_at</a:t>
              </a: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ex:Ottawa</a:t>
              </a: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 ;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    </a:t>
              </a:r>
              <a:r>
                <a:rPr lang="en-US" sz="1400" dirty="0" err="1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ex:population</a:t>
              </a: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 329000000 .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i="1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  <a:sym typeface="Wingdings"/>
              </a:endParaRPr>
            </a:p>
          </p:txBody>
        </p:sp>
        <p:sp>
          <p:nvSpPr>
            <p:cNvPr id="7202" name="TextBox 10"/>
            <p:cNvSpPr txBox="1">
              <a:spLocks noChangeArrowheads="1"/>
            </p:cNvSpPr>
            <p:nvPr/>
          </p:nvSpPr>
          <p:spPr bwMode="auto">
            <a:xfrm>
              <a:off x="650107" y="1730150"/>
              <a:ext cx="2202193" cy="1994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rIns="0">
              <a:spAutoFit/>
            </a:bodyPr>
            <a:lstStyle/>
            <a:p>
              <a:r>
                <a:rPr lang="en-US" b="1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CONSTRUCT</a:t>
              </a:r>
              <a:r>
                <a:rPr lang="en-US">
                  <a:latin typeface="Calibri" pitchFamily="34" charset="0"/>
                </a:rPr>
                <a:t> queries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76200" y="4506913"/>
            <a:ext cx="4419600" cy="2274887"/>
            <a:chOff x="533400" y="1654172"/>
            <a:chExt cx="4724400" cy="2079629"/>
          </a:xfrm>
        </p:grpSpPr>
        <p:sp>
          <p:nvSpPr>
            <p:cNvPr id="13" name="Rectangle 12"/>
            <p:cNvSpPr/>
            <p:nvPr/>
          </p:nvSpPr>
          <p:spPr>
            <a:xfrm>
              <a:off x="533400" y="1838479"/>
              <a:ext cx="4724400" cy="1895322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91440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</a:rPr>
                <a:t>Ask whether or not there are any matches: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ASK</a:t>
              </a:r>
              <a:endParaRPr lang="en-US" sz="1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  <a:sym typeface="Wingdings"/>
              </a:endParaRP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  <a:sym typeface="Wingdings"/>
                </a:rPr>
                <a:t>Result is either “true” or “false” (in </a:t>
              </a: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  <a:sym typeface="Wingdings"/>
                  <a:hlinkClick r:id="rId3"/>
                </a:rPr>
                <a:t>XML</a:t>
              </a: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  <a:sym typeface="Wingdings"/>
                </a:rPr>
                <a:t> or </a:t>
              </a: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  <a:sym typeface="Wingdings"/>
                  <a:hlinkClick r:id="rId4"/>
                </a:rPr>
                <a:t>JSON</a:t>
              </a: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  <a:sym typeface="Wingdings"/>
                </a:rPr>
                <a:t>):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true, false</a:t>
              </a:r>
              <a:endParaRPr lang="en-US" sz="1400" i="1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  <a:sym typeface="Wingding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i="1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  <a:sym typeface="Wingdings"/>
              </a:endParaRPr>
            </a:p>
          </p:txBody>
        </p:sp>
        <p:sp>
          <p:nvSpPr>
            <p:cNvPr id="7200" name="TextBox 13"/>
            <p:cNvSpPr txBox="1">
              <a:spLocks noChangeArrowheads="1"/>
            </p:cNvSpPr>
            <p:nvPr/>
          </p:nvSpPr>
          <p:spPr bwMode="auto">
            <a:xfrm>
              <a:off x="696310" y="1654172"/>
              <a:ext cx="1466193" cy="2954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rIns="0" bIns="0">
              <a:spAutoFit/>
            </a:bodyPr>
            <a:lstStyle/>
            <a:p>
              <a:r>
                <a:rPr lang="en-US" b="1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ASK</a:t>
              </a:r>
              <a:r>
                <a:rPr lang="en-US">
                  <a:latin typeface="Calibri" pitchFamily="34" charset="0"/>
                </a:rPr>
                <a:t> queries</a:t>
              </a:r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4572000" y="4506913"/>
            <a:ext cx="4419600" cy="2274887"/>
            <a:chOff x="533400" y="1654172"/>
            <a:chExt cx="4724400" cy="2079629"/>
          </a:xfrm>
        </p:grpSpPr>
        <p:sp>
          <p:nvSpPr>
            <p:cNvPr id="16" name="Rectangle 15"/>
            <p:cNvSpPr/>
            <p:nvPr/>
          </p:nvSpPr>
          <p:spPr>
            <a:xfrm>
              <a:off x="533400" y="1838479"/>
              <a:ext cx="4724400" cy="1895322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91440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</a:rPr>
                <a:t>Describe the resources matched by the given variables: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DESCRIBE ?</a:t>
              </a:r>
              <a:r>
                <a:rPr lang="en-US" sz="1400" b="1" dirty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country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  <a:sym typeface="Wingdings"/>
              </a:endParaRP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cs typeface="Courier New" pitchFamily="49" charset="0"/>
                  <a:sym typeface="Wingdings"/>
                </a:rPr>
                <a:t>Result is RDF triples (in any RDF serialization) 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err="1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ex:France</a:t>
              </a: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 a </a:t>
              </a:r>
              <a:r>
                <a:rPr lang="en-US" sz="1400" dirty="0" err="1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geo:Country</a:t>
              </a: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 ;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  <a:sym typeface="Wingdings"/>
                </a:rPr>
                <a:t>  </a:t>
              </a:r>
              <a:r>
                <a:rPr lang="en-US" sz="1400" dirty="0" err="1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  <a:sym typeface="Wingdings"/>
                </a:rPr>
                <a:t>ex:continent</a:t>
              </a: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  <a:sym typeface="Wingdings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  <a:sym typeface="Wingdings"/>
                </a:rPr>
                <a:t>geo:Europe</a:t>
              </a: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  <a:sym typeface="Wingdings"/>
                </a:rPr>
                <a:t> ;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  <a:sym typeface="Wingdings"/>
                </a:rPr>
                <a:t>  </a:t>
              </a:r>
              <a:r>
                <a:rPr lang="en-US" sz="1400" dirty="0" err="1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  <a:sym typeface="Wingdings"/>
                </a:rPr>
                <a:t>ex:flag</a:t>
              </a:r>
              <a:r>
                <a:rPr lang="en-US" sz="14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  <a:sym typeface="Wingdings"/>
                </a:rPr>
                <a:t> &lt;http://…/flag-france.png&gt; ;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  <a:sym typeface="Wingdings"/>
                </a:rPr>
                <a:t>  …</a:t>
              </a:r>
              <a:endParaRPr lang="en-US" sz="1400" i="1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  <a:sym typeface="Wingdings"/>
              </a:endParaRPr>
            </a:p>
          </p:txBody>
        </p:sp>
        <p:sp>
          <p:nvSpPr>
            <p:cNvPr id="7198" name="TextBox 16"/>
            <p:cNvSpPr txBox="1">
              <a:spLocks noChangeArrowheads="1"/>
            </p:cNvSpPr>
            <p:nvPr/>
          </p:nvSpPr>
          <p:spPr bwMode="auto">
            <a:xfrm>
              <a:off x="696310" y="1654172"/>
              <a:ext cx="2199290" cy="2954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rIns="0" bIns="0">
              <a:spAutoFit/>
            </a:bodyPr>
            <a:lstStyle/>
            <a:p>
              <a:r>
                <a:rPr lang="en-US" b="1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DESCRIBE</a:t>
              </a:r>
              <a:r>
                <a:rPr lang="en-US">
                  <a:latin typeface="Calibri" pitchFamily="34" charset="0"/>
                </a:rPr>
                <a:t> queries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Combining SPARQL Graph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382000" cy="57150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i="1" dirty="0" smtClean="0"/>
              <a:t>Consider </a:t>
            </a:r>
            <a:r>
              <a:rPr lang="en-US" sz="2400" b="1" i="1" dirty="0" smtClean="0">
                <a:solidFill>
                  <a:schemeClr val="tx2"/>
                </a:solidFill>
              </a:rPr>
              <a:t>A</a:t>
            </a:r>
            <a:r>
              <a:rPr lang="en-US" sz="2400" i="1" dirty="0" smtClean="0"/>
              <a:t> and </a:t>
            </a:r>
            <a:r>
              <a:rPr lang="en-US" sz="2400" b="1" i="1" dirty="0" smtClean="0">
                <a:solidFill>
                  <a:schemeClr val="tx2"/>
                </a:solidFill>
              </a:rPr>
              <a:t>B</a:t>
            </a:r>
            <a:r>
              <a:rPr lang="en-US" sz="2400" i="1" dirty="0" smtClean="0"/>
              <a:t> as graph patterns.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i="1" dirty="0" smtClean="0">
              <a:solidFill>
                <a:schemeClr val="bg1">
                  <a:lumMod val="50000"/>
                </a:schemeClr>
              </a:solidFill>
              <a:cs typeface="Courier New" pitchFamily="49" charset="0"/>
            </a:endParaRPr>
          </a:p>
          <a:p>
            <a:pPr algn="ctr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A Basic Graph Pattern – one or more triple patterns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8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.</a:t>
            </a:r>
            <a:r>
              <a:rPr lang="en-US" sz="18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B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800" b="1" dirty="0" smtClean="0">
                <a:latin typeface="Courier New" pitchFamily="49" charset="0"/>
                <a:cs typeface="Courier New" pitchFamily="49" charset="0"/>
                <a:sym typeface="Wingdings"/>
              </a:rPr>
              <a:t>  </a:t>
            </a:r>
            <a:r>
              <a:rPr lang="en-US" sz="1800" dirty="0" smtClean="0">
                <a:cs typeface="Courier New" pitchFamily="49" charset="0"/>
                <a:sym typeface="Wingdings"/>
              </a:rPr>
              <a:t>Conjunction. Join together the results of solving A and B by matching the values of any variables in common.</a:t>
            </a: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algn="ctr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i="1" dirty="0" smtClean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Optional Graph Patterns</a:t>
            </a: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8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OPTIONAL</a:t>
            </a:r>
            <a:r>
              <a:rPr lang="en-US" sz="18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{</a:t>
            </a:r>
            <a:r>
              <a:rPr lang="en-US" sz="18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B</a:t>
            </a:r>
            <a:r>
              <a:rPr lang="en-US" sz="18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US" sz="1800" b="1" dirty="0" smtClean="0">
                <a:latin typeface="Courier New" pitchFamily="49" charset="0"/>
                <a:cs typeface="Courier New" pitchFamily="49" charset="0"/>
                <a:sym typeface="Wingdings"/>
              </a:rPr>
              <a:t>  </a:t>
            </a:r>
            <a:r>
              <a:rPr lang="en-US" sz="1800" dirty="0" smtClean="0">
                <a:cs typeface="Courier New" pitchFamily="49" charset="0"/>
                <a:sym typeface="Wingdings"/>
              </a:rPr>
              <a:t>Left join. Join together the results of solving A and B by matching the values of any variables in common, if possible. Keep all solutions from A whether or not there’s a matching solution in B</a:t>
            </a: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Combining SPARQL Graph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382000" cy="57150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i="1" dirty="0" smtClean="0"/>
              <a:t>Consider </a:t>
            </a:r>
            <a:r>
              <a:rPr lang="en-US" sz="2400" b="1" i="1" dirty="0" smtClean="0">
                <a:solidFill>
                  <a:schemeClr val="tx2"/>
                </a:solidFill>
              </a:rPr>
              <a:t>A</a:t>
            </a:r>
            <a:r>
              <a:rPr lang="en-US" sz="2400" i="1" dirty="0" smtClean="0"/>
              <a:t> and </a:t>
            </a:r>
            <a:r>
              <a:rPr lang="en-US" sz="2400" b="1" i="1" dirty="0" smtClean="0">
                <a:solidFill>
                  <a:schemeClr val="tx2"/>
                </a:solidFill>
              </a:rPr>
              <a:t>B</a:t>
            </a:r>
            <a:r>
              <a:rPr lang="en-US" sz="2400" i="1" dirty="0" smtClean="0"/>
              <a:t> as graph patterns.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algn="ctr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i="1" dirty="0" smtClean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Either-or Graph Patterns</a:t>
            </a: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{</a:t>
            </a:r>
            <a:r>
              <a:rPr lang="en-US" sz="18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8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} UNION { </a:t>
            </a:r>
            <a:r>
              <a:rPr lang="en-US" sz="18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B</a:t>
            </a:r>
            <a:r>
              <a:rPr lang="en-US" sz="18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US" sz="1800" b="1" dirty="0" smtClean="0">
                <a:latin typeface="Courier New" pitchFamily="49" charset="0"/>
                <a:cs typeface="Courier New" pitchFamily="49" charset="0"/>
                <a:sym typeface="Wingdings"/>
              </a:rPr>
              <a:t>  </a:t>
            </a:r>
            <a:r>
              <a:rPr lang="en-US" sz="1800" dirty="0" smtClean="0">
                <a:cs typeface="Courier New" pitchFamily="49" charset="0"/>
                <a:sym typeface="Wingdings"/>
              </a:rPr>
              <a:t>Disjunction. Include both the results of solving A and the results of solving B.</a:t>
            </a: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algn="ctr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i="1" dirty="0" smtClean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“Subtracted” Graph Patterns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(SPARQL 1.1)</a:t>
            </a: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8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 MINUS { </a:t>
            </a:r>
            <a:r>
              <a:rPr lang="en-US" sz="18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B</a:t>
            </a:r>
            <a:r>
              <a:rPr lang="en-US" sz="18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US" sz="1800" b="1" dirty="0" smtClean="0">
                <a:latin typeface="Courier New" pitchFamily="49" charset="0"/>
                <a:cs typeface="Courier New" pitchFamily="49" charset="0"/>
                <a:sym typeface="Wingdings"/>
              </a:rPr>
              <a:t>  </a:t>
            </a:r>
            <a:r>
              <a:rPr lang="en-US" sz="1800" dirty="0" smtClean="0">
                <a:cs typeface="Courier New" pitchFamily="49" charset="0"/>
                <a:sym typeface="Wingdings"/>
              </a:rPr>
              <a:t>Negation. Solve A. Solve B. Include only those results from solving A that are </a:t>
            </a:r>
            <a:r>
              <a:rPr lang="en-US" sz="1800" i="1" dirty="0" smtClean="0">
                <a:cs typeface="Courier New" pitchFamily="49" charset="0"/>
                <a:sym typeface="Wingdings"/>
              </a:rPr>
              <a:t>not compatible</a:t>
            </a:r>
            <a:r>
              <a:rPr lang="en-US" sz="1800" dirty="0" smtClean="0">
                <a:cs typeface="Courier New" pitchFamily="49" charset="0"/>
                <a:sym typeface="Wingdings"/>
              </a:rPr>
              <a:t> with any of the results from B.</a:t>
            </a: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SPARQL Filters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1752600"/>
          </a:xfrm>
        </p:spPr>
        <p:txBody>
          <a:bodyPr/>
          <a:lstStyle/>
          <a:p>
            <a:r>
              <a:rPr lang="en-US" sz="2400" i="1" smtClean="0"/>
              <a:t>SPARQL </a:t>
            </a:r>
            <a:r>
              <a:rPr lang="en-US" sz="2400" b="1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FILTER</a:t>
            </a:r>
            <a:r>
              <a:rPr lang="en-US" sz="2400" i="1" smtClean="0"/>
              <a:t>s eliminate solutions that do not cause an expression to evaluate to true.</a:t>
            </a:r>
          </a:p>
          <a:p>
            <a:r>
              <a:rPr lang="en-US" sz="2400" i="1" smtClean="0">
                <a:cs typeface="Courier New" pitchFamily="49" charset="0"/>
              </a:rPr>
              <a:t>Place </a:t>
            </a:r>
            <a:r>
              <a:rPr lang="en-US" sz="2400" b="1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FILTER</a:t>
            </a:r>
            <a:r>
              <a:rPr lang="en-US" sz="2400" i="1" smtClean="0"/>
              <a:t>s in a query inline within a basic graph pattern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2606675"/>
          <a:ext cx="9144001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2743200"/>
                <a:gridCol w="4724401"/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Category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Functions</a:t>
                      </a:r>
                      <a:r>
                        <a:rPr lang="en-US" baseline="0" dirty="0" smtClean="0"/>
                        <a:t> / Operators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Examples</a:t>
                      </a:r>
                      <a:endParaRPr lang="en-US" dirty="0"/>
                    </a:p>
                  </a:txBody>
                  <a:tcPr/>
                </a:tc>
              </a:tr>
              <a:tr h="624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Logical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!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n-lt"/>
                          <a:cs typeface="Courier New" pitchFamily="49" charset="0"/>
                        </a:rPr>
                        <a:t>,</a:t>
                      </a:r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&amp;&amp;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,</a:t>
                      </a:r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||, =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,</a:t>
                      </a: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!=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,</a:t>
                      </a: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&lt;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,</a:t>
                      </a: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&lt;=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,</a:t>
                      </a: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&gt;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,</a:t>
                      </a: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&gt;=</a:t>
                      </a:r>
                      <a:endParaRPr lang="en-US" sz="1600" b="1" dirty="0" smtClean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?</a:t>
                      </a:r>
                      <a:r>
                        <a:rPr lang="en-US" sz="1600" b="1" dirty="0" err="1" smtClean="0">
                          <a:solidFill>
                            <a:schemeClr val="tx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hasPermit</a:t>
                      </a:r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|| ?</a:t>
                      </a:r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age </a:t>
                      </a:r>
                      <a:r>
                        <a:rPr lang="en-US" sz="1600" b="1" kern="120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&lt;</a:t>
                      </a:r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25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624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Math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+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,</a:t>
                      </a:r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-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,</a:t>
                      </a:r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*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,</a:t>
                      </a: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/</a:t>
                      </a:r>
                      <a:endParaRPr lang="en-US" sz="16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?</a:t>
                      </a:r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decimal</a:t>
                      </a:r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* </a:t>
                      </a:r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10</a:t>
                      </a:r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&gt;</a:t>
                      </a: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?</a:t>
                      </a:r>
                      <a:r>
                        <a:rPr lang="en-US" sz="1600" b="1" baseline="0" dirty="0" err="1" smtClean="0">
                          <a:solidFill>
                            <a:schemeClr val="tx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minPercent</a:t>
                      </a:r>
                      <a:endParaRPr lang="en-US" sz="16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624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Existence </a:t>
                      </a:r>
                      <a:br>
                        <a:rPr lang="en-US" sz="1600" dirty="0" smtClean="0"/>
                      </a:br>
                      <a:r>
                        <a:rPr lang="en-US" sz="1050" i="1" dirty="0" smtClean="0"/>
                        <a:t>(SPARQL 1.1)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EXISTS, NOT EXISTS</a:t>
                      </a:r>
                      <a:endParaRPr lang="en-US" sz="16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NOT EXISTS</a:t>
                      </a: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{ ?</a:t>
                      </a:r>
                      <a:r>
                        <a:rPr lang="en-US" sz="1600" b="1" kern="1200" baseline="0" dirty="0" smtClean="0">
                          <a:solidFill>
                            <a:schemeClr val="tx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p</a:t>
                      </a: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</a:t>
                      </a:r>
                      <a:r>
                        <a:rPr lang="en-US" sz="1600" b="1" kern="1200" baseline="0" dirty="0" err="1" smtClean="0">
                          <a:solidFill>
                            <a:schemeClr val="tx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foaf</a:t>
                      </a:r>
                      <a:r>
                        <a:rPr lang="en-US" sz="1600" b="1" baseline="0" dirty="0" err="1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:</a:t>
                      </a:r>
                      <a:r>
                        <a:rPr lang="en-US" sz="1600" b="1" kern="1200" baseline="0" dirty="0" err="1" smtClean="0">
                          <a:solidFill>
                            <a:schemeClr val="tx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mbox</a:t>
                      </a: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?</a:t>
                      </a:r>
                      <a:r>
                        <a:rPr lang="en-US" sz="1600" b="1" kern="1200" baseline="0" dirty="0" smtClean="0">
                          <a:solidFill>
                            <a:schemeClr val="tx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email</a:t>
                      </a: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}</a:t>
                      </a:r>
                      <a:endParaRPr lang="en-US" sz="16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624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SPARQL tests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isURI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,</a:t>
                      </a:r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isBlank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,</a:t>
                      </a:r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isLiteral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,</a:t>
                      </a:r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bound</a:t>
                      </a:r>
                      <a:endParaRPr lang="en-US" sz="16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isURI</a:t>
                      </a:r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(?person)</a:t>
                      </a: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|| !bound(?person)</a:t>
                      </a:r>
                      <a:endParaRPr lang="en-US" sz="16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624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Accessors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str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,</a:t>
                      </a:r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lang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,</a:t>
                      </a:r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datatype</a:t>
                      </a:r>
                      <a:endParaRPr lang="en-US" sz="16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lang</a:t>
                      </a:r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(?</a:t>
                      </a:r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title</a:t>
                      </a:r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)</a:t>
                      </a: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= “</a:t>
                      </a:r>
                      <a:r>
                        <a:rPr lang="en-US" sz="1600" b="1" baseline="0" dirty="0" smtClean="0">
                          <a:solidFill>
                            <a:schemeClr val="tx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en</a:t>
                      </a: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”</a:t>
                      </a:r>
                      <a:endParaRPr lang="en-US" sz="16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624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Miscellaneous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sameTerm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,</a:t>
                      </a: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langMatches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,</a:t>
                      </a: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regex</a:t>
                      </a:r>
                      <a:endParaRPr lang="en-US" sz="16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regex</a:t>
                      </a:r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(?</a:t>
                      </a:r>
                      <a:r>
                        <a:rPr lang="en-US" sz="1600" b="1" kern="1200" dirty="0" err="1" smtClean="0">
                          <a:solidFill>
                            <a:schemeClr val="tx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ssn</a:t>
                      </a:r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,</a:t>
                      </a: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</a:t>
                      </a:r>
                      <a:r>
                        <a:rPr lang="en-US" sz="1600" b="1" kern="120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“</a:t>
                      </a:r>
                      <a:r>
                        <a:rPr lang="en-US" sz="1600" b="1" kern="1200" dirty="0" smtClean="0">
                          <a:solidFill>
                            <a:schemeClr val="tx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\\d{3}-\\d{2}-\\d{4}</a:t>
                      </a: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”)</a:t>
                      </a:r>
                      <a:endParaRPr lang="en-US" sz="16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254" name="TextBox 4"/>
          <p:cNvSpPr txBox="1">
            <a:spLocks noChangeArrowheads="1"/>
          </p:cNvSpPr>
          <p:nvPr/>
        </p:nvSpPr>
        <p:spPr bwMode="auto">
          <a:xfrm>
            <a:off x="685800" y="2057400"/>
            <a:ext cx="79248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2000" b="1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.</a:t>
            </a:r>
            <a:r>
              <a:rPr lang="en-US" sz="2000" b="1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B </a:t>
            </a:r>
            <a:r>
              <a:rPr lang="en-US" sz="2000" b="1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.</a:t>
            </a:r>
            <a:r>
              <a:rPr lang="en-US" sz="2000" b="1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FILTER</a:t>
            </a:r>
            <a:r>
              <a:rPr lang="en-US" sz="2000" b="1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>
                <a:latin typeface="Courier New" pitchFamily="49" charset="0"/>
                <a:cs typeface="Courier New" pitchFamily="49" charset="0"/>
              </a:rPr>
              <a:t>…</a:t>
            </a:r>
            <a:r>
              <a:rPr lang="en-US" sz="2000" i="1">
                <a:latin typeface="Calibri" pitchFamily="34" charset="0"/>
                <a:cs typeface="Courier New" pitchFamily="49" charset="0"/>
              </a:rPr>
              <a:t>expr</a:t>
            </a:r>
            <a:r>
              <a:rPr lang="en-US" sz="2000" b="1">
                <a:latin typeface="Courier New" pitchFamily="49" charset="0"/>
                <a:cs typeface="Courier New" pitchFamily="49" charset="0"/>
              </a:rPr>
              <a:t>… </a:t>
            </a:r>
            <a:r>
              <a:rPr lang="en-US" sz="2000" b="1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Curved Connector 38"/>
          <p:cNvCxnSpPr/>
          <p:nvPr/>
        </p:nvCxnSpPr>
        <p:spPr>
          <a:xfrm rot="10800000">
            <a:off x="1447800" y="5257800"/>
            <a:ext cx="4343400" cy="533400"/>
          </a:xfrm>
          <a:prstGeom prst="curvedConnector3">
            <a:avLst>
              <a:gd name="adj1" fmla="val 64593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RDF Datasets</a:t>
            </a:r>
          </a:p>
        </p:txBody>
      </p:sp>
      <p:sp>
        <p:nvSpPr>
          <p:cNvPr id="10244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106680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US" sz="2800" smtClean="0"/>
              <a:t>A SPARQL queries a </a:t>
            </a:r>
            <a:r>
              <a:rPr lang="en-US" sz="2800" i="1" smtClean="0"/>
              <a:t>default graph</a:t>
            </a:r>
            <a:r>
              <a:rPr lang="en-US" sz="2800" smtClean="0"/>
              <a:t> (normally) and zero or more </a:t>
            </a:r>
            <a:r>
              <a:rPr lang="en-US" sz="2800" i="1" smtClean="0"/>
              <a:t>named graphs </a:t>
            </a:r>
            <a:r>
              <a:rPr lang="en-US" sz="2800" smtClean="0"/>
              <a:t>(when inside a </a:t>
            </a:r>
            <a:r>
              <a:rPr lang="en-US" sz="2800" b="1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GRAPH</a:t>
            </a:r>
            <a:r>
              <a:rPr lang="en-US" sz="2800" smtClean="0"/>
              <a:t> clause).</a:t>
            </a:r>
          </a:p>
        </p:txBody>
      </p:sp>
      <p:sp>
        <p:nvSpPr>
          <p:cNvPr id="4" name="Oval 3"/>
          <p:cNvSpPr/>
          <p:nvPr/>
        </p:nvSpPr>
        <p:spPr>
          <a:xfrm>
            <a:off x="2286000" y="2514600"/>
            <a:ext cx="1219200" cy="12192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52400" y="4648200"/>
            <a:ext cx="1219200" cy="12192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/>
              <a:t>ex:g1</a:t>
            </a:r>
          </a:p>
        </p:txBody>
      </p:sp>
      <p:sp>
        <p:nvSpPr>
          <p:cNvPr id="6" name="Oval 5"/>
          <p:cNvSpPr/>
          <p:nvPr/>
        </p:nvSpPr>
        <p:spPr>
          <a:xfrm>
            <a:off x="1676400" y="5562600"/>
            <a:ext cx="1219200" cy="12192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/>
              <a:t>ex:g2</a:t>
            </a:r>
          </a:p>
        </p:txBody>
      </p:sp>
      <p:sp>
        <p:nvSpPr>
          <p:cNvPr id="7" name="Oval 6"/>
          <p:cNvSpPr/>
          <p:nvPr/>
        </p:nvSpPr>
        <p:spPr>
          <a:xfrm>
            <a:off x="3200400" y="4343400"/>
            <a:ext cx="1219200" cy="12192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/>
              <a:t>ex:g3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" y="4189413"/>
            <a:ext cx="4038600" cy="15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" y="1524000"/>
            <a:ext cx="3810000" cy="646113"/>
          </a:xfrm>
          <a:prstGeom prst="rect">
            <a:avLst/>
          </a:prstGeom>
          <a:noFill/>
        </p:spPr>
        <p:txBody>
          <a:bodyPr lIns="0" r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Default graph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(the merge of zero or more graphs)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4278313"/>
            <a:ext cx="3352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Named graphs</a:t>
            </a:r>
          </a:p>
        </p:txBody>
      </p:sp>
      <p:sp>
        <p:nvSpPr>
          <p:cNvPr id="12" name="Oval 11"/>
          <p:cNvSpPr/>
          <p:nvPr/>
        </p:nvSpPr>
        <p:spPr>
          <a:xfrm>
            <a:off x="914400" y="2286000"/>
            <a:ext cx="609600" cy="6096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/>
              <a:t>ex:g1</a:t>
            </a:r>
          </a:p>
        </p:txBody>
      </p:sp>
      <p:cxnSp>
        <p:nvCxnSpPr>
          <p:cNvPr id="14" name="Straight Arrow Connector 13"/>
          <p:cNvCxnSpPr>
            <a:stCxn id="12" idx="6"/>
            <a:endCxn id="4" idx="2"/>
          </p:cNvCxnSpPr>
          <p:nvPr/>
        </p:nvCxnSpPr>
        <p:spPr>
          <a:xfrm>
            <a:off x="1524000" y="2590800"/>
            <a:ext cx="7620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914400" y="3276600"/>
            <a:ext cx="609600" cy="6096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/>
              <a:t>ex:g4</a:t>
            </a:r>
          </a:p>
        </p:txBody>
      </p:sp>
      <p:cxnSp>
        <p:nvCxnSpPr>
          <p:cNvPr id="16" name="Straight Arrow Connector 15"/>
          <p:cNvCxnSpPr>
            <a:stCxn id="15" idx="6"/>
            <a:endCxn id="4" idx="2"/>
          </p:cNvCxnSpPr>
          <p:nvPr/>
        </p:nvCxnSpPr>
        <p:spPr>
          <a:xfrm flipV="1">
            <a:off x="1524000" y="3124200"/>
            <a:ext cx="7620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3"/>
          <p:cNvSpPr txBox="1">
            <a:spLocks/>
          </p:cNvSpPr>
          <p:nvPr/>
        </p:nvSpPr>
        <p:spPr>
          <a:xfrm>
            <a:off x="5181600" y="1493838"/>
            <a:ext cx="3200400" cy="5211762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PREFIX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ex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: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…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SELECT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…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FROM </a:t>
            </a:r>
            <a:r>
              <a:rPr lang="en-US" sz="2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ex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:</a:t>
            </a:r>
            <a:r>
              <a:rPr lang="en-US" sz="2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g1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FROM </a:t>
            </a:r>
            <a:r>
              <a:rPr lang="en-US" sz="2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ex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:</a:t>
            </a:r>
            <a:r>
              <a:rPr lang="en-US" sz="2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g4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FROM NAMED </a:t>
            </a:r>
            <a:r>
              <a:rPr lang="en-US" sz="2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ex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:</a:t>
            </a:r>
            <a:r>
              <a:rPr lang="en-US" sz="2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g1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FROM NAMED </a:t>
            </a:r>
            <a:r>
              <a:rPr lang="en-US" sz="2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ex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:</a:t>
            </a:r>
            <a:r>
              <a:rPr lang="en-US" sz="2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g2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FROM NAMED </a:t>
            </a:r>
            <a:r>
              <a:rPr lang="en-US" sz="2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ex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:</a:t>
            </a:r>
            <a:r>
              <a:rPr lang="en-US" sz="2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g3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WHERE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  … </a:t>
            </a:r>
            <a:r>
              <a:rPr lang="en-US" sz="2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…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	 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GRAPH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ex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:</a:t>
            </a:r>
            <a:r>
              <a:rPr lang="en-US" sz="2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g3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		… </a:t>
            </a:r>
            <a:r>
              <a:rPr lang="en-US" sz="2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B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…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	 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	 GRAPH ?</a:t>
            </a:r>
            <a:r>
              <a:rPr lang="en-US" sz="2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		… </a:t>
            </a:r>
            <a:r>
              <a:rPr lang="en-US" sz="2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…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	 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  <p:cxnSp>
        <p:nvCxnSpPr>
          <p:cNvPr id="31" name="Curved Connector 30"/>
          <p:cNvCxnSpPr/>
          <p:nvPr/>
        </p:nvCxnSpPr>
        <p:spPr>
          <a:xfrm rot="10800000">
            <a:off x="3886200" y="3200400"/>
            <a:ext cx="1676400" cy="9906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10800000">
            <a:off x="4495800" y="4800600"/>
            <a:ext cx="1447800" cy="1588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 rot="10800000">
            <a:off x="4495800" y="5029200"/>
            <a:ext cx="1295400" cy="7620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Curved Connector 36"/>
          <p:cNvCxnSpPr/>
          <p:nvPr/>
        </p:nvCxnSpPr>
        <p:spPr>
          <a:xfrm rot="10800000" flipV="1">
            <a:off x="2971800" y="5791200"/>
            <a:ext cx="2819400" cy="4572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261" name="TextBox 39"/>
          <p:cNvSpPr txBox="1">
            <a:spLocks noChangeArrowheads="1"/>
          </p:cNvSpPr>
          <p:nvPr/>
        </p:nvSpPr>
        <p:spPr bwMode="auto">
          <a:xfrm>
            <a:off x="3733800" y="5788025"/>
            <a:ext cx="406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 u="sng">
                <a:latin typeface="Calibri" pitchFamily="34" charset="0"/>
              </a:rPr>
              <a:t>OR</a:t>
            </a:r>
            <a:endParaRPr lang="en-US" b="1" i="1" u="sng">
              <a:latin typeface="Calibri" pitchFamily="34" charset="0"/>
            </a:endParaRPr>
          </a:p>
        </p:txBody>
      </p:sp>
      <p:sp>
        <p:nvSpPr>
          <p:cNvPr id="10262" name="TextBox 40"/>
          <p:cNvSpPr txBox="1">
            <a:spLocks noChangeArrowheads="1"/>
          </p:cNvSpPr>
          <p:nvPr/>
        </p:nvSpPr>
        <p:spPr bwMode="auto">
          <a:xfrm>
            <a:off x="4622800" y="5330825"/>
            <a:ext cx="406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 u="sng">
                <a:latin typeface="Calibri" pitchFamily="34" charset="0"/>
              </a:rPr>
              <a:t>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/>
              <a:t>SPARQL Over HTTP (the SPARQL Protocol)</a:t>
            </a:r>
            <a:endParaRPr lang="en-US" dirty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94360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http://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host.domain.com/sparql/endpoint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?</a:t>
            </a:r>
            <a:r>
              <a:rPr lang="en-US" sz="2000" i="1" dirty="0" smtClean="0">
                <a:cs typeface="Courier New" pitchFamily="49" charset="0"/>
              </a:rPr>
              <a:t>&lt;parameters&gt;</a:t>
            </a:r>
          </a:p>
          <a:p>
            <a:pPr algn="ctr">
              <a:buFont typeface="Arial" charset="0"/>
              <a:buNone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>
              <a:buFont typeface="Arial" charset="0"/>
              <a:buNone/>
            </a:pPr>
            <a:r>
              <a:rPr lang="en-US" sz="2000" dirty="0" smtClean="0">
                <a:cs typeface="Courier New" pitchFamily="49" charset="0"/>
              </a:rPr>
              <a:t>where </a:t>
            </a:r>
            <a:r>
              <a:rPr lang="en-US" sz="2000" i="1" dirty="0" smtClean="0">
                <a:cs typeface="Courier New" pitchFamily="49" charset="0"/>
              </a:rPr>
              <a:t>&lt;parameters&gt;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smtClean="0">
                <a:cs typeface="Courier New" pitchFamily="49" charset="0"/>
              </a:rPr>
              <a:t>can include:</a:t>
            </a:r>
          </a:p>
          <a:p>
            <a:pPr>
              <a:buFont typeface="Arial" charset="0"/>
              <a:buNone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>
              <a:buFont typeface="Arial" charset="0"/>
              <a:buNone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	query=</a:t>
            </a:r>
            <a:r>
              <a:rPr lang="en-US" sz="2000" i="1" dirty="0" smtClean="0">
                <a:cs typeface="Courier New" pitchFamily="49" charset="0"/>
              </a:rPr>
              <a:t>&lt;encoded query string&gt;</a:t>
            </a:r>
          </a:p>
          <a:p>
            <a:pPr>
              <a:buFont typeface="Arial" charset="0"/>
              <a:buNone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			</a:t>
            </a:r>
            <a:r>
              <a:rPr lang="en-US" sz="2000" dirty="0" smtClean="0">
                <a:cs typeface="Courier New" pitchFamily="49" charset="0"/>
              </a:rPr>
              <a:t>e.g.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SELECT+*%0DWHERE+{…</a:t>
            </a:r>
          </a:p>
          <a:p>
            <a:pPr>
              <a:buFont typeface="Arial" charset="0"/>
              <a:buNone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	default-graph-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uri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i="1" dirty="0" smtClean="0">
                <a:cs typeface="Courier New" pitchFamily="49" charset="0"/>
              </a:rPr>
              <a:t>&lt;encoded graph URI&gt;</a:t>
            </a:r>
          </a:p>
          <a:p>
            <a:pPr>
              <a:buFont typeface="Arial" charset="0"/>
              <a:buNone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			</a:t>
            </a:r>
            <a:r>
              <a:rPr lang="en-US" sz="2000" dirty="0" smtClean="0">
                <a:cs typeface="Courier New" pitchFamily="49" charset="0"/>
              </a:rPr>
              <a:t>e.g.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http%3A%2F%2Fexmaple.com%2Ffoo…</a:t>
            </a:r>
          </a:p>
          <a:p>
            <a:pPr>
              <a:buFont typeface="Arial" charset="0"/>
              <a:buNone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			</a:t>
            </a:r>
            <a:r>
              <a:rPr lang="en-US" sz="2000" dirty="0" err="1" smtClean="0">
                <a:cs typeface="Courier New" pitchFamily="49" charset="0"/>
              </a:rPr>
              <a:t>n.b</a:t>
            </a:r>
            <a:r>
              <a:rPr lang="en-US" sz="2000" dirty="0" smtClean="0">
                <a:cs typeface="Courier New" pitchFamily="49" charset="0"/>
              </a:rPr>
              <a:t>. zero of more occurrences of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default-graph-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uri</a:t>
            </a: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>
              <a:buFont typeface="Arial" charset="0"/>
              <a:buNone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	named-graph-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uri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i="1" dirty="0" smtClean="0">
                <a:cs typeface="Courier New" pitchFamily="49" charset="0"/>
              </a:rPr>
              <a:t>&lt;encoded graph URI&gt;</a:t>
            </a:r>
          </a:p>
          <a:p>
            <a:pPr>
              <a:buFont typeface="Arial" charset="0"/>
              <a:buNone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			</a:t>
            </a:r>
            <a:r>
              <a:rPr lang="en-US" sz="2000" dirty="0" smtClean="0">
                <a:cs typeface="Courier New" pitchFamily="49" charset="0"/>
              </a:rPr>
              <a:t>e.g.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http%3A%2F%2Fexmaple.com%2Fbar…</a:t>
            </a:r>
          </a:p>
          <a:p>
            <a:pPr>
              <a:buFont typeface="Arial" charset="0"/>
              <a:buNone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			</a:t>
            </a:r>
            <a:r>
              <a:rPr lang="en-US" sz="2000" dirty="0" err="1" smtClean="0">
                <a:cs typeface="Courier New" pitchFamily="49" charset="0"/>
              </a:rPr>
              <a:t>n.b</a:t>
            </a:r>
            <a:r>
              <a:rPr lang="en-US" sz="2000" dirty="0" smtClean="0">
                <a:cs typeface="Courier New" pitchFamily="49" charset="0"/>
              </a:rPr>
              <a:t>. zero of more occurrences of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named-graph-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uri</a:t>
            </a: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>
              <a:buFont typeface="Arial" charset="0"/>
              <a:buNone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>
              <a:buFont typeface="Arial" charset="0"/>
              <a:buNone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algn="ctr">
              <a:buFont typeface="Arial" charset="0"/>
              <a:buNone/>
            </a:pPr>
            <a:r>
              <a:rPr lang="en-US" sz="2000" dirty="0" smtClean="0">
                <a:cs typeface="Courier New" pitchFamily="49" charset="0"/>
              </a:rPr>
              <a:t>HTTP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GET</a:t>
            </a:r>
            <a:r>
              <a:rPr lang="en-US" sz="2000" dirty="0" smtClean="0">
                <a:cs typeface="Courier New" pitchFamily="49" charset="0"/>
              </a:rPr>
              <a:t> or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POST</a:t>
            </a:r>
            <a:r>
              <a:rPr lang="en-US" sz="2000" dirty="0" smtClean="0">
                <a:cs typeface="Courier New" pitchFamily="49" charset="0"/>
              </a:rPr>
              <a:t>. Graphs given in the protocol override graphs given in the query.</a:t>
            </a: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Federated Query </a:t>
            </a:r>
            <a:r>
              <a:rPr lang="en-US" sz="3200" i="1" dirty="0" smtClean="0"/>
              <a:t>(SPARQL 1.1)</a:t>
            </a:r>
            <a:endParaRPr lang="en-US" i="1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5181600" y="1219200"/>
            <a:ext cx="3581400" cy="5486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PREFIX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ex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: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…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SELECT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…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FROM </a:t>
            </a:r>
            <a:r>
              <a:rPr lang="en-US" sz="2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ex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:</a:t>
            </a:r>
            <a:r>
              <a:rPr lang="en-US" sz="2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g1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WHERE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  … </a:t>
            </a:r>
            <a:r>
              <a:rPr lang="en-US" sz="2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…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	 </a:t>
            </a:r>
            <a:r>
              <a:rPr lang="en-US" sz="24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SERVICE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ex</a:t>
            </a:r>
            <a:r>
              <a:rPr lang="en-US" sz="24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:</a:t>
            </a:r>
            <a:r>
              <a:rPr lang="en-US" sz="24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		… </a:t>
            </a:r>
            <a:r>
              <a:rPr lang="en-US" sz="2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B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…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	 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	 </a:t>
            </a:r>
            <a:r>
              <a:rPr lang="en-US" sz="24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SERVICE </a:t>
            </a:r>
            <a:r>
              <a:rPr lang="en-US" sz="24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ex</a:t>
            </a:r>
            <a:r>
              <a:rPr lang="en-US" sz="24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:</a:t>
            </a:r>
            <a:r>
              <a:rPr lang="en-US" sz="24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s2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		… </a:t>
            </a:r>
            <a:r>
              <a:rPr lang="en-US" sz="24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…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	 </a:t>
            </a: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  <p:sp>
        <p:nvSpPr>
          <p:cNvPr id="5" name="Oval 4"/>
          <p:cNvSpPr/>
          <p:nvPr/>
        </p:nvSpPr>
        <p:spPr>
          <a:xfrm>
            <a:off x="3523032" y="2362200"/>
            <a:ext cx="822960" cy="7620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/>
              <a:t>ex:g1</a:t>
            </a:r>
          </a:p>
        </p:txBody>
      </p:sp>
      <p:sp>
        <p:nvSpPr>
          <p:cNvPr id="6" name="Cloud 5"/>
          <p:cNvSpPr/>
          <p:nvPr/>
        </p:nvSpPr>
        <p:spPr>
          <a:xfrm>
            <a:off x="3657600" y="4343400"/>
            <a:ext cx="1143000" cy="106680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Web</a:t>
            </a:r>
            <a:endParaRPr lang="en-US" dirty="0"/>
          </a:p>
        </p:txBody>
      </p:sp>
      <p:cxnSp>
        <p:nvCxnSpPr>
          <p:cNvPr id="7" name="Curved Connector 6"/>
          <p:cNvCxnSpPr>
            <a:endCxn id="5" idx="6"/>
          </p:cNvCxnSpPr>
          <p:nvPr/>
        </p:nvCxnSpPr>
        <p:spPr>
          <a:xfrm rot="10800000">
            <a:off x="4345992" y="2743200"/>
            <a:ext cx="1216608" cy="6096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485088" y="5105400"/>
            <a:ext cx="1524000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 smtClean="0"/>
              <a:t>SPARQL Endpoint</a:t>
            </a:r>
            <a:r>
              <a:rPr lang="en-US" dirty="0" smtClean="0"/>
              <a:t> ex:s2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265888" y="50292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799288" y="51054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418288" y="54864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875488" y="55626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21" name="Curved Connector 20"/>
          <p:cNvCxnSpPr/>
          <p:nvPr/>
        </p:nvCxnSpPr>
        <p:spPr>
          <a:xfrm rot="10800000" flipV="1">
            <a:off x="4876800" y="4114800"/>
            <a:ext cx="914400" cy="6096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 rot="10800000">
            <a:off x="4953000" y="4876800"/>
            <a:ext cx="762000" cy="6096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>
            <a:off x="3124200" y="43434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0800000" flipV="1">
            <a:off x="3124200" y="49530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113488" y="4953000"/>
            <a:ext cx="2950723" cy="1066800"/>
          </a:xfrm>
          <a:prstGeom prst="roundRect">
            <a:avLst/>
          </a:prstGeom>
          <a:noFill/>
          <a:ln w="63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78605" y="3962400"/>
            <a:ext cx="1524000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 smtClean="0"/>
              <a:t>SPARQL Endpoint</a:t>
            </a:r>
            <a:r>
              <a:rPr lang="en-US" dirty="0" smtClean="0"/>
              <a:t> ex:s1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259405" y="38862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792805" y="39624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411805" y="43434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869005" y="44196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107005" y="3810000"/>
            <a:ext cx="2950723" cy="1066800"/>
          </a:xfrm>
          <a:prstGeom prst="roundRect">
            <a:avLst/>
          </a:prstGeom>
          <a:noFill/>
          <a:ln w="63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828800" y="13716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2590800" y="14478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Oval 40"/>
          <p:cNvSpPr/>
          <p:nvPr/>
        </p:nvSpPr>
        <p:spPr>
          <a:xfrm>
            <a:off x="2133600" y="19050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2819400" y="21336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3" name="Rounded Rectangle 42"/>
          <p:cNvSpPr/>
          <p:nvPr/>
        </p:nvSpPr>
        <p:spPr>
          <a:xfrm>
            <a:off x="685801" y="1275944"/>
            <a:ext cx="3779196" cy="1994170"/>
          </a:xfrm>
          <a:prstGeom prst="roundRect">
            <a:avLst/>
          </a:prstGeom>
          <a:noFill/>
          <a:ln w="63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1600" i="1" dirty="0" smtClean="0">
                <a:solidFill>
                  <a:schemeClr val="tx1"/>
                </a:solidFill>
              </a:rPr>
              <a:t/>
            </a:r>
            <a:br>
              <a:rPr lang="en-US" sz="1600" i="1" dirty="0" smtClean="0">
                <a:solidFill>
                  <a:schemeClr val="tx1"/>
                </a:solidFill>
              </a:rPr>
            </a:br>
            <a:r>
              <a:rPr lang="en-US" sz="1600" i="1" dirty="0" smtClean="0">
                <a:solidFill>
                  <a:schemeClr val="tx1"/>
                </a:solidFill>
              </a:rPr>
              <a:t/>
            </a:r>
            <a:br>
              <a:rPr lang="en-US" sz="1600" i="1" dirty="0" smtClean="0">
                <a:solidFill>
                  <a:schemeClr val="tx1"/>
                </a:solidFill>
              </a:rPr>
            </a:br>
            <a:r>
              <a:rPr lang="en-US" sz="1600" i="1" dirty="0" smtClean="0">
                <a:solidFill>
                  <a:schemeClr val="tx1"/>
                </a:solidFill>
              </a:rPr>
              <a:t/>
            </a:r>
            <a:br>
              <a:rPr lang="en-US" sz="1600" i="1" dirty="0" smtClean="0">
                <a:solidFill>
                  <a:schemeClr val="tx1"/>
                </a:solidFill>
              </a:rPr>
            </a:br>
            <a:r>
              <a:rPr lang="en-US" sz="1600" i="1" dirty="0" smtClean="0">
                <a:solidFill>
                  <a:schemeClr val="tx1"/>
                </a:solidFill>
              </a:rPr>
              <a:t>Local Graph Store</a:t>
            </a:r>
            <a:br>
              <a:rPr lang="en-US" sz="1600" i="1" dirty="0" smtClean="0">
                <a:solidFill>
                  <a:schemeClr val="tx1"/>
                </a:solidFill>
              </a:rPr>
            </a:br>
            <a:endParaRPr lang="en-US" sz="800" i="1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1447800" y="21336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590800" y="27432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3352800" y="17526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1066800" y="16764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SPARQL 1.1 Update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1539240"/>
          <a:ext cx="8382000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0"/>
              </a:tblGrid>
              <a:tr h="5219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SPARQL Update Language Statements</a:t>
                      </a:r>
                      <a:endParaRPr lang="en-US" dirty="0"/>
                    </a:p>
                  </a:txBody>
                  <a:tcPr anchor="ctr"/>
                </a:tc>
              </a:tr>
              <a:tr h="5219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INSERT DATA { </a:t>
                      </a:r>
                      <a:r>
                        <a:rPr lang="en-US" sz="1600" b="1" i="1" kern="1200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triples</a:t>
                      </a:r>
                      <a:r>
                        <a:rPr lang="en-US" sz="1600" b="1" kern="120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 }</a:t>
                      </a:r>
                    </a:p>
                  </a:txBody>
                  <a:tcPr anchor="ctr"/>
                </a:tc>
              </a:tr>
              <a:tr h="5219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DELETE DATA {</a:t>
                      </a:r>
                      <a:r>
                        <a:rPr lang="en-US" sz="1600" b="1" i="1" kern="1200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triples</a:t>
                      </a:r>
                      <a:r>
                        <a:rPr lang="en-US" sz="1600" b="1" kern="120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}</a:t>
                      </a:r>
                    </a:p>
                  </a:txBody>
                  <a:tcPr anchor="ctr"/>
                </a:tc>
              </a:tr>
              <a:tr h="521970"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[</a:t>
                      </a:r>
                      <a:r>
                        <a:rPr lang="en-US" sz="1600" b="1" kern="120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 DELETE { </a:t>
                      </a:r>
                      <a:r>
                        <a:rPr lang="en-US" sz="1600" b="1" i="1" kern="1200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template</a:t>
                      </a:r>
                      <a:r>
                        <a:rPr lang="en-US" sz="1600" b="1" kern="120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 } 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] [</a:t>
                      </a:r>
                      <a:r>
                        <a:rPr lang="en-US" sz="1600" b="1" kern="120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 INSERT</a:t>
                      </a:r>
                      <a:r>
                        <a:rPr lang="en-US" sz="1600" b="1" kern="1200" baseline="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 { </a:t>
                      </a:r>
                      <a:r>
                        <a:rPr lang="en-US" sz="1600" b="1" i="1" kern="1200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template</a:t>
                      </a:r>
                      <a:r>
                        <a:rPr lang="en-US" sz="1600" b="1" kern="1200" baseline="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 } </a:t>
                      </a:r>
                      <a:r>
                        <a:rPr lang="en-US" sz="1600" b="1" kern="1200" baseline="0" dirty="0" smtClean="0">
                          <a:solidFill>
                            <a:schemeClr val="tx1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] </a:t>
                      </a:r>
                      <a:r>
                        <a:rPr lang="en-US" sz="1600" b="1" kern="1200" baseline="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WHERE { </a:t>
                      </a:r>
                      <a:r>
                        <a:rPr lang="en-US" sz="1600" b="1" i="1" kern="1200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pattern</a:t>
                      </a:r>
                      <a:r>
                        <a:rPr lang="en-US" sz="1600" b="1" kern="1200" baseline="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 }</a:t>
                      </a:r>
                      <a:endParaRPr lang="en-US" sz="1600" b="1" kern="1200" dirty="0">
                        <a:solidFill>
                          <a:schemeClr val="accent2"/>
                        </a:solidFill>
                        <a:latin typeface="Courier New" pitchFamily="49" charset="0"/>
                        <a:ea typeface="+mn-ea"/>
                        <a:cs typeface="Courier New" pitchFamily="49" charset="0"/>
                      </a:endParaRPr>
                    </a:p>
                  </a:txBody>
                  <a:tcPr anchor="ctr"/>
                </a:tc>
              </a:tr>
              <a:tr h="521970"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LOAD &lt;</a:t>
                      </a:r>
                      <a:r>
                        <a:rPr lang="en-US" sz="1600" b="1" i="1" kern="1200" dirty="0" err="1" smtClean="0">
                          <a:solidFill>
                            <a:schemeClr val="accent1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uri</a:t>
                      </a:r>
                      <a:r>
                        <a:rPr lang="en-US" sz="1600" b="1" kern="120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&gt; </a:t>
                      </a:r>
                      <a:r>
                        <a:rPr lang="en-US" sz="1600" b="1" kern="1200" baseline="0" dirty="0" smtClean="0">
                          <a:solidFill>
                            <a:schemeClr val="tx1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[</a:t>
                      </a:r>
                      <a:r>
                        <a:rPr lang="en-US" sz="1600" b="1" kern="120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 INTO GRAPH &lt;</a:t>
                      </a:r>
                      <a:r>
                        <a:rPr lang="en-US" sz="1600" b="1" i="1" kern="1200" dirty="0" err="1" smtClean="0">
                          <a:solidFill>
                            <a:schemeClr val="accent1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uri</a:t>
                      </a:r>
                      <a:r>
                        <a:rPr lang="en-US" sz="1600" b="1" kern="120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&gt; </a:t>
                      </a:r>
                      <a:r>
                        <a:rPr lang="en-US" sz="1600" b="1" kern="1200" baseline="0" dirty="0" smtClean="0">
                          <a:solidFill>
                            <a:schemeClr val="tx1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]</a:t>
                      </a:r>
                      <a:endParaRPr lang="en-US" sz="1600" b="1" kern="1200" baseline="0" dirty="0">
                        <a:solidFill>
                          <a:schemeClr val="tx1"/>
                        </a:solidFill>
                        <a:latin typeface="Courier New" pitchFamily="49" charset="0"/>
                        <a:ea typeface="+mn-ea"/>
                        <a:cs typeface="Courier New" pitchFamily="49" charset="0"/>
                      </a:endParaRPr>
                    </a:p>
                  </a:txBody>
                  <a:tcPr anchor="ctr"/>
                </a:tc>
              </a:tr>
              <a:tr h="521970"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CLEAR GRAPH &lt;</a:t>
                      </a:r>
                      <a:r>
                        <a:rPr lang="en-US" sz="1600" b="1" i="1" kern="1200" dirty="0" err="1" smtClean="0">
                          <a:solidFill>
                            <a:schemeClr val="accent1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uri</a:t>
                      </a:r>
                      <a:r>
                        <a:rPr lang="en-US" sz="1600" b="1" kern="120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&gt;</a:t>
                      </a:r>
                      <a:endParaRPr lang="en-US" sz="1600" b="1" kern="1200" dirty="0">
                        <a:solidFill>
                          <a:schemeClr val="accent2"/>
                        </a:solidFill>
                        <a:latin typeface="Courier New" pitchFamily="49" charset="0"/>
                        <a:ea typeface="+mn-ea"/>
                        <a:cs typeface="Courier New" pitchFamily="49" charset="0"/>
                      </a:endParaRPr>
                    </a:p>
                  </a:txBody>
                  <a:tcPr anchor="ctr"/>
                </a:tc>
              </a:tr>
              <a:tr h="521970"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CREATAE</a:t>
                      </a:r>
                      <a:r>
                        <a:rPr lang="en-US" sz="1600" b="1" kern="1200" baseline="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 GRAPH &lt;</a:t>
                      </a:r>
                      <a:r>
                        <a:rPr lang="en-US" sz="1600" b="1" i="1" kern="1200" dirty="0" err="1" smtClean="0">
                          <a:solidFill>
                            <a:schemeClr val="accent1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uri</a:t>
                      </a:r>
                      <a:r>
                        <a:rPr lang="en-US" sz="1600" b="1" kern="1200" baseline="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&gt;</a:t>
                      </a:r>
                      <a:endParaRPr lang="en-US" sz="1600" b="1" kern="1200" dirty="0">
                        <a:solidFill>
                          <a:schemeClr val="accent2"/>
                        </a:solidFill>
                        <a:latin typeface="Courier New" pitchFamily="49" charset="0"/>
                        <a:ea typeface="+mn-ea"/>
                        <a:cs typeface="Courier New" pitchFamily="49" charset="0"/>
                      </a:endParaRPr>
                    </a:p>
                  </a:txBody>
                  <a:tcPr anchor="ctr"/>
                </a:tc>
              </a:tr>
              <a:tr h="521970"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DROP GRAPH &lt;</a:t>
                      </a:r>
                      <a:r>
                        <a:rPr lang="en-US" sz="1600" b="1" i="1" kern="1200" dirty="0" err="1" smtClean="0">
                          <a:solidFill>
                            <a:schemeClr val="accent1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uri</a:t>
                      </a:r>
                      <a:r>
                        <a:rPr lang="en-US" sz="1600" b="1" kern="1200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&gt;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6172200"/>
            <a:ext cx="4826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[ … ] denotes optional parts of SPARQL 1.1 Update syntax</a:t>
            </a:r>
            <a:endParaRPr lang="en-US" sz="1400" i="1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Some Public SPARQL Endpoints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863600"/>
          <a:ext cx="8839200" cy="5842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95400"/>
                <a:gridCol w="4526912"/>
                <a:gridCol w="3016888"/>
              </a:tblGrid>
              <a:tr h="53817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Name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URL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What’s there?</a:t>
                      </a:r>
                      <a:endParaRPr lang="en-US" sz="1400" dirty="0"/>
                    </a:p>
                  </a:txBody>
                  <a:tcPr anchor="ctr"/>
                </a:tc>
              </a:tr>
              <a:tr h="8888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SPARQLer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hlinkClick r:id="rId3"/>
                        </a:rPr>
                        <a:t>http://sparql.org/sparql.</a:t>
                      </a:r>
                      <a:r>
                        <a:rPr lang="en-US" sz="1400" dirty="0" smtClean="0">
                          <a:hlinkClick r:id="rId3"/>
                        </a:rPr>
                        <a:t>html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General-purpose query endpoint</a:t>
                      </a:r>
                      <a:r>
                        <a:rPr lang="en-US" sz="1400" baseline="0" dirty="0" smtClean="0"/>
                        <a:t> for Web-accessible data</a:t>
                      </a:r>
                      <a:endParaRPr lang="en-US" sz="1400" dirty="0"/>
                    </a:p>
                  </a:txBody>
                  <a:tcPr anchor="ctr"/>
                </a:tc>
              </a:tr>
              <a:tr h="8815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DBPedia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hlinkClick r:id="rId4"/>
                        </a:rPr>
                        <a:t>http://dbpedia.org/</a:t>
                      </a:r>
                      <a:r>
                        <a:rPr lang="en-US" sz="1400" dirty="0" smtClean="0">
                          <a:hlinkClick r:id="rId4"/>
                        </a:rPr>
                        <a:t>sparql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Extensive</a:t>
                      </a:r>
                      <a:r>
                        <a:rPr lang="en-US" sz="1400" baseline="0" dirty="0" smtClean="0"/>
                        <a:t> RDF data from Wikipedia</a:t>
                      </a:r>
                      <a:endParaRPr lang="en-US" sz="1400" dirty="0"/>
                    </a:p>
                  </a:txBody>
                  <a:tcPr anchor="ctr"/>
                </a:tc>
              </a:tr>
              <a:tr h="8888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DBLP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hlinkClick r:id="rId5"/>
                        </a:rPr>
                        <a:t>http://www4.wiwiss.fu-berlin.de/dblp/snorql</a:t>
                      </a:r>
                      <a:r>
                        <a:rPr lang="en-US" sz="1400" dirty="0" smtClean="0">
                          <a:hlinkClick r:id="rId5"/>
                        </a:rPr>
                        <a:t>/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Bibliographic</a:t>
                      </a:r>
                      <a:r>
                        <a:rPr lang="en-US" sz="1400" baseline="0" dirty="0" smtClean="0"/>
                        <a:t> data from computer science journals and conferences</a:t>
                      </a:r>
                      <a:endParaRPr lang="en-US" sz="1400" dirty="0"/>
                    </a:p>
                  </a:txBody>
                  <a:tcPr anchor="ctr"/>
                </a:tc>
              </a:tr>
              <a:tr h="8815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LinkedMDB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hlinkClick r:id="rId6"/>
                        </a:rPr>
                        <a:t>http://data.linkedmdb.org/</a:t>
                      </a:r>
                      <a:r>
                        <a:rPr lang="en-US" sz="1400" dirty="0" smtClean="0">
                          <a:hlinkClick r:id="rId6"/>
                        </a:rPr>
                        <a:t>sparql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Films, actors, directors, writers, producers, etc.</a:t>
                      </a:r>
                      <a:endParaRPr lang="en-US" sz="1400" dirty="0"/>
                    </a:p>
                  </a:txBody>
                  <a:tcPr anchor="ctr"/>
                </a:tc>
              </a:tr>
              <a:tr h="8815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World</a:t>
                      </a:r>
                      <a:br>
                        <a:rPr lang="en-US" sz="1400" dirty="0" smtClean="0"/>
                      </a:br>
                      <a:r>
                        <a:rPr lang="en-US" sz="1400" dirty="0" err="1" smtClean="0"/>
                        <a:t>Factbook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hlinkClick r:id="rId7"/>
                        </a:rPr>
                        <a:t>http://www4.wiwiss.fu-berlin.de/factbook/snorql</a:t>
                      </a:r>
                      <a:r>
                        <a:rPr lang="en-US" sz="1400" dirty="0" smtClean="0">
                          <a:hlinkClick r:id="rId7"/>
                        </a:rPr>
                        <a:t>/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Country statistics</a:t>
                      </a:r>
                      <a:r>
                        <a:rPr lang="en-US" sz="1400" baseline="0" dirty="0" smtClean="0"/>
                        <a:t> from the CIA World </a:t>
                      </a:r>
                      <a:r>
                        <a:rPr lang="en-US" sz="1400" baseline="0" dirty="0" err="1" smtClean="0"/>
                        <a:t>Factbook</a:t>
                      </a:r>
                      <a:endParaRPr lang="en-US" sz="1400" dirty="0"/>
                    </a:p>
                  </a:txBody>
                  <a:tcPr anchor="ctr"/>
                </a:tc>
              </a:tr>
              <a:tr h="8815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bio2rdf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hlinkClick r:id="rId8"/>
                        </a:rPr>
                        <a:t>http://bio2rdf.org/</a:t>
                      </a:r>
                      <a:r>
                        <a:rPr lang="en-US" sz="1400" dirty="0" smtClean="0">
                          <a:hlinkClick r:id="rId8"/>
                        </a:rPr>
                        <a:t>sparql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Bioinformatics data from around 40 public databases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 Data</a:t>
            </a:r>
            <a:r>
              <a:rPr lang="en-US" dirty="0" smtClean="0"/>
              <a:t>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They </a:t>
            </a:r>
            <a:r>
              <a:rPr lang="en-US" dirty="0" smtClean="0"/>
              <a:t>are principles, not implementation advices</a:t>
            </a:r>
            <a:endParaRPr lang="en-US" dirty="0" smtClean="0"/>
          </a:p>
          <a:p>
            <a:r>
              <a:rPr lang="en-US" dirty="0" smtClean="0"/>
              <a:t>Not humans or machines but humans and machines! </a:t>
            </a:r>
          </a:p>
          <a:p>
            <a:pPr lvl="1"/>
            <a:r>
              <a:rPr lang="en-US" dirty="0" smtClean="0"/>
              <a:t>Content negotiation (e.g. </a:t>
            </a:r>
            <a:r>
              <a:rPr lang="en-US" dirty="0" smtClean="0"/>
              <a:t>HTML </a:t>
            </a:r>
            <a:r>
              <a:rPr lang="en-US" dirty="0" smtClean="0"/>
              <a:t>and</a:t>
            </a:r>
            <a:r>
              <a:rPr lang="en-US" dirty="0" smtClean="0"/>
              <a:t> </a:t>
            </a:r>
            <a:r>
              <a:rPr lang="en-US" dirty="0" smtClean="0"/>
              <a:t>RDF/</a:t>
            </a:r>
            <a:r>
              <a:rPr lang="en-US" dirty="0" smtClean="0"/>
              <a:t>XML)</a:t>
            </a:r>
          </a:p>
          <a:p>
            <a:pPr lvl="1"/>
            <a:r>
              <a:rPr lang="en-US" dirty="0" smtClean="0"/>
              <a:t>HTML+ </a:t>
            </a:r>
            <a:r>
              <a:rPr lang="en-US" dirty="0" err="1" smtClean="0"/>
              <a:t>RDFa</a:t>
            </a:r>
            <a:endParaRPr lang="en-US" dirty="0" smtClean="0"/>
          </a:p>
          <a:p>
            <a:r>
              <a:rPr lang="en-US" dirty="0" smtClean="0"/>
              <a:t>Metcalfe’s Law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http://en.wikipedia.org/wiki/Metcalfe%</a:t>
            </a:r>
            <a:r>
              <a:rPr lang="en-US" dirty="0" smtClean="0">
                <a:hlinkClick r:id="rId2"/>
              </a:rPr>
              <a:t>27s_law</a:t>
            </a:r>
            <a:r>
              <a:rPr lang="en-US" dirty="0" smtClean="0"/>
              <a:t> 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8313" y="6391275"/>
            <a:ext cx="2133600" cy="360363"/>
          </a:xfrm>
        </p:spPr>
        <p:txBody>
          <a:bodyPr/>
          <a:lstStyle/>
          <a:p>
            <a:fld id="{9285FBAB-38FE-8B42-8D64-69EC77B51A2D}" type="slidenum">
              <a:rPr lang="en-IE" smtClean="0"/>
              <a:pPr/>
              <a:t>8</a:t>
            </a:fld>
            <a:endParaRPr lang="en-I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SPARQL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4238"/>
            <a:ext cx="8229600" cy="536416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 SPARQL Specification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hlinkClick r:id="rId3"/>
              </a:rPr>
              <a:t>http://www.w3.org/TR/rdf-sparql-query/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SPARQL implementations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hlinkClick r:id="rId4"/>
              </a:rPr>
              <a:t>http://esw.w3.org/topic/SparqlImplementations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SPARQL endpoints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hlinkClick r:id="rId5"/>
              </a:rPr>
              <a:t>http://esw.w3.org/topic/</a:t>
            </a:r>
            <a:r>
              <a:rPr lang="en-US" dirty="0" smtClean="0">
                <a:hlinkClick r:id="rId5"/>
              </a:rPr>
              <a:t>SparqlEndpoints</a:t>
            </a:r>
            <a:endParaRPr lang="en-US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hlinkClick r:id="rId6"/>
              </a:rPr>
              <a:t>http://labs.mondeca.com/sparqlEndpointsStatus/</a:t>
            </a:r>
            <a:r>
              <a:rPr lang="en-US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SPARQL Frequently Asked Questions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hlinkClick r:id="rId7"/>
              </a:rPr>
              <a:t>http://www.thefigtrees.net/lee/sw/sparql-faq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SPARQL Working Group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hlinkClick r:id="rId8"/>
              </a:rPr>
              <a:t>http://www.w3.org/2009/sparql/wiki/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Common SPARQL extensions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hlinkClick r:id="rId9"/>
              </a:rPr>
              <a:t>http://esw.w3.org/topic/SPARQL/Extensions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0"/>
            <a:ext cx="3889375" cy="27947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30175"/>
            <a:ext cx="6461125" cy="708025"/>
          </a:xfrm>
        </p:spPr>
        <p:txBody>
          <a:bodyPr/>
          <a:lstStyle/>
          <a:p>
            <a:pPr algn="ctr"/>
            <a:r>
              <a:rPr lang="en-US" sz="2800" dirty="0" smtClean="0"/>
              <a:t>Hands-on: Querying </a:t>
            </a:r>
            <a:r>
              <a:rPr lang="en-US" sz="2800" dirty="0" err="1" smtClean="0"/>
              <a:t>DBpedia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4419600" y="838200"/>
            <a:ext cx="3504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dirty="0" smtClean="0">
                <a:solidFill>
                  <a:srgbClr val="808080"/>
                </a:solidFill>
                <a:hlinkClick r:id="rId3"/>
              </a:rPr>
              <a:t>http://dbpedia.org/</a:t>
            </a:r>
            <a:r>
              <a:rPr lang="en-US" sz="2400" dirty="0" smtClean="0">
                <a:solidFill>
                  <a:srgbClr val="808080"/>
                </a:solidFill>
                <a:hlinkClick r:id="rId3"/>
              </a:rPr>
              <a:t>sparql</a:t>
            </a:r>
            <a:r>
              <a:rPr lang="en-US" sz="2400" dirty="0" smtClean="0">
                <a:solidFill>
                  <a:srgbClr val="808080"/>
                </a:solidFill>
              </a:rPr>
              <a:t> </a:t>
            </a:r>
            <a:endParaRPr lang="en-US" sz="2400" dirty="0">
              <a:solidFill>
                <a:srgbClr val="808080"/>
              </a:solidFill>
            </a:endParaRPr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>
          <a:xfrm>
            <a:off x="4041775" y="6405563"/>
            <a:ext cx="1060450" cy="3603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ADEC78-19EC-DE40-ACF6-19A4A898C978}" type="slidenum">
              <a:rPr kumimoji="0" lang="en-IE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Sans" pitchFamily="-110" charset="0"/>
                <a:ea typeface="ＭＳ Ｐゴシック" charset="-128"/>
                <a:cs typeface="ＭＳ Ｐゴシック" charset="-128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" pitchFamily="-110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3429000"/>
            <a:ext cx="5715000" cy="956773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8100"/>
          </a:effectLst>
        </p:spPr>
        <p:txBody>
          <a:bodyPr wrap="square" lIns="144000" tIns="108000" rIns="36000" bIns="108000" rtlCol="0">
            <a:spAutoFit/>
          </a:bodyPr>
          <a:lstStyle/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SELECT * WHERE {</a:t>
            </a:r>
            <a:b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</a:b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&lt;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http://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dbpedia.org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/resource/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Galway&gt; 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?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p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?</a:t>
            </a:r>
            <a:r>
              <a:rPr lang="en-US" sz="1600" dirty="0" err="1" smtClean="0">
                <a:solidFill>
                  <a:srgbClr val="00FF00"/>
                </a:solidFill>
                <a:latin typeface="Courier"/>
                <a:cs typeface="Courier"/>
              </a:rPr>
              <a:t>o</a:t>
            </a:r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 .</a:t>
            </a:r>
          </a:p>
          <a:p>
            <a:r>
              <a:rPr lang="en-US" sz="1600" dirty="0" smtClean="0">
                <a:solidFill>
                  <a:srgbClr val="00FF00"/>
                </a:solidFill>
                <a:latin typeface="Courier"/>
                <a:cs typeface="Courier"/>
              </a:rPr>
              <a:t>}</a:t>
            </a:r>
            <a:endParaRPr lang="en-US" sz="1600" dirty="0" smtClean="0">
              <a:solidFill>
                <a:srgbClr val="00FF00"/>
              </a:solidFill>
              <a:latin typeface="Courier"/>
              <a:cs typeface="Courier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4495800"/>
            <a:ext cx="3657600" cy="2230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sz="4800" dirty="0" smtClean="0"/>
          </a:p>
          <a:p>
            <a:pPr algn="ctr">
              <a:buNone/>
            </a:pPr>
            <a:endParaRPr lang="en-US" sz="4800" dirty="0" smtClean="0"/>
          </a:p>
          <a:p>
            <a:pPr algn="ctr">
              <a:buNone/>
            </a:pPr>
            <a:r>
              <a:rPr lang="en-US" sz="4800" dirty="0" smtClean="0"/>
              <a:t>Questions?</a:t>
            </a:r>
            <a:endParaRPr lang="en-US" sz="4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 Data example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7" y="1219200"/>
            <a:ext cx="9123113" cy="5562600"/>
          </a:xfrm>
          <a:prstGeom prst="rect">
            <a:avLst/>
          </a:prstGeom>
        </p:spPr>
      </p:pic>
      <p:sp>
        <p:nvSpPr>
          <p:cNvPr id="4" name="Slide Number Placeholder 3"/>
          <p:cNvSpPr txBox="1">
            <a:spLocks/>
          </p:cNvSpPr>
          <p:nvPr/>
        </p:nvSpPr>
        <p:spPr>
          <a:xfrm>
            <a:off x="4041775" y="6405563"/>
            <a:ext cx="1060450" cy="3603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ADEC78-19EC-DE40-ACF6-19A4A898C978}" type="slidenum">
              <a:rPr kumimoji="0" lang="en-IE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Sans" pitchFamily="-110" charset="0"/>
                <a:ea typeface="ＭＳ Ｐゴシック" charset="-128"/>
                <a:cs typeface="ＭＳ Ｐゴシック" charset="-128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" pitchFamily="-110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RI Template 14-05-09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Lucida San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Lucida Sans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19727</TotalTime>
  <Words>5179</Words>
  <Application>Microsoft Macintosh PowerPoint</Application>
  <PresentationFormat>On-screen Show (4:3)</PresentationFormat>
  <Paragraphs>789</Paragraphs>
  <Slides>82</Slides>
  <Notes>14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DERI Template 14-05-09</vt:lpstr>
      <vt:lpstr>Utilising Linked Open Data in Applications </vt:lpstr>
      <vt:lpstr>Outline</vt:lpstr>
      <vt:lpstr>Organisational Notes</vt:lpstr>
      <vt:lpstr>Slide 4</vt:lpstr>
      <vt:lpstr>Orientation</vt:lpstr>
      <vt:lpstr>Linked Data 101</vt:lpstr>
      <vt:lpstr>Linked Data principles</vt:lpstr>
      <vt:lpstr>Linked Data principles</vt:lpstr>
      <vt:lpstr>Linked Data example</vt:lpstr>
      <vt:lpstr>HTTP URIs</vt:lpstr>
      <vt:lpstr>HTTP URIs</vt:lpstr>
      <vt:lpstr>HTTP URIs</vt:lpstr>
      <vt:lpstr>HTTP</vt:lpstr>
      <vt:lpstr>HTTP</vt:lpstr>
      <vt:lpstr>HTTP</vt:lpstr>
      <vt:lpstr>HTTP</vt:lpstr>
      <vt:lpstr>HTTP</vt:lpstr>
      <vt:lpstr>HTTP</vt:lpstr>
      <vt:lpstr>REST - HTTP</vt:lpstr>
      <vt:lpstr>RDF</vt:lpstr>
      <vt:lpstr>RDF</vt:lpstr>
      <vt:lpstr>Vocabularies</vt:lpstr>
      <vt:lpstr>Vocabulary Management</vt:lpstr>
      <vt:lpstr>Web's Standard Retrieval Algorithm</vt:lpstr>
      <vt:lpstr>Slide 25</vt:lpstr>
      <vt:lpstr>Linked Open Data cloud</vt:lpstr>
      <vt:lpstr>Linked Open Data cloud</vt:lpstr>
      <vt:lpstr>LOD cloud stats</vt:lpstr>
      <vt:lpstr>Slide 29</vt:lpstr>
      <vt:lpstr>TimBL’s 5-star plan for open data</vt:lpstr>
      <vt:lpstr>Why going for the 5th star?</vt:lpstr>
      <vt:lpstr>Effort distribution</vt:lpstr>
      <vt:lpstr>Datasets</vt:lpstr>
      <vt:lpstr>Linksets</vt:lpstr>
      <vt:lpstr>Describing Datasets - VoID</vt:lpstr>
      <vt:lpstr>General dataset metadata</vt:lpstr>
      <vt:lpstr>General dataset metadata</vt:lpstr>
      <vt:lpstr>Access metadata</vt:lpstr>
      <vt:lpstr>Access metadata</vt:lpstr>
      <vt:lpstr>Structural metadata</vt:lpstr>
      <vt:lpstr>Structural metadata</vt:lpstr>
      <vt:lpstr>Describing linksets</vt:lpstr>
      <vt:lpstr>Describing linksets</vt:lpstr>
      <vt:lpstr>Deployment and discovery</vt:lpstr>
      <vt:lpstr>Slide 45</vt:lpstr>
      <vt:lpstr>Linked Data Life-cycle</vt:lpstr>
      <vt:lpstr>Data awareness</vt:lpstr>
      <vt:lpstr>Data awareness</vt:lpstr>
      <vt:lpstr>Data awareness</vt:lpstr>
      <vt:lpstr>Modeling</vt:lpstr>
      <vt:lpstr>Modeling</vt:lpstr>
      <vt:lpstr>Publishing</vt:lpstr>
      <vt:lpstr>Publishing</vt:lpstr>
      <vt:lpstr>Discovery</vt:lpstr>
      <vt:lpstr>Discovery</vt:lpstr>
      <vt:lpstr>Integration</vt:lpstr>
      <vt:lpstr>Integration</vt:lpstr>
      <vt:lpstr>Use Cases</vt:lpstr>
      <vt:lpstr>Use Cases</vt:lpstr>
      <vt:lpstr>Consumption - Essentials</vt:lpstr>
      <vt:lpstr>Consumption - Technologies</vt:lpstr>
      <vt:lpstr>Consumption - Technologies</vt:lpstr>
      <vt:lpstr>Technologies – FYN</vt:lpstr>
      <vt:lpstr>Technologies – Sig.ma</vt:lpstr>
      <vt:lpstr>Technologies – sameas.org</vt:lpstr>
      <vt:lpstr>Slide 66</vt:lpstr>
      <vt:lpstr>Slide 67</vt:lpstr>
      <vt:lpstr>Nuts &amp; Bolts</vt:lpstr>
      <vt:lpstr>Common Prefixes</vt:lpstr>
      <vt:lpstr>Anatomy of a Query</vt:lpstr>
      <vt:lpstr>4 Types of SPARQL Queries</vt:lpstr>
      <vt:lpstr>Combining SPARQL Graph Patterns</vt:lpstr>
      <vt:lpstr>Combining SPARQL Graph Patterns</vt:lpstr>
      <vt:lpstr>SPARQL Filters</vt:lpstr>
      <vt:lpstr>RDF Datasets</vt:lpstr>
      <vt:lpstr>SPARQL Over HTTP (the SPARQL Protocol)</vt:lpstr>
      <vt:lpstr>Federated Query (SPARQL 1.1)</vt:lpstr>
      <vt:lpstr>SPARQL 1.1 Update</vt:lpstr>
      <vt:lpstr>Some Public SPARQL Endpoints</vt:lpstr>
      <vt:lpstr>SPARQL Resources</vt:lpstr>
      <vt:lpstr>Hands-on: Querying DBpedia</vt:lpstr>
      <vt:lpstr>Slide 82</vt:lpstr>
    </vt:vector>
  </TitlesOfParts>
  <Manager/>
  <Company>DERI</Company>
  <LinksUpToDate>false</LinksUpToDate>
  <SharedDoc>false</SharedDoc>
  <HyperlinkBase/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Samsung visit</dc:title>
  <dc:subject/>
  <dc:creator>Michael Hausenblas</dc:creator>
  <cp:keywords/>
  <dc:description/>
  <cp:lastModifiedBy>Michael Hausenblas</cp:lastModifiedBy>
  <cp:revision>189</cp:revision>
  <dcterms:created xsi:type="dcterms:W3CDTF">2011-05-25T13:18:57Z</dcterms:created>
  <dcterms:modified xsi:type="dcterms:W3CDTF">2011-05-26T09:15:47Z</dcterms:modified>
  <cp:category/>
</cp:coreProperties>
</file>