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9" r:id="rId4"/>
    <p:sldId id="261" r:id="rId5"/>
    <p:sldId id="258" r:id="rId6"/>
    <p:sldId id="262" r:id="rId7"/>
    <p:sldId id="267" r:id="rId8"/>
    <p:sldId id="271" r:id="rId9"/>
    <p:sldId id="284" r:id="rId10"/>
    <p:sldId id="266" r:id="rId11"/>
    <p:sldId id="285" r:id="rId12"/>
    <p:sldId id="287" r:id="rId13"/>
    <p:sldId id="288" r:id="rId14"/>
    <p:sldId id="290" r:id="rId15"/>
    <p:sldId id="291" r:id="rId16"/>
    <p:sldId id="292" r:id="rId17"/>
    <p:sldId id="293" r:id="rId18"/>
    <p:sldId id="295" r:id="rId19"/>
    <p:sldId id="296" r:id="rId20"/>
    <p:sldId id="297" r:id="rId21"/>
    <p:sldId id="281" r:id="rId22"/>
    <p:sldId id="28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49843-1D3F-4991-821C-7BFF7E2B0DFB}" type="datetimeFigureOut">
              <a:rPr lang="en-GB" smtClean="0"/>
              <a:pPr/>
              <a:t>27/05/2011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39D6C-69CA-486C-ADE1-1C57F35596D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528BC-63EB-48E1-B54C-DBF06570CB6C}" type="datetime1">
              <a:rPr lang="en-US" smtClean="0"/>
              <a:pPr/>
              <a:t>5/27/2011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F512-CF15-468B-8030-14A352F68AC5}" type="datetime1">
              <a:rPr lang="en-US" smtClean="0"/>
              <a:pPr/>
              <a:t>5/27/2011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74CA-5B5F-4628-835B-1586C3313437}" type="datetime1">
              <a:rPr lang="en-US" smtClean="0"/>
              <a:pPr/>
              <a:t>5/27/2011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2C9E9-92DD-4E1A-B3FC-835A98A27FB3}" type="datetime1">
              <a:rPr lang="en-US" smtClean="0"/>
              <a:pPr/>
              <a:t>5/27/2011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E918-97C2-4B31-B9FB-843252E31E78}" type="datetime1">
              <a:rPr lang="en-US" smtClean="0"/>
              <a:pPr/>
              <a:t>5/27/2011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1AA9B-9AB0-4AD5-BF45-17F5810132E5}" type="datetime1">
              <a:rPr lang="en-US" smtClean="0"/>
              <a:pPr/>
              <a:t>5/27/2011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779B-6E1C-4096-B5B6-C314ECBE51FA}" type="datetime1">
              <a:rPr lang="en-US" smtClean="0"/>
              <a:pPr/>
              <a:t>5/27/2011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AC35-9C89-4DBC-9CC4-AEB2AE30D4A1}" type="datetime1">
              <a:rPr lang="en-US" smtClean="0"/>
              <a:pPr/>
              <a:t>5/27/2011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032C-7CA9-4B30-8FA4-AB6B4ECEEE1E}" type="datetime1">
              <a:rPr lang="en-US" smtClean="0"/>
              <a:pPr/>
              <a:t>5/27/2011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4150-7999-4210-9714-1195F5C3EE93}" type="datetime1">
              <a:rPr lang="en-US" smtClean="0"/>
              <a:pPr/>
              <a:t>5/27/2011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44E1-49F7-44E4-B3A1-45525F862AEB}" type="datetime1">
              <a:rPr lang="en-US" smtClean="0"/>
              <a:pPr/>
              <a:t>5/27/2011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C2183-CC9F-4915-B81C-3C86C7DBCF10}" type="datetime1">
              <a:rPr lang="en-US" smtClean="0"/>
              <a:pPr/>
              <a:t>5/27/2011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olp-api.sourceforge.net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/>
          </a:bodyPr>
          <a:lstStyle/>
          <a:p>
            <a:r>
              <a:rPr lang="en-GB" b="1" dirty="0" smtClean="0"/>
              <a:t>Ontological Logic Programming</a:t>
            </a:r>
            <a:endParaRPr lang="en-GB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62000" y="3429000"/>
            <a:ext cx="7924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</a:t>
            </a:r>
          </a:p>
          <a:p>
            <a:pPr lvl="0" algn="ctr">
              <a:spcBef>
                <a:spcPct val="20000"/>
              </a:spcBef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Murat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Sensoy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Geeth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de Mel,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Wamberto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Vasconcelos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lvl="0" algn="ctr">
              <a:spcBef>
                <a:spcPct val="20000"/>
              </a:spcBef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Timothy J. Norman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Computing Science, University of Aberdeen, UK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3275" y="5053013"/>
            <a:ext cx="2828925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OLP Provides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By enhancing logic programming with ontological reasoning, OLP offers the following advantages:</a:t>
            </a:r>
          </a:p>
          <a:p>
            <a:pPr lvl="1"/>
            <a:r>
              <a:rPr lang="en-GB" b="1" dirty="0" smtClean="0"/>
              <a:t>Expressiveness: </a:t>
            </a:r>
            <a:r>
              <a:rPr lang="en-GB" dirty="0" smtClean="0"/>
              <a:t>Combines the expressiveness of DL and LP.</a:t>
            </a:r>
          </a:p>
          <a:p>
            <a:pPr lvl="1"/>
            <a:r>
              <a:rPr lang="en-GB" b="1" dirty="0" smtClean="0"/>
              <a:t>Convenience: </a:t>
            </a:r>
            <a:r>
              <a:rPr lang="en-GB" dirty="0" smtClean="0"/>
              <a:t>Many researchers and developers are more familiar with LP languages than with DL formalisms.</a:t>
            </a:r>
          </a:p>
          <a:p>
            <a:pPr lvl="1"/>
            <a:r>
              <a:rPr lang="en-GB" b="1" dirty="0" smtClean="0"/>
              <a:t>Reuse of Domain Knowledge</a:t>
            </a:r>
          </a:p>
          <a:p>
            <a:pPr lvl="1"/>
            <a:r>
              <a:rPr lang="en-GB" b="1" dirty="0" smtClean="0"/>
              <a:t>Conciseness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Case-study: </a:t>
            </a:r>
            <a:r>
              <a:rPr lang="en-GB" dirty="0" smtClean="0"/>
              <a:t>Asset-Task Matchmaking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GB" dirty="0" smtClean="0"/>
              <a:t>We address the </a:t>
            </a:r>
            <a:r>
              <a:rPr lang="en-GB" b="1" dirty="0" smtClean="0"/>
              <a:t>Intelligence, Surveillance, Target Acquisition and Reconnaissance (ISTAR) </a:t>
            </a:r>
            <a:r>
              <a:rPr lang="en-GB" dirty="0" smtClean="0"/>
              <a:t>domain.  </a:t>
            </a:r>
          </a:p>
          <a:p>
            <a:pPr eaLnBrk="1" hangingPunct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96DD4-2978-4769-8785-B56D42AD26E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174552"/>
            <a:ext cx="8915400" cy="330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05000" y="5867400"/>
            <a:ext cx="3124200" cy="922337"/>
          </a:xfrm>
          <a:prstGeom prst="rect">
            <a:avLst/>
          </a:prstGeom>
          <a:solidFill>
            <a:srgbClr val="FEFFD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b="1" dirty="0">
                <a:latin typeface="Calibri" pitchFamily="34" charset="0"/>
              </a:rPr>
              <a:t>Tasks have requirements that are satisfied by the capabilities of assets.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4400" y="334871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 task instance example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289151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ISTAR ontology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Deployable Configurations</a:t>
            </a:r>
          </a:p>
        </p:txBody>
      </p:sp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228600" y="1524000"/>
            <a:ext cx="8610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>
                <a:latin typeface="Calibri" pitchFamily="34" charset="0"/>
              </a:rPr>
              <a:t>A deployable configuration for a task is</a:t>
            </a:r>
          </a:p>
          <a:p>
            <a:pPr lvl="1">
              <a:buFont typeface="Arial" charset="0"/>
              <a:buChar char="•"/>
            </a:pPr>
            <a:r>
              <a:rPr lang="en-GB" sz="2000">
                <a:latin typeface="Calibri" pitchFamily="34" charset="0"/>
              </a:rPr>
              <a:t> a  minimum set of resource types that satisfies the requirements of the task</a:t>
            </a:r>
          </a:p>
          <a:p>
            <a:pPr lvl="1">
              <a:buFont typeface="Arial" charset="0"/>
              <a:buChar char="•"/>
            </a:pPr>
            <a:r>
              <a:rPr lang="en-GB" sz="2000">
                <a:latin typeface="Calibri" pitchFamily="34" charset="0"/>
              </a:rPr>
              <a:t> removal of any resource type from this set will leave at least one requirement unsatisfied.</a:t>
            </a: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895600"/>
            <a:ext cx="41259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4876800" y="2895600"/>
            <a:ext cx="3886200" cy="1295400"/>
            <a:chOff x="4876800" y="2895600"/>
            <a:chExt cx="3886200" cy="1295400"/>
          </a:xfrm>
        </p:grpSpPr>
        <p:sp>
          <p:nvSpPr>
            <p:cNvPr id="10273" name="TextBox 6"/>
            <p:cNvSpPr txBox="1">
              <a:spLocks noChangeArrowheads="1"/>
            </p:cNvSpPr>
            <p:nvPr/>
          </p:nvSpPr>
          <p:spPr bwMode="auto">
            <a:xfrm>
              <a:off x="4876800" y="2895600"/>
              <a:ext cx="38862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b="1">
                  <a:latin typeface="Calibri" pitchFamily="34" charset="0"/>
                </a:rPr>
                <a:t>Operational Requirements: </a:t>
              </a:r>
            </a:p>
            <a:p>
              <a:r>
                <a:rPr lang="en-GB">
                  <a:latin typeface="Calibri" pitchFamily="34" charset="0"/>
                </a:rPr>
                <a:t>	- Constant surveillance</a:t>
              </a:r>
            </a:p>
            <a:p>
              <a:endParaRPr lang="en-GB">
                <a:latin typeface="Calibri" pitchFamily="34" charset="0"/>
              </a:endParaRPr>
            </a:p>
            <a:p>
              <a:endParaRPr lang="en-GB">
                <a:latin typeface="Calibri" pitchFamily="34" charset="0"/>
              </a:endParaRPr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5029200" y="3657600"/>
              <a:ext cx="3048000" cy="533400"/>
              <a:chOff x="4876800" y="3657600"/>
              <a:chExt cx="3048000" cy="533400"/>
            </a:xfrm>
          </p:grpSpPr>
          <p:grpSp>
            <p:nvGrpSpPr>
              <p:cNvPr id="4" name="Group 17"/>
              <p:cNvGrpSpPr>
                <a:grpSpLocks/>
              </p:cNvGrpSpPr>
              <p:nvPr/>
            </p:nvGrpSpPr>
            <p:grpSpPr bwMode="auto">
              <a:xfrm>
                <a:off x="6705600" y="3657600"/>
                <a:ext cx="1219200" cy="525866"/>
                <a:chOff x="6781800" y="3915761"/>
                <a:chExt cx="1219200" cy="525866"/>
              </a:xfrm>
            </p:grpSpPr>
            <p:pic>
              <p:nvPicPr>
                <p:cNvPr id="10279" name="Picture 8" descr="C:\Users\msensoy\AppData\Local\Microsoft\Windows\Temporary Internet Files\Content.IE5\15HFSU5V\MC900367410[1].w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432011">
                  <a:off x="7179432" y="3915761"/>
                  <a:ext cx="490337" cy="2962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0280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6781800" y="4133850"/>
                  <a:ext cx="1219200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GB" sz="1400" b="1">
                      <a:latin typeface="Calibri" pitchFamily="34" charset="0"/>
                    </a:rPr>
                    <a:t>Global Hawk</a:t>
                  </a:r>
                </a:p>
              </p:txBody>
            </p:sp>
          </p:grp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>
                <a:off x="4876800" y="3659268"/>
                <a:ext cx="1219200" cy="531732"/>
                <a:chOff x="4876800" y="3928945"/>
                <a:chExt cx="1219200" cy="531732"/>
              </a:xfrm>
            </p:grpSpPr>
            <p:pic>
              <p:nvPicPr>
                <p:cNvPr id="10277" name="Picture 17" descr="C:\Users\msensoy\AppData\Local\Microsoft\Windows\Temporary Internet Files\Content.IE5\A108CHPD\MC900388690[1].wmf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 rot="398362">
                  <a:off x="5119080" y="3928945"/>
                  <a:ext cx="654439" cy="2481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0278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4876800" y="4152900"/>
                  <a:ext cx="1219200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GB" sz="1400" b="1">
                      <a:latin typeface="Calibri" pitchFamily="34" charset="0"/>
                    </a:rPr>
                    <a:t>Reaper</a:t>
                  </a:r>
                </a:p>
              </p:txBody>
            </p:sp>
          </p:grpSp>
        </p:grp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1219200" y="5562600"/>
            <a:ext cx="1676400" cy="914400"/>
            <a:chOff x="381000" y="5791200"/>
            <a:chExt cx="1676400" cy="914400"/>
          </a:xfrm>
        </p:grpSpPr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533400" y="5869068"/>
              <a:ext cx="1219200" cy="458509"/>
              <a:chOff x="1828800" y="4497468"/>
              <a:chExt cx="1219200" cy="458509"/>
            </a:xfrm>
          </p:grpSpPr>
          <p:pic>
            <p:nvPicPr>
              <p:cNvPr id="10271" name="Picture 17" descr="C:\Users\msensoy\AppData\Local\Microsoft\Windows\Temporary Internet Files\Content.IE5\A108CHPD\MC900388690[1].w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398362">
                <a:off x="2071080" y="4497468"/>
                <a:ext cx="654439" cy="2481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272" name="TextBox 23"/>
              <p:cNvSpPr txBox="1">
                <a:spLocks noChangeArrowheads="1"/>
              </p:cNvSpPr>
              <p:nvPr/>
            </p:nvSpPr>
            <p:spPr bwMode="auto">
              <a:xfrm>
                <a:off x="1828800" y="4648200"/>
                <a:ext cx="12192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GB" sz="1400" b="1">
                    <a:latin typeface="Calibri" pitchFamily="34" charset="0"/>
                  </a:rPr>
                  <a:t>Reaper</a:t>
                </a:r>
              </a:p>
            </p:txBody>
          </p:sp>
        </p:grpSp>
        <p:sp>
          <p:nvSpPr>
            <p:cNvPr id="26" name="Octagon 25"/>
            <p:cNvSpPr/>
            <p:nvPr/>
          </p:nvSpPr>
          <p:spPr>
            <a:xfrm>
              <a:off x="476250" y="6276975"/>
              <a:ext cx="1371600" cy="304800"/>
            </a:xfrm>
            <a:prstGeom prst="octagon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i="1" dirty="0" err="1">
                  <a:solidFill>
                    <a:schemeClr val="tx1"/>
                  </a:solidFill>
                </a:rPr>
                <a:t>DaylightTV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81000" y="5791200"/>
              <a:ext cx="1676400" cy="9144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304800" y="4419600"/>
            <a:ext cx="1676400" cy="914400"/>
            <a:chOff x="304800" y="4419600"/>
            <a:chExt cx="1676400" cy="914400"/>
          </a:xfrm>
        </p:grpSpPr>
        <p:grpSp>
          <p:nvGrpSpPr>
            <p:cNvPr id="9" name="Group 32"/>
            <p:cNvGrpSpPr>
              <a:grpSpLocks/>
            </p:cNvGrpSpPr>
            <p:nvPr/>
          </p:nvGrpSpPr>
          <p:grpSpPr bwMode="auto">
            <a:xfrm>
              <a:off x="457200" y="4503334"/>
              <a:ext cx="1371600" cy="754466"/>
              <a:chOff x="2362200" y="4503334"/>
              <a:chExt cx="1371600" cy="754466"/>
            </a:xfrm>
          </p:grpSpPr>
          <p:grpSp>
            <p:nvGrpSpPr>
              <p:cNvPr id="10" name="Group 30"/>
              <p:cNvGrpSpPr>
                <a:grpSpLocks/>
              </p:cNvGrpSpPr>
              <p:nvPr/>
            </p:nvGrpSpPr>
            <p:grpSpPr bwMode="auto">
              <a:xfrm>
                <a:off x="2438400" y="4503334"/>
                <a:ext cx="1219200" cy="525866"/>
                <a:chOff x="2438400" y="4503334"/>
                <a:chExt cx="1219200" cy="525866"/>
              </a:xfrm>
            </p:grpSpPr>
            <p:pic>
              <p:nvPicPr>
                <p:cNvPr id="10266" name="Picture 8" descr="C:\Users\msensoy\AppData\Local\Microsoft\Windows\Temporary Internet Files\Content.IE5\15HFSU5V\MC900367410[1].w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432011">
                  <a:off x="2836032" y="4503334"/>
                  <a:ext cx="490337" cy="2962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0267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2438400" y="4721423"/>
                  <a:ext cx="1219200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GB" sz="1400" b="1">
                      <a:latin typeface="Calibri" pitchFamily="34" charset="0"/>
                    </a:rPr>
                    <a:t>Global Hawk</a:t>
                  </a:r>
                </a:p>
              </p:txBody>
            </p:sp>
          </p:grpSp>
          <p:sp>
            <p:nvSpPr>
              <p:cNvPr id="32" name="Octagon 31"/>
              <p:cNvSpPr/>
              <p:nvPr/>
            </p:nvSpPr>
            <p:spPr>
              <a:xfrm>
                <a:off x="2362200" y="4953000"/>
                <a:ext cx="1371600" cy="304800"/>
              </a:xfrm>
              <a:prstGeom prst="octagon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i="1" dirty="0" err="1">
                    <a:solidFill>
                      <a:schemeClr val="tx1"/>
                    </a:solidFill>
                  </a:rPr>
                  <a:t>EOCamera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0" name="Rectangle 39"/>
            <p:cNvSpPr/>
            <p:nvPr/>
          </p:nvSpPr>
          <p:spPr>
            <a:xfrm>
              <a:off x="304800" y="4419600"/>
              <a:ext cx="1676400" cy="9144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11" name="Group 46"/>
          <p:cNvGrpSpPr>
            <a:grpSpLocks/>
          </p:cNvGrpSpPr>
          <p:nvPr/>
        </p:nvGrpSpPr>
        <p:grpSpPr bwMode="auto">
          <a:xfrm>
            <a:off x="2209800" y="4419600"/>
            <a:ext cx="1676400" cy="914400"/>
            <a:chOff x="2209800" y="4419600"/>
            <a:chExt cx="1676400" cy="914400"/>
          </a:xfrm>
        </p:grpSpPr>
        <p:sp>
          <p:nvSpPr>
            <p:cNvPr id="39" name="Octagon 38"/>
            <p:cNvSpPr/>
            <p:nvPr/>
          </p:nvSpPr>
          <p:spPr>
            <a:xfrm>
              <a:off x="2362200" y="4953000"/>
              <a:ext cx="1371600" cy="304800"/>
            </a:xfrm>
            <a:prstGeom prst="octagon">
              <a:avLst/>
            </a:prstGeom>
            <a:solidFill>
              <a:srgbClr val="FBFD9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i="1" dirty="0" err="1">
                  <a:solidFill>
                    <a:schemeClr val="tx1"/>
                  </a:solidFill>
                </a:rPr>
                <a:t>IRCamera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grpSp>
          <p:nvGrpSpPr>
            <p:cNvPr id="12" name="Group 42"/>
            <p:cNvGrpSpPr>
              <a:grpSpLocks/>
            </p:cNvGrpSpPr>
            <p:nvPr/>
          </p:nvGrpSpPr>
          <p:grpSpPr bwMode="auto">
            <a:xfrm>
              <a:off x="2209800" y="4419600"/>
              <a:ext cx="1676400" cy="914400"/>
              <a:chOff x="2209800" y="4419600"/>
              <a:chExt cx="1676400" cy="914400"/>
            </a:xfrm>
          </p:grpSpPr>
          <p:grpSp>
            <p:nvGrpSpPr>
              <p:cNvPr id="15" name="Group 33"/>
              <p:cNvGrpSpPr>
                <a:grpSpLocks/>
              </p:cNvGrpSpPr>
              <p:nvPr/>
            </p:nvGrpSpPr>
            <p:grpSpPr bwMode="auto">
              <a:xfrm>
                <a:off x="2438400" y="4503334"/>
                <a:ext cx="1219200" cy="525866"/>
                <a:chOff x="2438400" y="4503334"/>
                <a:chExt cx="1219200" cy="525866"/>
              </a:xfrm>
            </p:grpSpPr>
            <p:pic>
              <p:nvPicPr>
                <p:cNvPr id="10260" name="Picture 8" descr="C:\Users\msensoy\AppData\Local\Microsoft\Windows\Temporary Internet Files\Content.IE5\15HFSU5V\MC900367410[1].wmf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rot="432011">
                  <a:off x="2836032" y="4503334"/>
                  <a:ext cx="490337" cy="2962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0261" name="TextBox 35"/>
                <p:cNvSpPr txBox="1">
                  <a:spLocks noChangeArrowheads="1"/>
                </p:cNvSpPr>
                <p:nvPr/>
              </p:nvSpPr>
              <p:spPr bwMode="auto">
                <a:xfrm>
                  <a:off x="2438400" y="4721423"/>
                  <a:ext cx="1219200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GB" sz="1400" b="1">
                      <a:latin typeface="Calibri" pitchFamily="34" charset="0"/>
                    </a:rPr>
                    <a:t>Global Hawk</a:t>
                  </a:r>
                </a:p>
              </p:txBody>
            </p:sp>
          </p:grpSp>
          <p:sp>
            <p:nvSpPr>
              <p:cNvPr id="41" name="Rectangle 40"/>
              <p:cNvSpPr/>
              <p:nvPr/>
            </p:nvSpPr>
            <p:spPr>
              <a:xfrm>
                <a:off x="2209800" y="4419600"/>
                <a:ext cx="1676400" cy="914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</p:grpSp>
      <p:grpSp>
        <p:nvGrpSpPr>
          <p:cNvPr id="16" name="Group 45"/>
          <p:cNvGrpSpPr>
            <a:grpSpLocks/>
          </p:cNvGrpSpPr>
          <p:nvPr/>
        </p:nvGrpSpPr>
        <p:grpSpPr bwMode="auto">
          <a:xfrm>
            <a:off x="4572000" y="4333875"/>
            <a:ext cx="4343400" cy="1381125"/>
            <a:chOff x="4572000" y="4334470"/>
            <a:chExt cx="4343400" cy="1380530"/>
          </a:xfrm>
        </p:grpSpPr>
        <p:sp>
          <p:nvSpPr>
            <p:cNvPr id="13" name="Octagon 12"/>
            <p:cNvSpPr/>
            <p:nvPr/>
          </p:nvSpPr>
          <p:spPr>
            <a:xfrm>
              <a:off x="4572000" y="5410331"/>
              <a:ext cx="1371600" cy="304669"/>
            </a:xfrm>
            <a:prstGeom prst="oct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i="1" dirty="0" err="1">
                  <a:solidFill>
                    <a:schemeClr val="tx1"/>
                  </a:solidFill>
                </a:rPr>
                <a:t>EOCamera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0" name="Octagon 19"/>
            <p:cNvSpPr/>
            <p:nvPr/>
          </p:nvSpPr>
          <p:spPr>
            <a:xfrm>
              <a:off x="5953125" y="5400810"/>
              <a:ext cx="1371600" cy="304669"/>
            </a:xfrm>
            <a:prstGeom prst="octagon">
              <a:avLst/>
            </a:prstGeom>
            <a:solidFill>
              <a:srgbClr val="FBFD9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i="1" dirty="0" err="1">
                  <a:solidFill>
                    <a:schemeClr val="tx1"/>
                  </a:solidFill>
                </a:rPr>
                <a:t>IRCamera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1" name="Octagon 20"/>
            <p:cNvSpPr/>
            <p:nvPr/>
          </p:nvSpPr>
          <p:spPr>
            <a:xfrm>
              <a:off x="7343775" y="5410331"/>
              <a:ext cx="1371600" cy="304669"/>
            </a:xfrm>
            <a:prstGeom prst="octagon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i="1" dirty="0" err="1">
                  <a:solidFill>
                    <a:schemeClr val="tx1"/>
                  </a:solidFill>
                </a:rPr>
                <a:t>DaylightTV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0255" name="Rectangle 43"/>
            <p:cNvSpPr>
              <a:spLocks noChangeArrowheads="1"/>
            </p:cNvSpPr>
            <p:nvPr/>
          </p:nvSpPr>
          <p:spPr bwMode="auto">
            <a:xfrm>
              <a:off x="4876800" y="4334470"/>
              <a:ext cx="403860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GB">
                <a:latin typeface="Calibri" pitchFamily="34" charset="0"/>
              </a:endParaRPr>
            </a:p>
            <a:p>
              <a:r>
                <a:rPr lang="en-GB" b="1">
                  <a:latin typeface="Calibri" pitchFamily="34" charset="0"/>
                </a:rPr>
                <a:t>Intelligence Requirements:</a:t>
              </a:r>
            </a:p>
            <a:p>
              <a:r>
                <a:rPr lang="en-GB">
                  <a:latin typeface="Calibri" pitchFamily="34" charset="0"/>
                </a:rPr>
                <a:t>	- Imagery Intelligence</a:t>
              </a:r>
            </a:p>
          </p:txBody>
        </p:sp>
      </p:grp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54B36-7627-455E-BBAE-FA1F7150FE4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Matchmaking Mechanism in OLP</a:t>
            </a:r>
          </a:p>
        </p:txBody>
      </p:sp>
      <p:pic>
        <p:nvPicPr>
          <p:cNvPr id="1127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371600"/>
            <a:ext cx="4876800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32D8F-7D57-4861-9AB6-4377023EBF7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2" name="Rectangular Callout 21"/>
          <p:cNvSpPr/>
          <p:nvPr/>
        </p:nvSpPr>
        <p:spPr>
          <a:xfrm>
            <a:off x="457200" y="1447800"/>
            <a:ext cx="2209800" cy="609600"/>
          </a:xfrm>
          <a:prstGeom prst="wedgeRectCallout">
            <a:avLst>
              <a:gd name="adj1" fmla="val 135336"/>
              <a:gd name="adj2" fmla="val -9790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Find a deployable platform.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457200" y="2133600"/>
            <a:ext cx="2438400" cy="609600"/>
          </a:xfrm>
          <a:prstGeom prst="wedgeRectCallout">
            <a:avLst>
              <a:gd name="adj1" fmla="val 118776"/>
              <a:gd name="adj2" fmla="val -85694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Find sensors to attach to this platform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Matchmaking Mechanism in OLP</a:t>
            </a:r>
          </a:p>
        </p:txBody>
      </p:sp>
      <p:pic>
        <p:nvPicPr>
          <p:cNvPr id="1127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371600"/>
            <a:ext cx="4876800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32D8F-7D57-4861-9AB6-4377023EBF7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828800"/>
            <a:ext cx="7953375" cy="1195388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22" name="Rectangular Callout 21"/>
          <p:cNvSpPr/>
          <p:nvPr/>
        </p:nvSpPr>
        <p:spPr>
          <a:xfrm>
            <a:off x="5105400" y="1752600"/>
            <a:ext cx="2438400" cy="609600"/>
          </a:xfrm>
          <a:prstGeom prst="wedgeRectCallout">
            <a:avLst>
              <a:gd name="adj1" fmla="val -93573"/>
              <a:gd name="adj2" fmla="val 2454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P</a:t>
            </a:r>
            <a:r>
              <a:rPr lang="en-GB" dirty="0" smtClean="0">
                <a:solidFill>
                  <a:schemeClr val="tx1"/>
                </a:solidFill>
              </a:rPr>
              <a:t> is an instance of a platform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5" name="Rectangular Callout 24"/>
          <p:cNvSpPr/>
          <p:nvPr/>
        </p:nvSpPr>
        <p:spPr>
          <a:xfrm>
            <a:off x="762000" y="3276600"/>
            <a:ext cx="2667000" cy="1981200"/>
          </a:xfrm>
          <a:prstGeom prst="wedgeRectCallout">
            <a:avLst>
              <a:gd name="adj1" fmla="val -26099"/>
              <a:gd name="adj2" fmla="val -71653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P</a:t>
            </a:r>
            <a:r>
              <a:rPr lang="en-GB" dirty="0" smtClean="0">
                <a:solidFill>
                  <a:schemeClr val="tx1"/>
                </a:solidFill>
              </a:rPr>
              <a:t> provides all operational capabilities  required by task </a:t>
            </a:r>
            <a:r>
              <a:rPr lang="en-GB" b="1" dirty="0" smtClean="0">
                <a:solidFill>
                  <a:schemeClr val="tx1"/>
                </a:solidFill>
              </a:rPr>
              <a:t>T. 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Here, nested negation by failure is used </a:t>
            </a:r>
            <a:r>
              <a:rPr lang="en-GB" dirty="0" smtClean="0">
                <a:solidFill>
                  <a:schemeClr val="tx1"/>
                </a:solidFill>
              </a:rPr>
              <a:t>for </a:t>
            </a:r>
            <a:r>
              <a:rPr lang="en-GB" b="1" i="1" dirty="0" err="1" smtClean="0">
                <a:solidFill>
                  <a:schemeClr val="tx1"/>
                </a:solidFill>
              </a:rPr>
              <a:t>for</a:t>
            </a:r>
            <a:r>
              <a:rPr lang="en-GB" b="1" i="1" dirty="0" err="1" smtClean="0">
                <a:solidFill>
                  <a:schemeClr val="tx1"/>
                </a:solidFill>
              </a:rPr>
              <a:t>all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Matchmaking Mechanism in OLP</a:t>
            </a:r>
          </a:p>
        </p:txBody>
      </p:sp>
      <p:pic>
        <p:nvPicPr>
          <p:cNvPr id="1127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371600"/>
            <a:ext cx="4876800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32D8F-7D57-4861-9AB6-4377023EBF7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457200" y="2819400"/>
            <a:ext cx="2971800" cy="2438400"/>
          </a:xfrm>
          <a:prstGeom prst="wedgeRectCallout">
            <a:avLst>
              <a:gd name="adj1" fmla="val 83750"/>
              <a:gd name="adj2" fmla="val -33909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dirty="0" smtClean="0">
                <a:solidFill>
                  <a:schemeClr val="tx1"/>
                </a:solidFill>
              </a:rPr>
              <a:t>We start with an empty set of sensors, then add a sensor X to this set if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P mounts X.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The capabilities provided by  the sensor is required and not yet provided by the existing sensors in the list.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514600"/>
            <a:ext cx="30765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Matchmaking Mechanism in OLP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122488"/>
            <a:ext cx="4143375" cy="1763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27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371600"/>
            <a:ext cx="4876800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32D8F-7D57-4861-9AB6-4377023EBF7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Left-Right Arrow 7"/>
          <p:cNvSpPr/>
          <p:nvPr/>
        </p:nvSpPr>
        <p:spPr>
          <a:xfrm>
            <a:off x="3897217" y="2438400"/>
            <a:ext cx="685800" cy="228600"/>
          </a:xfrm>
          <a:prstGeom prst="left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Matchmaking Performance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8194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   </a:t>
            </a:r>
            <a:r>
              <a:rPr lang="en-GB" dirty="0" smtClean="0"/>
              <a:t>OLP v1.0 </a:t>
            </a:r>
            <a:r>
              <a:rPr lang="en-GB" dirty="0" smtClean="0"/>
              <a:t>is implemented using Java, </a:t>
            </a:r>
            <a:r>
              <a:rPr lang="en-GB" dirty="0" err="1" smtClean="0"/>
              <a:t>tuProlog</a:t>
            </a:r>
            <a:r>
              <a:rPr lang="en-GB" dirty="0" smtClean="0"/>
              <a:t> as </a:t>
            </a:r>
            <a:r>
              <a:rPr lang="en-GB" dirty="0" err="1" smtClean="0"/>
              <a:t>Prolog</a:t>
            </a:r>
            <a:r>
              <a:rPr lang="en-GB" dirty="0" smtClean="0"/>
              <a:t> engine and Pellet as DL reasoner.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/>
              <a:t>Exhaustive Search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We have empirically compared a matchmaking algorithm implemented in OLP with an exhaustive search approach from the literature.</a:t>
            </a: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956050"/>
            <a:ext cx="6134100" cy="267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5BC801-5167-4D90-8BBD-017B0F59F81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13318" name="Picture 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70638"/>
            <a:ext cx="11525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ular Callout 8"/>
          <p:cNvSpPr/>
          <p:nvPr/>
        </p:nvSpPr>
        <p:spPr>
          <a:xfrm>
            <a:off x="2971800" y="4800600"/>
            <a:ext cx="2438400" cy="762000"/>
          </a:xfrm>
          <a:prstGeom prst="wedgeRectCallout">
            <a:avLst>
              <a:gd name="adj1" fmla="val 100032"/>
              <a:gd name="adj2" fmla="val 118036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Domain knowledge is exploited to reduce search space.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OLP Performance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Modes of OLP</a:t>
            </a:r>
          </a:p>
          <a:p>
            <a:pPr lvl="1"/>
            <a:r>
              <a:rPr lang="en-GB" b="1" dirty="0" smtClean="0"/>
              <a:t>Offline: </a:t>
            </a:r>
            <a:r>
              <a:rPr lang="en-GB" dirty="0" smtClean="0"/>
              <a:t>every thing in ontology is loaded into </a:t>
            </a:r>
            <a:r>
              <a:rPr lang="en-GB" dirty="0" err="1" smtClean="0"/>
              <a:t>Prolog</a:t>
            </a:r>
            <a:r>
              <a:rPr lang="en-GB" dirty="0" smtClean="0"/>
              <a:t> KB. DL reasoner is not accessed during execution.</a:t>
            </a:r>
          </a:p>
          <a:p>
            <a:pPr lvl="1"/>
            <a:r>
              <a:rPr lang="en-GB" b="1" dirty="0" smtClean="0"/>
              <a:t>Online: </a:t>
            </a:r>
            <a:r>
              <a:rPr lang="en-GB" dirty="0" smtClean="0"/>
              <a:t>Nothing from ontology is loaded into </a:t>
            </a:r>
            <a:r>
              <a:rPr lang="en-GB" dirty="0" err="1" smtClean="0"/>
              <a:t>Prolog</a:t>
            </a:r>
            <a:r>
              <a:rPr lang="en-GB" dirty="0" smtClean="0"/>
              <a:t> KB. DL reasoner is accessed during execution.</a:t>
            </a:r>
          </a:p>
          <a:p>
            <a:r>
              <a:rPr lang="en-GB" dirty="0" smtClean="0"/>
              <a:t>We extended wine ontology by adding different number of new concepts and axioms.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Load time (offline mode) vs. Reasoner access time (online mode)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00200"/>
            <a:ext cx="660082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52400" y="5401270"/>
            <a:ext cx="899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DL reasoner is heavily accessed during online mode. </a:t>
            </a:r>
          </a:p>
          <a:p>
            <a:r>
              <a:rPr lang="en-GB" sz="2200" dirty="0" smtClean="0"/>
              <a:t>DL reasoner may be accessed for the same axioms, e.g., during backtracking.</a:t>
            </a:r>
          </a:p>
          <a:p>
            <a:r>
              <a:rPr lang="en-GB" sz="2200" b="1" dirty="0" smtClean="0"/>
              <a:t>Can caching improve the performance?</a:t>
            </a:r>
            <a:endParaRPr lang="en-GB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Motivation</a:t>
            </a:r>
          </a:p>
          <a:p>
            <a:r>
              <a:rPr lang="en-GB" dirty="0" smtClean="0"/>
              <a:t>OLP Architecture</a:t>
            </a:r>
          </a:p>
          <a:p>
            <a:r>
              <a:rPr lang="en-GB" dirty="0" smtClean="0"/>
              <a:t>A Case Study and Performance</a:t>
            </a:r>
          </a:p>
          <a:p>
            <a:r>
              <a:rPr lang="en-GB" dirty="0" smtClean="0"/>
              <a:t>Conclusions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Load time (offline mode) vs. Reasoner access time (online-cached)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66800" y="5451157"/>
            <a:ext cx="7239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/>
              <a:t>Caching improves reasoner access time dramatically</a:t>
            </a:r>
            <a:endParaRPr lang="en-GB" sz="26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1125" y="1709738"/>
            <a:ext cx="6381750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We have proposed OLP, a novel tool that combines Logic Programming with Ontological Reasoning.</a:t>
            </a:r>
          </a:p>
          <a:p>
            <a:r>
              <a:rPr lang="en-GB" dirty="0" smtClean="0"/>
              <a:t> Software agents  can transparently use ontological knowledge and reasoning within logic programs. </a:t>
            </a:r>
          </a:p>
          <a:p>
            <a:r>
              <a:rPr lang="en-GB" dirty="0" smtClean="0"/>
              <a:t>Interpretation of ontological predicates delegated to an ontology reasoner during the execution of logic programs. </a:t>
            </a:r>
          </a:p>
          <a:p>
            <a:r>
              <a:rPr lang="en-GB" dirty="0" smtClean="0"/>
              <a:t>Agents can take full advantage of both ontological reasoning and logic programming without compromise in expressiveness.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5706070"/>
            <a:ext cx="8382000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OLP is available at </a:t>
            </a:r>
            <a:r>
              <a:rPr lang="en-GB" b="1" i="1" dirty="0" smtClean="0">
                <a:solidFill>
                  <a:srgbClr val="C00000"/>
                </a:solidFill>
                <a:hlinkClick r:id="rId2"/>
              </a:rPr>
              <a:t>http://olp-api.sourceforge.net</a:t>
            </a:r>
            <a:endParaRPr lang="en-GB" b="1" i="1" dirty="0" smtClean="0">
              <a:solidFill>
                <a:srgbClr val="C00000"/>
              </a:solidFill>
            </a:endParaRPr>
          </a:p>
          <a:p>
            <a:r>
              <a:rPr lang="en-GB" b="1" i="1" dirty="0" smtClean="0">
                <a:solidFill>
                  <a:srgbClr val="C00000"/>
                </a:solidFill>
              </a:rPr>
              <a:t>OLP v2.0 is on the way. It can integrate various DL </a:t>
            </a:r>
            <a:r>
              <a:rPr lang="en-GB" b="1" i="1" dirty="0" err="1" smtClean="0">
                <a:solidFill>
                  <a:srgbClr val="C00000"/>
                </a:solidFill>
              </a:rPr>
              <a:t>reasoners</a:t>
            </a:r>
            <a:r>
              <a:rPr lang="en-GB" b="1" i="1" dirty="0" smtClean="0">
                <a:solidFill>
                  <a:srgbClr val="C00000"/>
                </a:solidFill>
              </a:rPr>
              <a:t>.</a:t>
            </a:r>
            <a:endParaRPr lang="en-GB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en-GB" sz="4800" dirty="0" smtClean="0"/>
              <a:t>Thank you…</a:t>
            </a:r>
          </a:p>
          <a:p>
            <a:pPr algn="just" eaLnBrk="1" hangingPunct="1">
              <a:buFont typeface="Arial" charset="0"/>
              <a:buNone/>
            </a:pPr>
            <a:endParaRPr lang="en-GB" sz="4800" dirty="0" smtClean="0"/>
          </a:p>
          <a:p>
            <a:pPr algn="just" eaLnBrk="1" hangingPunct="1">
              <a:buFont typeface="Arial" charset="0"/>
              <a:buNone/>
            </a:pPr>
            <a:endParaRPr lang="en-GB" sz="4800" dirty="0" smtClean="0"/>
          </a:p>
          <a:p>
            <a:pPr algn="just" eaLnBrk="1" hangingPunct="1">
              <a:buFont typeface="Arial" charset="0"/>
              <a:buNone/>
            </a:pPr>
            <a:endParaRPr lang="en-GB" sz="4800" dirty="0" smtClean="0"/>
          </a:p>
          <a:p>
            <a:pPr algn="ctr" eaLnBrk="1" hangingPunct="1">
              <a:buFont typeface="Arial" charset="0"/>
              <a:buNone/>
            </a:pPr>
            <a:r>
              <a:rPr lang="en-GB" sz="5500" b="1" dirty="0" smtClean="0">
                <a:solidFill>
                  <a:srgbClr val="C00000"/>
                </a:solidFill>
              </a:rPr>
              <a:t>Questions?</a:t>
            </a:r>
          </a:p>
        </p:txBody>
      </p:sp>
      <p:pic>
        <p:nvPicPr>
          <p:cNvPr id="20483" name="Picture 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70638"/>
            <a:ext cx="11525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20485" name="Picture 2" descr="C:\Users\msensoy\AppData\Local\Microsoft\Windows\Temporary Internet Files\Content.IE5\QPVTUAKO\MC90011636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649538"/>
            <a:ext cx="4106863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Logic Programming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3380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Based on First-Order Logic (FOL)</a:t>
            </a:r>
          </a:p>
          <a:p>
            <a:r>
              <a:rPr lang="en-GB" dirty="0" smtClean="0"/>
              <a:t>Best-known example: </a:t>
            </a:r>
            <a:r>
              <a:rPr lang="en-GB" b="1" dirty="0" err="1" smtClean="0"/>
              <a:t>Prolog</a:t>
            </a:r>
            <a:endParaRPr lang="en-GB" dirty="0" smtClean="0"/>
          </a:p>
          <a:p>
            <a:r>
              <a:rPr lang="en-GB" dirty="0" smtClean="0"/>
              <a:t>Adopts closed world semantics </a:t>
            </a:r>
            <a:r>
              <a:rPr lang="en-GB" sz="2600" dirty="0" smtClean="0"/>
              <a:t>– </a:t>
            </a:r>
            <a:r>
              <a:rPr lang="en-GB" sz="2600" i="1" dirty="0" smtClean="0"/>
              <a:t>negation by failure </a:t>
            </a:r>
          </a:p>
          <a:p>
            <a:r>
              <a:rPr lang="en-GB" dirty="0" smtClean="0"/>
              <a:t>Write down a logical description of problem using </a:t>
            </a:r>
            <a:r>
              <a:rPr lang="en-GB" b="1" dirty="0" smtClean="0"/>
              <a:t>clauses</a:t>
            </a:r>
            <a:r>
              <a:rPr lang="en-GB" dirty="0" smtClean="0"/>
              <a:t>, </a:t>
            </a:r>
            <a:r>
              <a:rPr lang="en-GB" b="1" dirty="0" smtClean="0"/>
              <a:t>predicates</a:t>
            </a:r>
            <a:r>
              <a:rPr lang="en-GB" dirty="0" smtClean="0"/>
              <a:t>, and </a:t>
            </a:r>
            <a:r>
              <a:rPr lang="en-GB" b="1" dirty="0" smtClean="0"/>
              <a:t>terms</a:t>
            </a:r>
            <a:r>
              <a:rPr lang="en-GB" dirty="0" smtClean="0"/>
              <a:t>. Then, let computer searches for the answer.</a:t>
            </a:r>
          </a:p>
          <a:p>
            <a:r>
              <a:rPr lang="en-GB" b="1" dirty="0" smtClean="0"/>
              <a:t>Predicates</a:t>
            </a:r>
            <a:r>
              <a:rPr lang="en-GB" dirty="0" smtClean="0"/>
              <a:t> can have arbitrary </a:t>
            </a:r>
            <a:r>
              <a:rPr lang="en-GB" dirty="0" err="1" smtClean="0"/>
              <a:t>arity</a:t>
            </a:r>
            <a:r>
              <a:rPr lang="en-GB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 Ontology Language (OWL)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267199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An ontology is a formal conceptualization of the world</a:t>
            </a:r>
          </a:p>
          <a:p>
            <a:r>
              <a:rPr lang="en-GB" dirty="0" smtClean="0"/>
              <a:t>OWL is based on Description Logics (</a:t>
            </a:r>
            <a:r>
              <a:rPr lang="en-GB" dirty="0" err="1" smtClean="0"/>
              <a:t>DLs</a:t>
            </a:r>
            <a:r>
              <a:rPr lang="en-GB" dirty="0" smtClean="0"/>
              <a:t>)</a:t>
            </a:r>
          </a:p>
          <a:p>
            <a:r>
              <a:rPr lang="en-GB" dirty="0" smtClean="0"/>
              <a:t>Adopts Open World Semantics</a:t>
            </a:r>
          </a:p>
          <a:p>
            <a:r>
              <a:rPr lang="en-GB" dirty="0" smtClean="0"/>
              <a:t>Describe a domain using </a:t>
            </a:r>
            <a:r>
              <a:rPr lang="en-GB" i="1" dirty="0" smtClean="0"/>
              <a:t>individuals</a:t>
            </a:r>
            <a:r>
              <a:rPr lang="en-GB" dirty="0" smtClean="0"/>
              <a:t>, </a:t>
            </a:r>
            <a:r>
              <a:rPr lang="en-GB" i="1" dirty="0" smtClean="0"/>
              <a:t>classes/1</a:t>
            </a:r>
            <a:r>
              <a:rPr lang="en-GB" dirty="0" smtClean="0"/>
              <a:t>, and </a:t>
            </a:r>
            <a:r>
              <a:rPr lang="en-GB" i="1" dirty="0" smtClean="0"/>
              <a:t>properties/2</a:t>
            </a:r>
            <a:r>
              <a:rPr lang="en-GB" dirty="0" smtClean="0"/>
              <a:t>. </a:t>
            </a:r>
          </a:p>
          <a:p>
            <a:r>
              <a:rPr lang="en-GB" dirty="0" smtClean="0"/>
              <a:t>Terms are referred to by </a:t>
            </a:r>
            <a:r>
              <a:rPr lang="en-GB" sz="2900" dirty="0" smtClean="0"/>
              <a:t>Unique Resource Identifiers (</a:t>
            </a:r>
            <a:r>
              <a:rPr lang="en-GB" sz="2900" dirty="0" err="1" smtClean="0"/>
              <a:t>URIs</a:t>
            </a:r>
            <a:r>
              <a:rPr lang="en-GB" sz="2900" dirty="0" smtClean="0"/>
              <a:t>).</a:t>
            </a:r>
          </a:p>
          <a:p>
            <a:pPr lvl="1"/>
            <a:r>
              <a:rPr lang="en-GB" dirty="0" smtClean="0"/>
              <a:t>The </a:t>
            </a:r>
            <a:r>
              <a:rPr lang="en-GB" i="1" dirty="0" smtClean="0"/>
              <a:t>Wine</a:t>
            </a:r>
            <a:r>
              <a:rPr lang="en-GB" dirty="0" smtClean="0"/>
              <a:t> concept is referred to in the W3C wine ontology by </a:t>
            </a:r>
            <a:r>
              <a:rPr lang="en-GB" b="1" dirty="0" smtClean="0">
                <a:solidFill>
                  <a:srgbClr val="C00000"/>
                </a:solidFill>
              </a:rPr>
              <a:t>http://www.w3.org/TR/2003/PR-owl-guide-20031209/wine#</a:t>
            </a:r>
            <a:r>
              <a:rPr lang="en-GB" b="1" dirty="0" smtClean="0"/>
              <a:t>Wine</a:t>
            </a:r>
          </a:p>
          <a:p>
            <a:pPr lvl="1">
              <a:buNone/>
            </a:pPr>
            <a:r>
              <a:rPr lang="en-GB" b="1" dirty="0" smtClean="0"/>
              <a:t>	</a:t>
            </a:r>
            <a:r>
              <a:rPr lang="en-GB" dirty="0" smtClean="0"/>
              <a:t>In short </a:t>
            </a:r>
            <a:r>
              <a:rPr lang="en-GB" b="1" dirty="0" err="1" smtClean="0">
                <a:solidFill>
                  <a:srgbClr val="C00000"/>
                </a:solidFill>
              </a:rPr>
              <a:t>vin:</a:t>
            </a:r>
            <a:r>
              <a:rPr lang="en-GB" b="1" dirty="0" err="1" smtClean="0"/>
              <a:t>Wine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5800" y="56388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There are highly optimized DL reasoners for  OWL-based </a:t>
            </a:r>
            <a:r>
              <a:rPr lang="en-GB" sz="3200" b="1" dirty="0" err="1" smtClean="0"/>
              <a:t>Ontologies</a:t>
            </a:r>
            <a:r>
              <a:rPr lang="en-GB" sz="3200" b="1" dirty="0" smtClean="0"/>
              <a:t> (e.g., Pellet, </a:t>
            </a:r>
            <a:r>
              <a:rPr lang="en-GB" sz="3200" b="1" dirty="0" err="1" smtClean="0"/>
              <a:t>TrOWL</a:t>
            </a:r>
            <a:r>
              <a:rPr lang="en-GB" sz="3200" b="1" dirty="0" smtClean="0"/>
              <a:t>).</a:t>
            </a:r>
            <a:endParaRPr lang="en-GB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1676400"/>
            <a:ext cx="3581400" cy="31393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rgbClr val="C00000"/>
                </a:solidFill>
              </a:rPr>
              <a:t>Logic Programming</a:t>
            </a:r>
          </a:p>
          <a:p>
            <a:r>
              <a:rPr lang="en-GB" sz="1600" b="1" dirty="0" smtClean="0"/>
              <a:t>+ Very Expressive</a:t>
            </a:r>
          </a:p>
          <a:p>
            <a:r>
              <a:rPr lang="en-GB" sz="1600" b="1" dirty="0" smtClean="0"/>
              <a:t>+ Close World Reasoning through    Negation by Failure</a:t>
            </a:r>
          </a:p>
          <a:p>
            <a:r>
              <a:rPr lang="en-GB" sz="1600" b="1" dirty="0" smtClean="0"/>
              <a:t>+ Widely used</a:t>
            </a:r>
          </a:p>
          <a:p>
            <a:r>
              <a:rPr lang="en-GB" sz="1600" b="1" dirty="0" smtClean="0"/>
              <a:t>- Not Decidable</a:t>
            </a:r>
          </a:p>
          <a:p>
            <a:pPr>
              <a:buFontTx/>
              <a:buChar char="-"/>
            </a:pPr>
            <a:r>
              <a:rPr lang="en-GB" sz="1600" b="1" dirty="0" smtClean="0"/>
              <a:t>Requires encoding of domain knowledge into Logic Programs</a:t>
            </a:r>
          </a:p>
          <a:p>
            <a:pPr>
              <a:buFontTx/>
              <a:buChar char="-"/>
            </a:pPr>
            <a:r>
              <a:rPr lang="en-GB" sz="1600" b="1" dirty="0" smtClean="0"/>
              <a:t>Hard to adopt Open World Reasoning</a:t>
            </a:r>
          </a:p>
          <a:p>
            <a:pPr>
              <a:buFontTx/>
              <a:buChar char="-"/>
            </a:pPr>
            <a:r>
              <a:rPr lang="en-GB" sz="1600" b="1" dirty="0" smtClean="0"/>
              <a:t>Lack of widely accepted standards for knowledge representation</a:t>
            </a:r>
          </a:p>
          <a:p>
            <a:pPr>
              <a:buFont typeface="Arial" pitchFamily="34" charset="0"/>
              <a:buChar char="•"/>
            </a:pPr>
            <a:endParaRPr lang="en-GB" sz="1600" b="1" dirty="0"/>
          </a:p>
        </p:txBody>
      </p:sp>
      <p:pic>
        <p:nvPicPr>
          <p:cNvPr id="1029" name="Picture 5" descr="C:\Users\msensoy\AppData\Local\Microsoft\Windows\Temporary Internet Files\Content.IE5\090IX4OV\MC9004419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962400"/>
            <a:ext cx="1520825" cy="179705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4648200" y="1371600"/>
            <a:ext cx="4343400" cy="240065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rgbClr val="C00000"/>
                </a:solidFill>
              </a:rPr>
              <a:t>Ontological Reasoning</a:t>
            </a:r>
          </a:p>
          <a:p>
            <a:r>
              <a:rPr lang="en-GB" sz="1600" b="1" dirty="0" smtClean="0"/>
              <a:t>+ Decidable Reasoning </a:t>
            </a:r>
            <a:r>
              <a:rPr lang="en-GB" sz="1400" b="1" dirty="0" smtClean="0"/>
              <a:t>with efficient reasoners</a:t>
            </a:r>
          </a:p>
          <a:p>
            <a:r>
              <a:rPr lang="en-GB" sz="1600" b="1" dirty="0" smtClean="0"/>
              <a:t>+ Open World Reasoning</a:t>
            </a:r>
          </a:p>
          <a:p>
            <a:r>
              <a:rPr lang="en-GB" sz="1600" b="1" dirty="0" smtClean="0"/>
              <a:t>+ Widely Accepted standards to represent domain knowledge</a:t>
            </a:r>
          </a:p>
          <a:p>
            <a:pPr>
              <a:buFontTx/>
              <a:buChar char="-"/>
            </a:pPr>
            <a:r>
              <a:rPr lang="en-GB" sz="1600" b="1" dirty="0" smtClean="0"/>
              <a:t> Restricted Expressiveness</a:t>
            </a:r>
          </a:p>
          <a:p>
            <a:pPr>
              <a:buFontTx/>
              <a:buChar char="-"/>
            </a:pPr>
            <a:r>
              <a:rPr lang="en-GB" sz="1600" b="1" dirty="0" smtClean="0"/>
              <a:t>  Hard to accommodate Closed World Reasoning</a:t>
            </a:r>
          </a:p>
          <a:p>
            <a:pPr>
              <a:buFontTx/>
              <a:buChar char="-"/>
            </a:pPr>
            <a:r>
              <a:rPr lang="en-GB" sz="1600" b="1" dirty="0" smtClean="0"/>
              <a:t>- Used by relatively smaller community</a:t>
            </a:r>
          </a:p>
          <a:p>
            <a:pPr>
              <a:buFont typeface="Arial" pitchFamily="34" charset="0"/>
              <a:buChar char="•"/>
            </a:pPr>
            <a:endParaRPr lang="en-GB" sz="1600" b="1" dirty="0"/>
          </a:p>
        </p:txBody>
      </p:sp>
      <p:grpSp>
        <p:nvGrpSpPr>
          <p:cNvPr id="23" name="Group 22"/>
          <p:cNvGrpSpPr/>
          <p:nvPr/>
        </p:nvGrpSpPr>
        <p:grpSpPr>
          <a:xfrm>
            <a:off x="3352800" y="2895600"/>
            <a:ext cx="5638800" cy="3323749"/>
            <a:chOff x="3352800" y="2895600"/>
            <a:chExt cx="5638800" cy="3323749"/>
          </a:xfrm>
        </p:grpSpPr>
        <p:sp>
          <p:nvSpPr>
            <p:cNvPr id="21" name="Cloud Callout 20"/>
            <p:cNvSpPr/>
            <p:nvPr/>
          </p:nvSpPr>
          <p:spPr>
            <a:xfrm>
              <a:off x="3352800" y="2895600"/>
              <a:ext cx="1524000" cy="990600"/>
            </a:xfrm>
            <a:prstGeom prst="cloudCallout">
              <a:avLst>
                <a:gd name="adj1" fmla="val -720"/>
                <a:gd name="adj2" fmla="val 7462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OLP</a:t>
              </a:r>
              <a:endParaRPr lang="en-GB" sz="30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105400" y="4495800"/>
              <a:ext cx="3886200" cy="172354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200" b="1" dirty="0" smtClean="0">
                  <a:solidFill>
                    <a:srgbClr val="C00000"/>
                  </a:solidFill>
                </a:rPr>
                <a:t>Ontological Logic Programming</a:t>
              </a:r>
            </a:p>
            <a:p>
              <a:pPr algn="ctr"/>
              <a:r>
                <a:rPr lang="en-GB" sz="2200" b="1" dirty="0" smtClean="0">
                  <a:solidFill>
                    <a:srgbClr val="C00000"/>
                  </a:solidFill>
                </a:rPr>
                <a:t>(OLP)</a:t>
              </a:r>
            </a:p>
            <a:p>
              <a:endParaRPr lang="en-GB" sz="200" b="1" dirty="0" smtClean="0"/>
            </a:p>
            <a:p>
              <a:r>
                <a:rPr lang="en-GB" sz="2000" b="1" dirty="0" smtClean="0"/>
                <a:t>Seamlessly integrates Logic Programming with Ontological Reasoning</a:t>
              </a:r>
              <a:endParaRPr lang="en-GB" sz="2000" b="1" dirty="0"/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OLP Architecture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498769"/>
            <a:ext cx="5333048" cy="2844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5825" y="4419600"/>
            <a:ext cx="421957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2400" y="4563070"/>
            <a:ext cx="2743200" cy="923330"/>
          </a:xfrm>
          <a:prstGeom prst="rect">
            <a:avLst/>
          </a:prstGeom>
          <a:solidFill>
            <a:srgbClr val="FCFFD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availableWine</a:t>
            </a:r>
            <a:r>
              <a:rPr lang="en-GB" b="1" dirty="0" smtClean="0"/>
              <a:t>(X):- </a:t>
            </a:r>
          </a:p>
          <a:p>
            <a:r>
              <a:rPr lang="en-GB" dirty="0" smtClean="0"/>
              <a:t>	</a:t>
            </a:r>
            <a:r>
              <a:rPr lang="en-GB" b="1" dirty="0" err="1" smtClean="0">
                <a:solidFill>
                  <a:srgbClr val="FF0000"/>
                </a:solidFill>
              </a:rPr>
              <a:t>vin:</a:t>
            </a:r>
            <a:r>
              <a:rPr lang="en-GB" b="1" dirty="0" err="1" smtClean="0"/>
              <a:t>Wine</a:t>
            </a:r>
            <a:r>
              <a:rPr lang="en-GB" b="1" dirty="0" smtClean="0"/>
              <a:t>(X), </a:t>
            </a:r>
            <a:r>
              <a:rPr lang="en-GB" dirty="0" smtClean="0"/>
              <a:t>	not(</a:t>
            </a:r>
            <a:r>
              <a:rPr lang="en-GB" dirty="0" err="1" smtClean="0"/>
              <a:t>soldOut</a:t>
            </a:r>
            <a:r>
              <a:rPr lang="en-GB" dirty="0" smtClean="0"/>
              <a:t>(X)).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715000" y="1447800"/>
            <a:ext cx="3048000" cy="381000"/>
          </a:xfrm>
          <a:prstGeom prst="rect">
            <a:avLst/>
          </a:prstGeom>
          <a:solidFill>
            <a:srgbClr val="FCFFD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 smtClean="0"/>
              <a:t>availableWine</a:t>
            </a:r>
            <a:r>
              <a:rPr lang="en-GB" b="1" dirty="0" smtClean="0"/>
              <a:t>(?).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2438400"/>
            <a:ext cx="2971800" cy="369332"/>
          </a:xfrm>
          <a:prstGeom prst="rect">
            <a:avLst/>
          </a:prstGeom>
          <a:solidFill>
            <a:srgbClr val="FCFFD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/>
              <a:t>vin:Wine</a:t>
            </a:r>
            <a:r>
              <a:rPr lang="en-GB" dirty="0" smtClean="0"/>
              <a:t>(?)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562600" y="2405349"/>
            <a:ext cx="3429000" cy="1200329"/>
          </a:xfrm>
          <a:prstGeom prst="rect">
            <a:avLst/>
          </a:prstGeom>
          <a:solidFill>
            <a:srgbClr val="FCFFD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 smtClean="0"/>
              <a:t>vin:Wine</a:t>
            </a:r>
            <a:r>
              <a:rPr lang="en-GB" dirty="0" smtClean="0"/>
              <a:t>(</a:t>
            </a:r>
            <a:r>
              <a:rPr lang="en-GB" dirty="0" err="1" smtClean="0"/>
              <a:t>vin:GaryFarrellMerlot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vin:Wine</a:t>
            </a:r>
            <a:r>
              <a:rPr lang="en-GB" dirty="0" smtClean="0"/>
              <a:t>(</a:t>
            </a:r>
            <a:r>
              <a:rPr lang="en-GB" dirty="0" err="1" smtClean="0"/>
              <a:t>vin:KalinCellarsSemillon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vin:Wine</a:t>
            </a:r>
            <a:r>
              <a:rPr lang="en-GB" dirty="0" smtClean="0"/>
              <a:t>(</a:t>
            </a:r>
            <a:r>
              <a:rPr lang="en-GB" dirty="0" err="1" smtClean="0"/>
              <a:t>vin:StonleighSauvignon</a:t>
            </a:r>
            <a:r>
              <a:rPr lang="en-GB" dirty="0" smtClean="0"/>
              <a:t>) </a:t>
            </a:r>
          </a:p>
          <a:p>
            <a:pPr algn="ctr"/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5638800"/>
            <a:ext cx="3276600" cy="923330"/>
          </a:xfrm>
          <a:prstGeom prst="rect">
            <a:avLst/>
          </a:prstGeom>
          <a:solidFill>
            <a:srgbClr val="FCFFD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not(</a:t>
            </a:r>
          </a:p>
          <a:p>
            <a:r>
              <a:rPr lang="en-GB" dirty="0" err="1" smtClean="0"/>
              <a:t>soldOut</a:t>
            </a:r>
            <a:r>
              <a:rPr lang="en-GB" dirty="0" smtClean="0"/>
              <a:t>(</a:t>
            </a:r>
            <a:r>
              <a:rPr lang="en-GB" dirty="0" err="1" smtClean="0"/>
              <a:t>vin:GaryFarrellMerlot</a:t>
            </a:r>
            <a:r>
              <a:rPr lang="en-GB" dirty="0" smtClean="0"/>
              <a:t>)</a:t>
            </a:r>
          </a:p>
          <a:p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OLP IDE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4077"/>
            <a:ext cx="8067675" cy="4263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Semantic Knowledge and OLP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dirty="0" smtClean="0">
                <a:solidFill>
                  <a:srgbClr val="C00000"/>
                </a:solidFill>
              </a:rPr>
              <a:t>OLP may be used to modify semantic knowledge base by</a:t>
            </a:r>
            <a:endParaRPr lang="en-GB" b="1" dirty="0" smtClean="0">
              <a:solidFill>
                <a:srgbClr val="C00000"/>
              </a:solidFill>
            </a:endParaRPr>
          </a:p>
          <a:p>
            <a:r>
              <a:rPr lang="en-GB" b="1" dirty="0" smtClean="0"/>
              <a:t>Importing </a:t>
            </a:r>
            <a:r>
              <a:rPr lang="en-GB" b="1" dirty="0" err="1" smtClean="0"/>
              <a:t>ontologies</a:t>
            </a:r>
            <a:endParaRPr lang="en-GB" b="1" dirty="0" smtClean="0"/>
          </a:p>
          <a:p>
            <a:pPr lvl="1"/>
            <a:r>
              <a:rPr lang="en-GB" sz="2000" i="1" dirty="0" smtClean="0"/>
              <a:t>%import or </a:t>
            </a:r>
            <a:r>
              <a:rPr lang="en-GB" sz="2000" i="1" dirty="0" err="1" smtClean="0"/>
              <a:t>import_ontology</a:t>
            </a:r>
            <a:r>
              <a:rPr lang="en-GB" sz="2000" i="1" dirty="0" smtClean="0"/>
              <a:t>(</a:t>
            </a:r>
            <a:r>
              <a:rPr lang="en-GB" sz="2000" i="1" dirty="0" err="1" smtClean="0"/>
              <a:t>uri</a:t>
            </a:r>
            <a:r>
              <a:rPr lang="en-GB" sz="2000" i="1" dirty="0" smtClean="0"/>
              <a:t>)</a:t>
            </a:r>
            <a:endParaRPr lang="en-GB" sz="2000" dirty="0" smtClean="0"/>
          </a:p>
          <a:p>
            <a:r>
              <a:rPr lang="en-GB" b="1" dirty="0" smtClean="0"/>
              <a:t>Addition and removal of statements</a:t>
            </a:r>
          </a:p>
          <a:p>
            <a:pPr lvl="1"/>
            <a:r>
              <a:rPr lang="en-GB" sz="2000" i="1" dirty="0" smtClean="0"/>
              <a:t>assert(</a:t>
            </a:r>
            <a:r>
              <a:rPr lang="en-GB" sz="2000" i="1" dirty="0" err="1" smtClean="0"/>
              <a:t>istar:'Sensor</a:t>
            </a:r>
            <a:r>
              <a:rPr lang="en-GB" sz="2000" i="1" dirty="0" smtClean="0"/>
              <a:t>'(</a:t>
            </a:r>
            <a:r>
              <a:rPr lang="en-GB" sz="2000" i="1" dirty="0" err="1" smtClean="0"/>
              <a:t>olp:x</a:t>
            </a:r>
            <a:r>
              <a:rPr lang="en-GB" sz="2000" i="1" dirty="0" smtClean="0"/>
              <a:t>)) </a:t>
            </a:r>
          </a:p>
          <a:p>
            <a:pPr lvl="1"/>
            <a:r>
              <a:rPr lang="en-GB" sz="2000" i="1" dirty="0" smtClean="0"/>
              <a:t>retract(</a:t>
            </a:r>
            <a:r>
              <a:rPr lang="en-GB" sz="2000" i="1" dirty="0" err="1" smtClean="0"/>
              <a:t>istar:'Sensor</a:t>
            </a:r>
            <a:r>
              <a:rPr lang="en-GB" sz="2000" i="1" dirty="0" smtClean="0"/>
              <a:t>'(</a:t>
            </a:r>
            <a:r>
              <a:rPr lang="en-GB" sz="2000" i="1" dirty="0" err="1" smtClean="0"/>
              <a:t>olp:x</a:t>
            </a:r>
            <a:r>
              <a:rPr lang="en-GB" sz="2000" i="1" dirty="0" smtClean="0"/>
              <a:t>))</a:t>
            </a:r>
          </a:p>
          <a:p>
            <a:r>
              <a:rPr lang="en-GB" b="1" dirty="0" smtClean="0"/>
              <a:t>Addition and removal of individuals</a:t>
            </a:r>
          </a:p>
          <a:p>
            <a:pPr lvl="1"/>
            <a:r>
              <a:rPr lang="en-GB" sz="2000" i="1" dirty="0" err="1" smtClean="0"/>
              <a:t>create_individual</a:t>
            </a:r>
            <a:r>
              <a:rPr lang="en-GB" sz="2000" i="1" dirty="0" smtClean="0"/>
              <a:t>(</a:t>
            </a:r>
            <a:r>
              <a:rPr lang="en-GB" sz="2000" i="1" dirty="0" err="1" smtClean="0"/>
              <a:t>uni:murat</a:t>
            </a:r>
            <a:r>
              <a:rPr lang="en-GB" sz="2000" i="1" dirty="0" smtClean="0"/>
              <a:t>), assert(</a:t>
            </a:r>
            <a:r>
              <a:rPr lang="en-GB" sz="2000" i="1" dirty="0" err="1" smtClean="0"/>
              <a:t>uni:'Researcher</a:t>
            </a:r>
            <a:r>
              <a:rPr lang="en-GB" sz="2000" i="1" dirty="0" smtClean="0"/>
              <a:t>'(</a:t>
            </a:r>
            <a:r>
              <a:rPr lang="en-GB" sz="2000" i="1" dirty="0" err="1" smtClean="0"/>
              <a:t>uni:murat</a:t>
            </a:r>
            <a:r>
              <a:rPr lang="en-GB" sz="2000" i="1" dirty="0" smtClean="0"/>
              <a:t>))</a:t>
            </a:r>
          </a:p>
          <a:p>
            <a:pPr lvl="1"/>
            <a:r>
              <a:rPr lang="en-GB" sz="2000" i="1" dirty="0" err="1" smtClean="0"/>
              <a:t>remove_individual</a:t>
            </a:r>
            <a:r>
              <a:rPr lang="en-GB" sz="2000" i="1" dirty="0" smtClean="0"/>
              <a:t>(</a:t>
            </a:r>
            <a:r>
              <a:rPr lang="en-GB" sz="2000" i="1" dirty="0" err="1" smtClean="0"/>
              <a:t>uni:murat</a:t>
            </a:r>
            <a:r>
              <a:rPr lang="en-GB" sz="2000" i="1" dirty="0" smtClean="0"/>
              <a:t>)</a:t>
            </a:r>
            <a:endParaRPr lang="en-GB" sz="2000" b="1" dirty="0" smtClean="0"/>
          </a:p>
          <a:p>
            <a:r>
              <a:rPr lang="en-GB" b="1" dirty="0" smtClean="0"/>
              <a:t>Addition and removal of concepts</a:t>
            </a:r>
            <a:endParaRPr lang="en-GB" sz="1800" b="1" i="1" dirty="0" smtClean="0"/>
          </a:p>
          <a:p>
            <a:pPr lvl="1"/>
            <a:r>
              <a:rPr lang="en-GB" sz="1800" i="1" dirty="0" err="1" smtClean="0"/>
              <a:t>create_concept</a:t>
            </a:r>
            <a:r>
              <a:rPr lang="en-GB" sz="1800" i="1" dirty="0" smtClean="0"/>
              <a:t>(name,{</a:t>
            </a:r>
            <a:r>
              <a:rPr lang="en-GB" sz="1800" i="1" dirty="0" err="1" smtClean="0"/>
              <a:t>eq|sub</a:t>
            </a:r>
            <a:r>
              <a:rPr lang="en-GB" sz="1800" i="1" dirty="0" smtClean="0"/>
              <a:t>},</a:t>
            </a:r>
            <a:r>
              <a:rPr lang="en-GB" sz="1800" i="1" dirty="0" err="1" smtClean="0"/>
              <a:t>desc</a:t>
            </a:r>
            <a:r>
              <a:rPr lang="en-GB" sz="1800" i="1" dirty="0" smtClean="0"/>
              <a:t>).</a:t>
            </a:r>
            <a:endParaRPr lang="en-GB" sz="1800" b="1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Supported DL Reasoning 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399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Ontology consistency checking</a:t>
            </a:r>
          </a:p>
          <a:p>
            <a:r>
              <a:rPr lang="en-GB" dirty="0" smtClean="0"/>
              <a:t>Concept </a:t>
            </a:r>
            <a:r>
              <a:rPr lang="en-GB" dirty="0" err="1" smtClean="0"/>
              <a:t>subsumption</a:t>
            </a:r>
            <a:r>
              <a:rPr lang="en-GB" dirty="0" smtClean="0"/>
              <a:t>/equivalence checking </a:t>
            </a:r>
          </a:p>
          <a:p>
            <a:r>
              <a:rPr lang="en-GB" dirty="0" smtClean="0"/>
              <a:t>Instance checking</a:t>
            </a:r>
          </a:p>
          <a:p>
            <a:r>
              <a:rPr lang="en-GB" dirty="0" smtClean="0"/>
              <a:t>Concept </a:t>
            </a:r>
            <a:r>
              <a:rPr lang="en-GB" dirty="0" err="1" smtClean="0"/>
              <a:t>satisfiability</a:t>
            </a:r>
            <a:r>
              <a:rPr lang="en-GB" dirty="0" smtClean="0"/>
              <a:t> checking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714932"/>
            <a:ext cx="7324725" cy="276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889</Words>
  <Application>Microsoft Office PowerPoint</Application>
  <PresentationFormat>On-screen Show (4:3)</PresentationFormat>
  <Paragraphs>171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Ontological Logic Programming</vt:lpstr>
      <vt:lpstr>Outline</vt:lpstr>
      <vt:lpstr>Logic Programming</vt:lpstr>
      <vt:lpstr>Web Ontology Language (OWL)</vt:lpstr>
      <vt:lpstr>Motivation</vt:lpstr>
      <vt:lpstr>OLP Architecture</vt:lpstr>
      <vt:lpstr>OLP IDE</vt:lpstr>
      <vt:lpstr>Semantic Knowledge and OLP</vt:lpstr>
      <vt:lpstr>Supported DL Reasoning Services</vt:lpstr>
      <vt:lpstr>OLP Provides</vt:lpstr>
      <vt:lpstr>Case-study: Asset-Task Matchmaking</vt:lpstr>
      <vt:lpstr>Deployable Configurations</vt:lpstr>
      <vt:lpstr>Matchmaking Mechanism in OLP</vt:lpstr>
      <vt:lpstr>Matchmaking Mechanism in OLP</vt:lpstr>
      <vt:lpstr>Matchmaking Mechanism in OLP</vt:lpstr>
      <vt:lpstr>Matchmaking Mechanism in OLP</vt:lpstr>
      <vt:lpstr>Matchmaking Performance</vt:lpstr>
      <vt:lpstr>OLP Performance</vt:lpstr>
      <vt:lpstr>Load time (offline mode) vs. Reasoner access time (online mode)</vt:lpstr>
      <vt:lpstr>Load time (offline mode) vs. Reasoner access time (online-cached)</vt:lpstr>
      <vt:lpstr>Conclusions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Combining Semantic Web and Logic Programming for Agent Reasoning</dc:title>
  <dc:creator>msensoy</dc:creator>
  <cp:lastModifiedBy>murat</cp:lastModifiedBy>
  <cp:revision>131</cp:revision>
  <dcterms:created xsi:type="dcterms:W3CDTF">2006-08-16T00:00:00Z</dcterms:created>
  <dcterms:modified xsi:type="dcterms:W3CDTF">2011-05-27T11:59:26Z</dcterms:modified>
</cp:coreProperties>
</file>