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60" r:id="rId3"/>
    <p:sldMasterId id="2147483708" r:id="rId4"/>
    <p:sldMasterId id="2147483732" r:id="rId5"/>
    <p:sldMasterId id="2147483744" r:id="rId6"/>
  </p:sldMasterIdLst>
  <p:notesMasterIdLst>
    <p:notesMasterId r:id="rId30"/>
  </p:notesMasterIdLst>
  <p:handoutMasterIdLst>
    <p:handoutMasterId r:id="rId31"/>
  </p:handoutMasterIdLst>
  <p:sldIdLst>
    <p:sldId id="256" r:id="rId7"/>
    <p:sldId id="284" r:id="rId8"/>
    <p:sldId id="296" r:id="rId9"/>
    <p:sldId id="295" r:id="rId10"/>
    <p:sldId id="301" r:id="rId11"/>
    <p:sldId id="293" r:id="rId12"/>
    <p:sldId id="294" r:id="rId13"/>
    <p:sldId id="297" r:id="rId14"/>
    <p:sldId id="287" r:id="rId15"/>
    <p:sldId id="288" r:id="rId16"/>
    <p:sldId id="298" r:id="rId17"/>
    <p:sldId id="289" r:id="rId18"/>
    <p:sldId id="299" r:id="rId19"/>
    <p:sldId id="300" r:id="rId20"/>
    <p:sldId id="290" r:id="rId21"/>
    <p:sldId id="302" r:id="rId22"/>
    <p:sldId id="303" r:id="rId23"/>
    <p:sldId id="306" r:id="rId24"/>
    <p:sldId id="304" r:id="rId25"/>
    <p:sldId id="309" r:id="rId26"/>
    <p:sldId id="307" r:id="rId27"/>
    <p:sldId id="291" r:id="rId28"/>
    <p:sldId id="30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47" autoAdjust="0"/>
  </p:normalViewPr>
  <p:slideViewPr>
    <p:cSldViewPr>
      <p:cViewPr>
        <p:scale>
          <a:sx n="70" d="100"/>
          <a:sy n="70" d="100"/>
        </p:scale>
        <p:origin x="-546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3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9F65-E737-4370-A457-32358C5B7A15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B2D0F-A710-4F10-A921-1DE3EADF30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71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7E3AB-5BF4-4403-89FB-2A9D5138BE6B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7E221-6C17-4E72-A5AA-C2B4118EF0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565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E221-6C17-4E72-A5AA-C2B4118EF01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D032-C2B4-47C5-911B-51648AF4A0AC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FCA7-70ED-4DBE-8918-BA8357DFDB82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FD13-B99E-49EF-8B0B-38A6A94C982F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F9B5-4AB1-4773-B278-5F0BF209DD3D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B65B-F8AC-4FA3-A249-159819A88CA1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ECB1-2B6F-4A14-967D-1DAF4997BDCD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BFAE-6700-4F39-A556-2F2AB0BD38ED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02BE-F820-4155-BD39-8A9318E009DE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117-AAE4-4E3D-ADE8-5B69CD83E912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3BC2-C1BB-40F8-BBDB-9D80A49FA2B4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B0F1-4B2A-4A94-AA06-1374F5AA9F14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51ED-9061-426F-9D00-9262C88BDD19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CFF6-2DF6-4293-BD0C-23DEB3338DEC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9358-278D-4681-B035-14E2D1ECB27F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42E4-4798-4358-A4CE-2BDDD0129F3B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515C-4DE8-4AE0-A358-7A745F476549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F0F-AB1E-4626-BD6F-2174C2939C77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577A-88A5-43D1-984E-58993DB87D1F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067-3D20-401F-A6E9-FFA1B19588CB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43F0-C205-4D45-A20A-F59A3081A42B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8535-B6AE-4506-A241-69C51686F64B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664B-D046-47A2-838B-D311A85B1608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A99E-BC05-4061-9EFB-351F90208A64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20BB-DB25-417F-8D92-AEC5CDC09760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8D8C-A071-4310-9DE1-85B1ED1AC5DD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A4ED-6DD0-4EB3-AD48-3A4673C5DB50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C10C-EFCD-4EBA-8C41-8F8D5384B01A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AAF9B5-4AB1-4773-B278-5F0BF209DD3D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1B65B-F8AC-4FA3-A249-159819A88CA1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0ECB1-2B6F-4A14-967D-1DAF4997BDCD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2BFAE-6700-4F39-A556-2F2AB0BD38ED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702BE-F820-4155-BD39-8A9318E009DE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A117-AAE4-4E3D-ADE8-5B69CD83E912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3470-4CDA-498F-8F50-F37DAFE564B1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A3BC2-C1BB-40F8-BBDB-9D80A49FA2B4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29B0F1-4B2A-4A94-AA06-1374F5AA9F14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21CFF6-2DF6-4293-BD0C-23DEB3338DEC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99358-278D-4681-B035-14E2D1ECB27F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E42E4-4798-4358-A4CE-2BDDD0129F3B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International Conference on Web Intelligence, Mining and Semantics May 25-27 2001</a:t>
            </a:r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 descr="ecole des mines d'ales">
            <a:hlinkClick r:id="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366984"/>
            <a:ext cx="648072" cy="37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81328"/>
            <a:ext cx="1020208" cy="34300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4490-1E8B-42BE-918B-15A01DE70382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DC26-5A88-4806-9FBE-B2FC43FEFB48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6CE1-24EE-4438-933C-E782E8247657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7A8C-ED14-4ABB-AD37-FA75ADB27B6E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61A4-84CF-4BE2-B6AA-E4D7FA1CAD04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7E2-B53C-4977-8ADD-06F3691B1475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226B-02A6-4F2C-A7F3-6383E8040135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D37D-78AD-4C99-A4B3-07E3345DA770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91C2-6D57-476A-9496-E165E7559413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518-AB07-4703-BA5D-611E810FC517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BF6A-5558-4AE6-8222-5FFC45B8568A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0FF4-F542-41CF-8481-AFDA949FE383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E4DB-0A5A-43C0-91CC-EBBE7D148B12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FBD7-1923-4447-8018-C5A55D275899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7582-1913-4AC7-9DF2-CBC166B493D9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728B-775C-4CD1-BE30-6039C3264DB8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A79AE-1F01-4CCC-A28F-9D8F7EBDADA2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58B4-0F2C-4ECA-9057-84B9C1FA7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F8C3B-560B-4E98-B693-8C0BF6E14CFF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71670" y="6356350"/>
            <a:ext cx="4357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CB6AF-15DF-4C95-99C4-E382975127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C49D34-4BE8-4B21-850B-CB53FF7AB0EA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50DBD9-2924-4202-B1DF-982F1F4632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EB728B-775C-4CD1-BE30-6039C3264DB8}" type="datetime1">
              <a:rPr lang="fr-FR" smtClean="0"/>
              <a:pPr/>
              <a:t>26/05/2011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22es Journées d’Ingénierie des Connaissance,Chambéry 2011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087A6C-26FF-4D09-92BB-C00F7A68954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20C8-15EF-48B3-86EA-5702386CB0E4}" type="datetimeFigureOut">
              <a:rPr lang="fr-FR" smtClean="0"/>
              <a:pPr/>
              <a:t>26/05/2011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2FBD-A927-40B0-A6F8-17D4143563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20072" y="504820"/>
            <a:ext cx="3852522" cy="3281370"/>
          </a:xfrm>
        </p:spPr>
        <p:txBody>
          <a:bodyPr>
            <a:normAutofit/>
          </a:bodyPr>
          <a:lstStyle/>
          <a:p>
            <a:pPr algn="l"/>
            <a:endParaRPr lang="fr-FR" sz="2400" b="1" dirty="0" smtClean="0">
              <a:solidFill>
                <a:schemeClr val="accent5">
                  <a:lumMod val="75000"/>
                </a:schemeClr>
              </a:solidFill>
              <a:latin typeface="Cooper Std Black" pitchFamily="18" charset="0"/>
            </a:endParaRPr>
          </a:p>
          <a:p>
            <a:pPr algn="l"/>
            <a:endParaRPr lang="fr-FR" sz="2800" b="1" dirty="0">
              <a:solidFill>
                <a:schemeClr val="tx1">
                  <a:lumMod val="95000"/>
                </a:schemeClr>
              </a:solidFill>
              <a:latin typeface="Cooper Std Black" pitchFamily="18" charset="0"/>
            </a:endParaRPr>
          </a:p>
          <a:p>
            <a:pPr algn="l"/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 networks and 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photos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436096" y="4725144"/>
            <a:ext cx="32474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Michel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Crampes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C000"/>
                </a:solidFill>
                <a:latin typeface="Arial" pitchFamily="34" charset="0"/>
              </a:rPr>
              <a:t>Michel </a:t>
            </a:r>
            <a:r>
              <a:rPr lang="en-US" sz="1600" b="1" dirty="0" err="1" smtClean="0">
                <a:solidFill>
                  <a:srgbClr val="FFC000"/>
                </a:solidFill>
                <a:latin typeface="Arial" pitchFamily="34" charset="0"/>
              </a:rPr>
              <a:t>Plantié</a:t>
            </a:r>
            <a:endParaRPr lang="en-US" sz="1600" b="1" dirty="0" smtClean="0">
              <a:solidFill>
                <a:srgbClr val="FFC000"/>
              </a:solidFill>
              <a:latin typeface="Arial" pitchFamily="34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rgbClr val="FFC000"/>
              </a:solidFill>
              <a:latin typeface="Arial" pitchFamily="34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</a:rPr>
              <a:t>LGI2P - </a:t>
            </a:r>
            <a:r>
              <a:rPr lang="en-US" sz="1600" dirty="0" err="1" smtClean="0">
                <a:solidFill>
                  <a:srgbClr val="FFC000"/>
                </a:solidFill>
                <a:latin typeface="Arial" pitchFamily="34" charset="0"/>
              </a:rPr>
              <a:t>Ecole</a:t>
            </a: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</a:rPr>
              <a:t> des Mines </a:t>
            </a:r>
            <a:r>
              <a:rPr lang="en-US" sz="1600" dirty="0" err="1" smtClean="0">
                <a:solidFill>
                  <a:srgbClr val="FFC000"/>
                </a:solidFill>
                <a:latin typeface="Arial" pitchFamily="34" charset="0"/>
              </a:rPr>
              <a:t>d’Ales</a:t>
            </a:r>
            <a:endParaRPr lang="en-US" sz="1600" dirty="0">
              <a:solidFill>
                <a:srgbClr val="FFC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211301" cy="27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3696726" y="476672"/>
            <a:ext cx="54200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Rough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extracted</a:t>
            </a: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network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16832"/>
            <a:ext cx="5049927" cy="31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979712" y="534359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400" dirty="0" smtClean="0">
                <a:solidFill>
                  <a:srgbClr val="FFC000"/>
                </a:solidFill>
              </a:rPr>
              <a:t>MDS projection of </a:t>
            </a:r>
            <a:r>
              <a:rPr lang="fr-FR" sz="2400" dirty="0" err="1" smtClean="0">
                <a:solidFill>
                  <a:srgbClr val="FFC000"/>
                </a:solidFill>
              </a:rPr>
              <a:t>cohesion</a:t>
            </a:r>
            <a:r>
              <a:rPr lang="fr-FR" sz="2400" dirty="0" smtClean="0">
                <a:solidFill>
                  <a:srgbClr val="FFC000"/>
                </a:solidFill>
              </a:rPr>
              <a:t> (</a:t>
            </a:r>
            <a:r>
              <a:rPr lang="fr-FR" sz="2400" dirty="0" err="1" smtClean="0">
                <a:solidFill>
                  <a:srgbClr val="FFC000"/>
                </a:solidFill>
              </a:rPr>
              <a:t>Molage</a:t>
            </a:r>
            <a:r>
              <a:rPr lang="fr-FR" sz="2400" dirty="0" smtClean="0">
                <a:solidFill>
                  <a:srgbClr val="FFC000"/>
                </a:solidFill>
              </a:rPr>
              <a:t> software)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07704" y="42930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400" dirty="0" err="1" smtClean="0">
                <a:solidFill>
                  <a:srgbClr val="FFC000"/>
                </a:solidFill>
              </a:rPr>
              <a:t>Example</a:t>
            </a:r>
            <a:r>
              <a:rPr lang="fr-FR" sz="2400" dirty="0" smtClean="0">
                <a:solidFill>
                  <a:srgbClr val="FFC000"/>
                </a:solidFill>
              </a:rPr>
              <a:t> :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1844824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endParaRPr lang="fr-FR" sz="2400" dirty="0" smtClean="0">
              <a:solidFill>
                <a:srgbClr val="FFC000"/>
              </a:solidFill>
            </a:endParaRPr>
          </a:p>
          <a:p>
            <a:pPr>
              <a:buSzPct val="120000"/>
            </a:pPr>
            <a:r>
              <a:rPr lang="fr-FR" sz="2400" dirty="0" err="1" smtClean="0">
                <a:solidFill>
                  <a:srgbClr val="FFC000"/>
                </a:solidFill>
              </a:rPr>
              <a:t>Number</a:t>
            </a:r>
            <a:r>
              <a:rPr lang="fr-FR" sz="2400" dirty="0" smtClean="0">
                <a:solidFill>
                  <a:srgbClr val="FFC000"/>
                </a:solidFill>
              </a:rPr>
              <a:t> of links :</a:t>
            </a:r>
          </a:p>
          <a:p>
            <a:pPr>
              <a:buSzPct val="120000"/>
            </a:pPr>
            <a:r>
              <a:rPr lang="fr-FR" sz="2400" dirty="0" smtClean="0">
                <a:solidFill>
                  <a:srgbClr val="FFC000"/>
                </a:solidFill>
              </a:rPr>
              <a:t>Simple Force: 146 </a:t>
            </a:r>
          </a:p>
          <a:p>
            <a:pPr>
              <a:buSzPct val="120000"/>
            </a:pPr>
            <a:r>
              <a:rPr lang="fr-FR" sz="2400" dirty="0" err="1" smtClean="0">
                <a:solidFill>
                  <a:srgbClr val="FFC000"/>
                </a:solidFill>
              </a:rPr>
              <a:t>Proximity</a:t>
            </a:r>
            <a:r>
              <a:rPr lang="fr-FR" sz="2400" dirty="0" smtClean="0">
                <a:solidFill>
                  <a:srgbClr val="FFC000"/>
                </a:solidFill>
              </a:rPr>
              <a:t>: 	138</a:t>
            </a:r>
          </a:p>
          <a:p>
            <a:pPr>
              <a:buSzPct val="120000"/>
            </a:pPr>
            <a:r>
              <a:rPr lang="fr-FR" sz="2400" dirty="0" err="1" smtClean="0">
                <a:solidFill>
                  <a:srgbClr val="FFC000"/>
                </a:solidFill>
              </a:rPr>
              <a:t>Cohesion</a:t>
            </a:r>
            <a:r>
              <a:rPr lang="fr-FR" sz="2400" dirty="0" smtClean="0">
                <a:solidFill>
                  <a:srgbClr val="FFC000"/>
                </a:solidFill>
              </a:rPr>
              <a:t>: 	149</a:t>
            </a:r>
            <a:endParaRPr lang="fr-F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4598666" y="476672"/>
            <a:ext cx="36904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Graph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Reduction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9632" y="393305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dirty="0" err="1" smtClean="0">
                <a:solidFill>
                  <a:srgbClr val="FFC000"/>
                </a:solidFill>
              </a:rPr>
              <a:t>Edge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number</a:t>
            </a:r>
            <a:r>
              <a:rPr lang="fr-FR" sz="2000" dirty="0" smtClean="0">
                <a:solidFill>
                  <a:srgbClr val="FFC000"/>
                </a:solidFill>
              </a:rPr>
              <a:t> versus </a:t>
            </a:r>
            <a:r>
              <a:rPr lang="fr-FR" sz="2000" dirty="0" err="1" smtClean="0">
                <a:solidFill>
                  <a:srgbClr val="FFC000"/>
                </a:solidFill>
              </a:rPr>
              <a:t>selected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threshold</a:t>
            </a:r>
            <a:r>
              <a:rPr lang="fr-FR" sz="2000" dirty="0" smtClean="0">
                <a:solidFill>
                  <a:srgbClr val="FFC000"/>
                </a:solidFill>
              </a:rPr>
              <a:t>:</a:t>
            </a:r>
          </a:p>
          <a:p>
            <a:pPr>
              <a:buSzPct val="120000"/>
            </a:pPr>
            <a:r>
              <a:rPr lang="fr-FR" sz="2000" dirty="0" err="1" smtClean="0">
                <a:solidFill>
                  <a:srgbClr val="FFC000"/>
                </a:solidFill>
              </a:rPr>
              <a:t>Cohesion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is</a:t>
            </a:r>
            <a:r>
              <a:rPr lang="fr-FR" sz="2000" dirty="0" smtClean="0">
                <a:solidFill>
                  <a:srgbClr val="FFC000"/>
                </a:solidFill>
              </a:rPr>
              <a:t> the </a:t>
            </a:r>
            <a:r>
              <a:rPr lang="fr-FR" sz="2000" dirty="0" err="1" smtClean="0">
                <a:solidFill>
                  <a:srgbClr val="FFC000"/>
                </a:solidFill>
              </a:rPr>
              <a:t>most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linear</a:t>
            </a:r>
            <a:r>
              <a:rPr lang="fr-FR" sz="2000" dirty="0" smtClean="0">
                <a:solidFill>
                  <a:srgbClr val="FFC000"/>
                </a:solidFill>
              </a:rPr>
              <a:t>; </a:t>
            </a:r>
            <a:br>
              <a:rPr lang="fr-FR" sz="2000" dirty="0" smtClean="0">
                <a:solidFill>
                  <a:srgbClr val="FFC000"/>
                </a:solidFill>
              </a:rPr>
            </a:br>
            <a:r>
              <a:rPr lang="fr-FR" sz="2000" dirty="0" smtClean="0">
                <a:solidFill>
                  <a:srgbClr val="FFC000"/>
                </a:solidFill>
              </a:rPr>
              <a:t>simple force and </a:t>
            </a:r>
            <a:r>
              <a:rPr lang="fr-FR" sz="2000" dirty="0" err="1" smtClean="0">
                <a:solidFill>
                  <a:srgbClr val="FFC000"/>
                </a:solidFill>
              </a:rPr>
              <a:t>proximity</a:t>
            </a:r>
            <a:r>
              <a:rPr lang="fr-FR" sz="2000" dirty="0" smtClean="0">
                <a:solidFill>
                  <a:srgbClr val="FFC000"/>
                </a:solidFill>
              </a:rPr>
              <a:t> have a </a:t>
            </a:r>
            <a:r>
              <a:rPr lang="fr-FR" sz="2000" dirty="0" err="1" smtClean="0">
                <a:solidFill>
                  <a:srgbClr val="FFC000"/>
                </a:solidFill>
              </a:rPr>
              <a:t>similar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behavior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908720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endParaRPr lang="fr-FR" sz="2400" dirty="0" smtClean="0">
              <a:solidFill>
                <a:srgbClr val="FFC000"/>
              </a:solidFill>
            </a:endParaRPr>
          </a:p>
          <a:p>
            <a:pPr>
              <a:buSzPct val="120000"/>
            </a:pPr>
            <a:r>
              <a:rPr lang="fr-FR" sz="2400" dirty="0" err="1" smtClean="0">
                <a:solidFill>
                  <a:srgbClr val="FFC000"/>
                </a:solidFill>
              </a:rPr>
              <a:t>Suppress</a:t>
            </a:r>
            <a:r>
              <a:rPr lang="fr-FR" sz="2400" dirty="0" smtClean="0">
                <a:solidFill>
                  <a:srgbClr val="FFC000"/>
                </a:solidFill>
              </a:rPr>
              <a:t/>
            </a:r>
            <a:br>
              <a:rPr lang="fr-FR" sz="2400" dirty="0" smtClean="0">
                <a:solidFill>
                  <a:srgbClr val="FFC000"/>
                </a:solidFill>
              </a:rPr>
            </a:br>
            <a:r>
              <a:rPr lang="fr-FR" sz="2400" dirty="0" err="1" smtClean="0">
                <a:solidFill>
                  <a:srgbClr val="FFC000"/>
                </a:solidFill>
              </a:rPr>
              <a:t>weakest</a:t>
            </a:r>
            <a:r>
              <a:rPr lang="fr-FR" sz="2400" dirty="0" smtClean="0">
                <a:solidFill>
                  <a:srgbClr val="FFC000"/>
                </a:solidFill>
              </a:rPr>
              <a:t> links:</a:t>
            </a:r>
          </a:p>
          <a:p>
            <a:pPr>
              <a:buSzPct val="120000"/>
            </a:pPr>
            <a:r>
              <a:rPr lang="fr-FR" sz="2400" dirty="0" err="1" smtClean="0">
                <a:solidFill>
                  <a:srgbClr val="FFC000"/>
                </a:solidFill>
              </a:rPr>
              <a:t>Threshold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choice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problem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35896" y="1052736"/>
            <a:ext cx="4680520" cy="275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Modèle Vinstérix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51992"/>
            <a:ext cx="1728192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971600" y="530120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dirty="0" err="1" smtClean="0">
                <a:solidFill>
                  <a:srgbClr val="FFC000"/>
                </a:solidFill>
              </a:rPr>
              <a:t>Selection</a:t>
            </a:r>
            <a:r>
              <a:rPr lang="fr-FR" sz="2000" dirty="0" smtClean="0">
                <a:solidFill>
                  <a:srgbClr val="FFC000"/>
                </a:solidFill>
              </a:rPr>
              <a:t>: </a:t>
            </a:r>
            <a:r>
              <a:rPr lang="fr-FR" sz="2000" dirty="0" err="1" smtClean="0">
                <a:solidFill>
                  <a:srgbClr val="FFC000"/>
                </a:solidFill>
              </a:rPr>
              <a:t>threshold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that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keeps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b="1" dirty="0" smtClean="0">
                <a:solidFill>
                  <a:srgbClr val="FFC000"/>
                </a:solidFill>
              </a:rPr>
              <a:t>33 </a:t>
            </a:r>
            <a:r>
              <a:rPr lang="fr-FR" sz="2000" b="1" dirty="0" err="1" smtClean="0">
                <a:solidFill>
                  <a:srgbClr val="FFC000"/>
                </a:solidFill>
              </a:rPr>
              <a:t>edges</a:t>
            </a:r>
            <a:endParaRPr lang="fr-FR" sz="2000" b="1" dirty="0" smtClean="0">
              <a:solidFill>
                <a:srgbClr val="FFC000"/>
              </a:solidFill>
            </a:endParaRPr>
          </a:p>
          <a:p>
            <a:pPr>
              <a:buSzPct val="120000"/>
            </a:pPr>
            <a:r>
              <a:rPr lang="fr-FR" sz="2000" dirty="0" smtClean="0">
                <a:solidFill>
                  <a:srgbClr val="FFC000"/>
                </a:solidFill>
              </a:rPr>
              <a:t> (the </a:t>
            </a:r>
            <a:r>
              <a:rPr lang="fr-FR" sz="2000" dirty="0" err="1" smtClean="0">
                <a:solidFill>
                  <a:srgbClr val="FFC000"/>
                </a:solidFill>
              </a:rPr>
              <a:t>same</a:t>
            </a:r>
            <a:r>
              <a:rPr lang="fr-FR" sz="2000" dirty="0" smtClean="0">
                <a:solidFill>
                  <a:srgbClr val="FFC000"/>
                </a:solidFill>
              </a:rPr>
              <a:t> as the </a:t>
            </a:r>
            <a:r>
              <a:rPr lang="fr-FR" sz="2000" dirty="0" err="1" smtClean="0">
                <a:solidFill>
                  <a:srgbClr val="FFC000"/>
                </a:solidFill>
              </a:rPr>
              <a:t>reference</a:t>
            </a:r>
            <a:r>
              <a:rPr lang="fr-FR" sz="2000" dirty="0" smtClean="0">
                <a:solidFill>
                  <a:srgbClr val="FFC000"/>
                </a:solidFill>
              </a:rPr>
              <a:t> graph)</a:t>
            </a:r>
            <a:endParaRPr lang="fr-FR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2116771" y="661338"/>
            <a:ext cx="66736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Reduced</a:t>
            </a: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networks comparaison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298065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268760"/>
            <a:ext cx="2266950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68760"/>
            <a:ext cx="3101340" cy="31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55576" y="386104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dirty="0" smtClean="0">
                <a:solidFill>
                  <a:srgbClr val="FFC000"/>
                </a:solidFill>
              </a:rPr>
              <a:t>Simple Force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75856" y="321297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dirty="0" err="1" smtClean="0">
                <a:solidFill>
                  <a:srgbClr val="FFC000"/>
                </a:solidFill>
              </a:rPr>
              <a:t>Proximity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52" y="4293096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u="sng" dirty="0" smtClean="0">
                <a:solidFill>
                  <a:srgbClr val="FFC000"/>
                </a:solidFill>
              </a:rPr>
              <a:t>Simple Force and </a:t>
            </a:r>
            <a:r>
              <a:rPr lang="fr-FR" sz="2000" u="sng" dirty="0" err="1" smtClean="0">
                <a:solidFill>
                  <a:srgbClr val="FFC000"/>
                </a:solidFill>
              </a:rPr>
              <a:t>proximity</a:t>
            </a:r>
            <a:r>
              <a:rPr lang="fr-FR" sz="2000" u="sng" dirty="0" smtClean="0">
                <a:solidFill>
                  <a:srgbClr val="FFC000"/>
                </a:solidFill>
              </a:rPr>
              <a:t>: 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fr-FR" sz="2000" dirty="0" err="1" smtClean="0">
                <a:solidFill>
                  <a:srgbClr val="FFC000"/>
                </a:solidFill>
              </a:rPr>
              <a:t>similar</a:t>
            </a:r>
            <a:r>
              <a:rPr lang="fr-FR" sz="2000" dirty="0" smtClean="0">
                <a:solidFill>
                  <a:srgbClr val="FFC000"/>
                </a:solidFill>
              </a:rPr>
              <a:t>, 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fr-FR" sz="2000" i="1" dirty="0" smtClean="0">
                <a:solidFill>
                  <a:srgbClr val="FFC000"/>
                </a:solidFill>
              </a:rPr>
              <a:t>A lot of singletons </a:t>
            </a:r>
            <a:br>
              <a:rPr lang="fr-FR" sz="2000" i="1" dirty="0" smtClean="0">
                <a:solidFill>
                  <a:srgbClr val="FFC000"/>
                </a:solidFill>
              </a:rPr>
            </a:br>
            <a:r>
              <a:rPr lang="fr-FR" sz="2000" i="1" dirty="0" smtClean="0">
                <a:solidFill>
                  <a:srgbClr val="FFC000"/>
                </a:solidFill>
              </a:rPr>
              <a:t>(</a:t>
            </a:r>
            <a:r>
              <a:rPr lang="fr-FR" sz="2000" i="1" dirty="0" err="1" smtClean="0">
                <a:solidFill>
                  <a:srgbClr val="FFC000"/>
                </a:solidFill>
              </a:rPr>
              <a:t>invited</a:t>
            </a:r>
            <a:r>
              <a:rPr lang="fr-FR" sz="2000" i="1" dirty="0" smtClean="0">
                <a:solidFill>
                  <a:srgbClr val="FFC000"/>
                </a:solidFill>
              </a:rPr>
              <a:t> </a:t>
            </a:r>
            <a:r>
              <a:rPr lang="fr-FR" sz="2000" i="1" dirty="0" err="1" smtClean="0">
                <a:solidFill>
                  <a:srgbClr val="FFC000"/>
                </a:solidFill>
              </a:rPr>
              <a:t>persons</a:t>
            </a:r>
            <a:r>
              <a:rPr lang="fr-FR" sz="2000" i="1" dirty="0" smtClean="0">
                <a:solidFill>
                  <a:srgbClr val="FFC000"/>
                </a:solidFill>
              </a:rPr>
              <a:t>)</a:t>
            </a:r>
            <a:r>
              <a:rPr lang="fr-FR" sz="2000" dirty="0" smtClean="0">
                <a:solidFill>
                  <a:srgbClr val="FFC000"/>
                </a:solidFill>
              </a:rPr>
              <a:t>,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fr-FR" sz="2000" dirty="0" err="1" smtClean="0">
                <a:solidFill>
                  <a:srgbClr val="FFC000"/>
                </a:solidFill>
              </a:rPr>
              <a:t>Centered</a:t>
            </a:r>
            <a:r>
              <a:rPr lang="fr-FR" sz="2000" dirty="0" smtClean="0">
                <a:solidFill>
                  <a:srgbClr val="FFC000"/>
                </a:solidFill>
              </a:rPr>
              <a:t> on bride and groom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80112" y="4437112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</a:rPr>
              <a:t>Cohesion</a:t>
            </a:r>
            <a:r>
              <a:rPr lang="fr-FR" sz="2000" u="sng" dirty="0" smtClean="0">
                <a:solidFill>
                  <a:srgbClr val="FFC000"/>
                </a:solidFill>
              </a:rPr>
              <a:t> : </a:t>
            </a:r>
          </a:p>
          <a:p>
            <a:pPr>
              <a:buSzPct val="120000"/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homogeneity</a:t>
            </a:r>
            <a:endParaRPr lang="fr-FR" sz="2000" dirty="0" smtClean="0">
              <a:solidFill>
                <a:srgbClr val="FFC000"/>
              </a:solidFill>
            </a:endParaRPr>
          </a:p>
          <a:p>
            <a:pPr>
              <a:buSzPct val="120000"/>
              <a:buFont typeface="Arial" pitchFamily="34" charset="0"/>
              <a:buChar char="•"/>
            </a:pPr>
            <a:r>
              <a:rPr lang="fr-FR" sz="2000" i="1" dirty="0" smtClean="0">
                <a:solidFill>
                  <a:srgbClr val="FFC000"/>
                </a:solidFill>
              </a:rPr>
              <a:t>few singletons</a:t>
            </a:r>
            <a:endParaRPr lang="fr-FR" sz="2000" dirty="0" smtClean="0">
              <a:solidFill>
                <a:srgbClr val="FFC000"/>
              </a:solidFill>
            </a:endParaRPr>
          </a:p>
          <a:p>
            <a:pPr>
              <a:buSzPct val="120000"/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FFC000"/>
                </a:solidFill>
              </a:rPr>
              <a:t> Few couples visualisations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87824" y="58772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</a:rPr>
              <a:t>Semantic</a:t>
            </a:r>
            <a:r>
              <a:rPr lang="fr-FR" sz="2000" u="sng" dirty="0">
                <a:solidFill>
                  <a:srgbClr val="FFC000"/>
                </a:solidFill>
              </a:rPr>
              <a:t> </a:t>
            </a:r>
            <a:r>
              <a:rPr lang="fr-FR" sz="2000" u="sng" dirty="0" err="1" smtClean="0">
                <a:solidFill>
                  <a:srgbClr val="FFC000"/>
                </a:solidFill>
              </a:rPr>
              <a:t>Analysis</a:t>
            </a:r>
            <a:r>
              <a:rPr lang="fr-FR" sz="2000" u="sng" dirty="0" smtClean="0">
                <a:solidFill>
                  <a:srgbClr val="FFC000"/>
                </a:solidFill>
              </a:rPr>
              <a:t>?</a:t>
            </a:r>
            <a:endParaRPr lang="fr-FR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6243285" y="332656"/>
            <a:ext cx="20521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Analysis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177281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dirty="0" smtClean="0">
                <a:solidFill>
                  <a:srgbClr val="FFC000"/>
                </a:solidFill>
              </a:rPr>
              <a:t>Pearson test on </a:t>
            </a:r>
            <a:r>
              <a:rPr lang="fr-FR" sz="2000" b="1" u="sng" dirty="0" err="1" smtClean="0">
                <a:solidFill>
                  <a:srgbClr val="FFC000"/>
                </a:solidFill>
              </a:rPr>
              <a:t>node</a:t>
            </a:r>
            <a:r>
              <a:rPr lang="fr-FR" sz="2000" b="1" u="sng" dirty="0" smtClean="0">
                <a:solidFill>
                  <a:srgbClr val="FFC000"/>
                </a:solidFill>
              </a:rPr>
              <a:t> </a:t>
            </a:r>
            <a:r>
              <a:rPr lang="fr-FR" sz="2000" b="1" u="sng" dirty="0" err="1" smtClean="0">
                <a:solidFill>
                  <a:srgbClr val="FFC000"/>
                </a:solidFill>
              </a:rPr>
              <a:t>degrees</a:t>
            </a:r>
            <a:r>
              <a:rPr lang="fr-FR" sz="2000" dirty="0" smtClean="0">
                <a:solidFill>
                  <a:srgbClr val="FFC000"/>
                </a:solidFill>
              </a:rPr>
              <a:t>:</a:t>
            </a:r>
          </a:p>
          <a:p>
            <a:pPr lvl="1">
              <a:buSzPct val="120000"/>
            </a:pPr>
            <a:r>
              <a:rPr lang="fr-FR" sz="2000" dirty="0" err="1" smtClean="0">
                <a:solidFill>
                  <a:srgbClr val="FFC000"/>
                </a:solidFill>
              </a:rPr>
              <a:t>Similarity</a:t>
            </a:r>
            <a:r>
              <a:rPr lang="fr-FR" sz="2000" dirty="0" smtClean="0">
                <a:solidFill>
                  <a:srgbClr val="FFC000"/>
                </a:solidFill>
              </a:rPr>
              <a:t> for SF and </a:t>
            </a:r>
            <a:r>
              <a:rPr lang="fr-FR" sz="2000" dirty="0" err="1" smtClean="0">
                <a:solidFill>
                  <a:srgbClr val="FFC000"/>
                </a:solidFill>
              </a:rPr>
              <a:t>Proximity</a:t>
            </a:r>
            <a:r>
              <a:rPr lang="fr-FR" sz="2000" dirty="0" smtClean="0">
                <a:solidFill>
                  <a:srgbClr val="FFC000"/>
                </a:solidFill>
              </a:rPr>
              <a:t>. </a:t>
            </a:r>
          </a:p>
          <a:p>
            <a:pPr lvl="1">
              <a:buSzPct val="120000"/>
            </a:pPr>
            <a:r>
              <a:rPr lang="fr-FR" sz="2000" dirty="0" smtClean="0">
                <a:solidFill>
                  <a:srgbClr val="FFC000"/>
                </a:solidFill>
              </a:rPr>
              <a:t>Good </a:t>
            </a:r>
            <a:r>
              <a:rPr lang="fr-FR" sz="2000" dirty="0" err="1" smtClean="0">
                <a:solidFill>
                  <a:srgbClr val="FFC000"/>
                </a:solidFill>
              </a:rPr>
              <a:t>overall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corelation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55776" y="450912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dirty="0" err="1" smtClean="0">
                <a:solidFill>
                  <a:srgbClr val="FFC000"/>
                </a:solidFill>
              </a:rPr>
              <a:t>Recall</a:t>
            </a:r>
            <a:r>
              <a:rPr lang="fr-FR" sz="2000" dirty="0" smtClean="0">
                <a:solidFill>
                  <a:srgbClr val="FFC000"/>
                </a:solidFill>
              </a:rPr>
              <a:t> and </a:t>
            </a:r>
            <a:r>
              <a:rPr lang="fr-FR" sz="2000" dirty="0" err="1" smtClean="0">
                <a:solidFill>
                  <a:srgbClr val="FFC000"/>
                </a:solidFill>
              </a:rPr>
              <a:t>Precision</a:t>
            </a:r>
            <a:r>
              <a:rPr lang="fr-FR" sz="2000" dirty="0" smtClean="0">
                <a:solidFill>
                  <a:srgbClr val="FFC000"/>
                </a:solidFill>
              </a:rPr>
              <a:t>:  </a:t>
            </a:r>
            <a:r>
              <a:rPr lang="fr-FR" sz="2000" dirty="0" err="1" smtClean="0">
                <a:solidFill>
                  <a:srgbClr val="FFC000"/>
                </a:solidFill>
              </a:rPr>
              <a:t>Edges</a:t>
            </a:r>
            <a:r>
              <a:rPr lang="fr-FR" sz="2000" dirty="0" smtClean="0">
                <a:solidFill>
                  <a:srgbClr val="FFC000"/>
                </a:solidFill>
              </a:rPr>
              <a:t>/ </a:t>
            </a:r>
            <a:r>
              <a:rPr lang="fr-FR" sz="2000" dirty="0" err="1" smtClean="0">
                <a:solidFill>
                  <a:srgbClr val="FFC000"/>
                </a:solidFill>
              </a:rPr>
              <a:t>referent</a:t>
            </a:r>
            <a:r>
              <a:rPr lang="fr-FR" sz="2000" dirty="0" smtClean="0">
                <a:solidFill>
                  <a:srgbClr val="FFC000"/>
                </a:solidFill>
              </a:rPr>
              <a:t> graph</a:t>
            </a:r>
            <a:endParaRPr lang="fr-FR" sz="2000" dirty="0">
              <a:solidFill>
                <a:srgbClr val="FFC0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408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52936"/>
            <a:ext cx="4924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539552" y="4797152"/>
            <a:ext cx="82809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000" dirty="0" smtClean="0">
                <a:solidFill>
                  <a:srgbClr val="FFC000"/>
                </a:solidFill>
              </a:rPr>
              <a:t>Nota : </a:t>
            </a:r>
          </a:p>
          <a:p>
            <a:pPr>
              <a:buSzPct val="120000"/>
            </a:pPr>
            <a:r>
              <a:rPr lang="en-US" u="sng" dirty="0" smtClean="0"/>
              <a:t>Recall</a:t>
            </a:r>
            <a:r>
              <a:rPr lang="en-US" dirty="0" smtClean="0"/>
              <a:t>= edge number of civil graph among the computed social graph versus le edge number of civil graph</a:t>
            </a:r>
          </a:p>
          <a:p>
            <a:pPr>
              <a:buSzPct val="120000"/>
            </a:pPr>
            <a:r>
              <a:rPr lang="en-US" u="sng" dirty="0" smtClean="0"/>
              <a:t>Precision</a:t>
            </a:r>
            <a:r>
              <a:rPr lang="en-US" dirty="0" smtClean="0"/>
              <a:t> </a:t>
            </a:r>
            <a:r>
              <a:rPr lang="en-US" dirty="0"/>
              <a:t>= edge number of civil graph among the computed social graph versus edge number </a:t>
            </a:r>
            <a:r>
              <a:rPr lang="en-US" dirty="0" smtClean="0"/>
              <a:t>of the </a:t>
            </a:r>
            <a:r>
              <a:rPr lang="en-US" dirty="0"/>
              <a:t>computed social graph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3867022" y="332656"/>
            <a:ext cx="4804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Analysis</a:t>
            </a: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: conclusions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177281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1600" dirty="0" smtClean="0">
                <a:solidFill>
                  <a:srgbClr val="FFC000"/>
                </a:solidFill>
              </a:rPr>
              <a:t>Pearson test on </a:t>
            </a:r>
            <a:r>
              <a:rPr lang="fr-FR" sz="1600" dirty="0" err="1" smtClean="0">
                <a:solidFill>
                  <a:srgbClr val="FFC000"/>
                </a:solidFill>
              </a:rPr>
              <a:t>node</a:t>
            </a:r>
            <a:r>
              <a:rPr lang="fr-FR" sz="1600" dirty="0" smtClean="0">
                <a:solidFill>
                  <a:srgbClr val="FFC000"/>
                </a:solidFill>
              </a:rPr>
              <a:t> </a:t>
            </a:r>
            <a:r>
              <a:rPr lang="fr-FR" sz="1600" dirty="0" err="1" smtClean="0">
                <a:solidFill>
                  <a:srgbClr val="FFC000"/>
                </a:solidFill>
              </a:rPr>
              <a:t>degrees</a:t>
            </a:r>
            <a:r>
              <a:rPr lang="fr-FR" sz="1600" dirty="0" smtClean="0">
                <a:solidFill>
                  <a:srgbClr val="FFC000"/>
                </a:solidFill>
              </a:rPr>
              <a:t> :</a:t>
            </a:r>
          </a:p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</a:rPr>
              <a:t>Good </a:t>
            </a:r>
            <a:r>
              <a:rPr lang="fr-FR" sz="2000" u="sng" dirty="0" err="1" smtClean="0">
                <a:solidFill>
                  <a:srgbClr val="FFC000"/>
                </a:solidFill>
              </a:rPr>
              <a:t>overall</a:t>
            </a:r>
            <a:r>
              <a:rPr lang="fr-FR" sz="2000" u="sng" dirty="0" smtClean="0">
                <a:solidFill>
                  <a:srgbClr val="FFC000"/>
                </a:solidFill>
              </a:rPr>
              <a:t> </a:t>
            </a:r>
            <a:r>
              <a:rPr lang="fr-FR" sz="2000" u="sng" dirty="0" err="1" smtClean="0">
                <a:solidFill>
                  <a:srgbClr val="FFC000"/>
                </a:solidFill>
              </a:rPr>
              <a:t>correlation</a:t>
            </a:r>
            <a:r>
              <a:rPr lang="fr-FR" sz="2000" u="sng" dirty="0" smtClean="0">
                <a:solidFill>
                  <a:srgbClr val="FFC000"/>
                </a:solidFill>
              </a:rPr>
              <a:t> on </a:t>
            </a:r>
            <a:r>
              <a:rPr lang="fr-FR" sz="2000" u="sng" dirty="0" err="1" smtClean="0">
                <a:solidFill>
                  <a:srgbClr val="FFC000"/>
                </a:solidFill>
              </a:rPr>
              <a:t>characters</a:t>
            </a:r>
            <a:r>
              <a:rPr lang="fr-FR" sz="2000" u="sng" dirty="0" smtClean="0">
                <a:solidFill>
                  <a:srgbClr val="FFC000"/>
                </a:solidFill>
              </a:rPr>
              <a:t> </a:t>
            </a:r>
            <a:r>
              <a:rPr lang="fr-FR" sz="2000" u="sng" dirty="0" err="1" smtClean="0">
                <a:solidFill>
                  <a:srgbClr val="FFC000"/>
                </a:solidFill>
              </a:rPr>
              <a:t>centrality</a:t>
            </a:r>
            <a:endParaRPr lang="fr-FR" sz="2000" u="sng" dirty="0">
              <a:solidFill>
                <a:srgbClr val="FFC0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408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92896"/>
            <a:ext cx="4924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23528" y="4221088"/>
            <a:ext cx="8568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1600" u="sng" dirty="0" err="1" smtClean="0">
                <a:solidFill>
                  <a:srgbClr val="FFC000"/>
                </a:solidFill>
              </a:rPr>
              <a:t>Recall</a:t>
            </a:r>
            <a:r>
              <a:rPr lang="fr-FR" sz="1600" u="sng" dirty="0" smtClean="0">
                <a:solidFill>
                  <a:srgbClr val="FFC000"/>
                </a:solidFill>
              </a:rPr>
              <a:t>/ </a:t>
            </a:r>
            <a:r>
              <a:rPr lang="fr-FR" sz="1600" u="sng" dirty="0" err="1" smtClean="0">
                <a:solidFill>
                  <a:srgbClr val="FFC000"/>
                </a:solidFill>
              </a:rPr>
              <a:t>referent</a:t>
            </a:r>
            <a:r>
              <a:rPr lang="fr-FR" sz="1600" u="sng" dirty="0" smtClean="0">
                <a:solidFill>
                  <a:srgbClr val="FFC000"/>
                </a:solidFill>
              </a:rPr>
              <a:t> graph</a:t>
            </a:r>
          </a:p>
          <a:p>
            <a:pPr lvl="1">
              <a:buSzPct val="120000"/>
            </a:pPr>
            <a:r>
              <a:rPr lang="fr-FR" sz="2000" dirty="0" smtClean="0">
                <a:solidFill>
                  <a:srgbClr val="FFC000"/>
                </a:solidFill>
              </a:rPr>
              <a:t>Photos ignore ‘civil’ links  (</a:t>
            </a:r>
            <a:r>
              <a:rPr lang="fr-FR" sz="2000" dirty="0" err="1" smtClean="0">
                <a:solidFill>
                  <a:srgbClr val="FFC000"/>
                </a:solidFill>
              </a:rPr>
              <a:t>cohesion</a:t>
            </a:r>
            <a:r>
              <a:rPr lang="fr-FR" sz="2000" dirty="0" smtClean="0">
                <a:solidFill>
                  <a:srgbClr val="FFC000"/>
                </a:solidFill>
              </a:rPr>
              <a:t> looks ‘the best’) </a:t>
            </a:r>
          </a:p>
          <a:p>
            <a:pPr>
              <a:buSzPct val="120000"/>
            </a:pPr>
            <a:r>
              <a:rPr lang="fr-FR" sz="1600" u="sng" dirty="0" err="1" smtClean="0">
                <a:solidFill>
                  <a:srgbClr val="FFC000"/>
                </a:solidFill>
              </a:rPr>
              <a:t>Precision</a:t>
            </a:r>
            <a:r>
              <a:rPr lang="fr-FR" sz="1600" u="sng" dirty="0" smtClean="0">
                <a:solidFill>
                  <a:srgbClr val="FFC000"/>
                </a:solidFill>
              </a:rPr>
              <a:t>/ </a:t>
            </a:r>
            <a:r>
              <a:rPr lang="fr-FR" sz="1600" u="sng" dirty="0" err="1">
                <a:solidFill>
                  <a:srgbClr val="FFC000"/>
                </a:solidFill>
              </a:rPr>
              <a:t>referent</a:t>
            </a:r>
            <a:r>
              <a:rPr lang="fr-FR" sz="1600" u="sng" dirty="0">
                <a:solidFill>
                  <a:srgbClr val="FFC000"/>
                </a:solidFill>
              </a:rPr>
              <a:t> graph</a:t>
            </a:r>
            <a:endParaRPr lang="fr-FR" sz="2000" u="sng" dirty="0" smtClean="0">
              <a:solidFill>
                <a:srgbClr val="FFC000"/>
              </a:solidFill>
            </a:endParaRPr>
          </a:p>
          <a:p>
            <a:pPr lvl="1">
              <a:buSzPct val="120000"/>
            </a:pPr>
            <a:r>
              <a:rPr lang="fr-FR" sz="2000" dirty="0" smtClean="0">
                <a:solidFill>
                  <a:srgbClr val="FFC000"/>
                </a:solidFill>
              </a:rPr>
              <a:t>Photos </a:t>
            </a:r>
            <a:r>
              <a:rPr lang="fr-FR" sz="2000" dirty="0" err="1" smtClean="0">
                <a:solidFill>
                  <a:srgbClr val="FFC000"/>
                </a:solidFill>
              </a:rPr>
              <a:t>produce</a:t>
            </a:r>
            <a:r>
              <a:rPr lang="fr-FR" sz="2000" dirty="0" smtClean="0">
                <a:solidFill>
                  <a:srgbClr val="FFC000"/>
                </a:solidFill>
              </a:rPr>
              <a:t> new links (new </a:t>
            </a:r>
            <a:r>
              <a:rPr lang="fr-FR" sz="2000" dirty="0" err="1" smtClean="0">
                <a:solidFill>
                  <a:srgbClr val="FFC000"/>
                </a:solidFill>
              </a:rPr>
              <a:t>encounters</a:t>
            </a:r>
            <a:r>
              <a:rPr lang="fr-FR" sz="2000" dirty="0" smtClean="0">
                <a:solidFill>
                  <a:srgbClr val="FFC000"/>
                </a:solidFill>
              </a:rPr>
              <a:t>) </a:t>
            </a:r>
            <a:r>
              <a:rPr lang="fr-FR" sz="2000" dirty="0" err="1" smtClean="0">
                <a:solidFill>
                  <a:srgbClr val="FFC000"/>
                </a:solidFill>
              </a:rPr>
              <a:t>than</a:t>
            </a:r>
            <a:r>
              <a:rPr lang="fr-FR" sz="2000" dirty="0" smtClean="0">
                <a:solidFill>
                  <a:srgbClr val="FFC000"/>
                </a:solidFill>
              </a:rPr>
              <a:t> civil links. </a:t>
            </a:r>
            <a:br>
              <a:rPr lang="fr-FR" sz="2000" dirty="0" smtClean="0">
                <a:solidFill>
                  <a:srgbClr val="FFC000"/>
                </a:solidFill>
              </a:rPr>
            </a:br>
            <a:r>
              <a:rPr lang="fr-FR" sz="2000" dirty="0" smtClean="0">
                <a:solidFill>
                  <a:srgbClr val="FFC000"/>
                </a:solidFill>
              </a:rPr>
              <a:t>(</a:t>
            </a:r>
            <a:r>
              <a:rPr lang="fr-FR" sz="2000" dirty="0" err="1" smtClean="0">
                <a:solidFill>
                  <a:srgbClr val="FFC000"/>
                </a:solidFill>
              </a:rPr>
              <a:t>cohesion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is</a:t>
            </a:r>
            <a:r>
              <a:rPr lang="fr-FR" sz="2000" dirty="0" smtClean="0">
                <a:solidFill>
                  <a:srgbClr val="FFC000"/>
                </a:solidFill>
              </a:rPr>
              <a:t> the </a:t>
            </a:r>
            <a:r>
              <a:rPr lang="fr-FR" sz="2000" dirty="0" err="1" smtClean="0">
                <a:solidFill>
                  <a:srgbClr val="FFC000"/>
                </a:solidFill>
              </a:rPr>
              <a:t>most</a:t>
            </a:r>
            <a:r>
              <a:rPr lang="fr-FR" sz="2000" dirty="0" smtClean="0">
                <a:solidFill>
                  <a:srgbClr val="FFC000"/>
                </a:solidFill>
              </a:rPr>
              <a:t> ‘</a:t>
            </a:r>
            <a:r>
              <a:rPr lang="fr-FR" sz="2000" dirty="0" err="1" smtClean="0">
                <a:solidFill>
                  <a:srgbClr val="FFC000"/>
                </a:solidFill>
              </a:rPr>
              <a:t>creative</a:t>
            </a:r>
            <a:r>
              <a:rPr lang="fr-FR" sz="2000" dirty="0" smtClean="0">
                <a:solidFill>
                  <a:srgbClr val="FFC000"/>
                </a:solidFill>
              </a:rPr>
              <a:t>’)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52536" y="5805264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Paradox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all the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forces,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have a f-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close</a:t>
            </a:r>
            <a:endParaRPr lang="fr-FR" sz="2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 txBox="1">
            <a:spLocks/>
          </p:cNvSpPr>
          <p:nvPr/>
        </p:nvSpPr>
        <p:spPr>
          <a:xfrm>
            <a:off x="1619672" y="280541"/>
            <a:ext cx="7272808" cy="1281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From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 graphs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 to </a:t>
            </a:r>
            <a:r>
              <a:rPr kumimoji="0" lang="fr-FR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hypergraphs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/>
            </a:r>
            <a:b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</a:b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for photo distribution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04235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04235"/>
            <a:ext cx="762000" cy="365125"/>
          </a:xfrm>
        </p:spPr>
        <p:txBody>
          <a:bodyPr/>
          <a:lstStyle/>
          <a:p>
            <a:fld id="{F150DBD9-2924-4202-B1DF-982F1F4632C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-108520" y="5229200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Questions: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groups,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visualisation,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photos to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000" y="1504677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computation (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tribes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photo distribution to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</a:t>
            </a:r>
            <a:endParaRPr lang="fr-FR" sz="2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Image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5049927" cy="31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lipse 27"/>
          <p:cNvSpPr/>
          <p:nvPr/>
        </p:nvSpPr>
        <p:spPr>
          <a:xfrm>
            <a:off x="3779912" y="3212976"/>
            <a:ext cx="864096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644008" y="2276872"/>
            <a:ext cx="1800200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716016" y="2708920"/>
            <a:ext cx="2736304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4644008" y="3861048"/>
            <a:ext cx="2160240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148064" y="4005064"/>
            <a:ext cx="100811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372200" y="2008733"/>
            <a:ext cx="576064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979712" y="3068960"/>
            <a:ext cx="208823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716288" y="2213248"/>
            <a:ext cx="1728192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347864" y="2152749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-108520" y="5733256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Tribe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Hyperedge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force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hypergraph</a:t>
            </a:r>
            <a:endParaRPr lang="fr-FR" sz="2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 txBox="1">
            <a:spLocks/>
          </p:cNvSpPr>
          <p:nvPr/>
        </p:nvSpPr>
        <p:spPr>
          <a:xfrm>
            <a:off x="1619672" y="332656"/>
            <a:ext cx="7272808" cy="128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From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 graphs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 to </a:t>
            </a:r>
            <a:r>
              <a:rPr kumimoji="0" lang="fr-FR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hypergraphs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11560" y="3933056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Drawbacks, 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shortcomings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2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 are not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dépending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non ‘subjectives’ 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 of vue)</a:t>
            </a:r>
          </a:p>
          <a:p>
            <a:pPr lvl="2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Symetry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social relation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symetic</a:t>
            </a:r>
            <a:endParaRPr lang="fr-F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  <a:r>
              <a:rPr lang="fr-F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000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fr-F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000" y="1556793"/>
            <a:ext cx="9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Connexity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graph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 variable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SzPct val="120000"/>
            </a:pPr>
            <a:r>
              <a:rPr lang="fr-FR" sz="1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16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Plantié</a:t>
            </a:r>
            <a:r>
              <a:rPr lang="fr-FR" sz="1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Crampes 2010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lvl="1">
              <a:buSzPct val="120000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 all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-graphs, </a:t>
            </a:r>
          </a:p>
          <a:p>
            <a:pPr lvl="1">
              <a:buSzPct val="120000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connexity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value, </a:t>
            </a:r>
          </a:p>
          <a:p>
            <a:pPr lvl="1">
              <a:buSzPct val="120000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graphs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connexity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</a:t>
            </a:r>
            <a:endParaRPr lang="fr-FR" sz="2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 txBox="1">
            <a:spLocks/>
          </p:cNvSpPr>
          <p:nvPr/>
        </p:nvSpPr>
        <p:spPr>
          <a:xfrm>
            <a:off x="1619672" y="779524"/>
            <a:ext cx="7272808" cy="128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From</a:t>
            </a: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 graphs to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hypergraphs</a:t>
            </a:r>
            <a:endParaRPr lang="fr-FR" sz="2800" b="1" dirty="0"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1072" y="371703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  <a:endParaRPr lang="fr-F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Subjectivity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belongs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groups as ‘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by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2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symetric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lvl="1">
              <a:buSzPct val="120000"/>
            </a:pPr>
            <a:endParaRPr lang="fr-FR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Drawbacks,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shortcomings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</a:t>
            </a:r>
            <a:endParaRPr lang="fr-F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000" y="1556793"/>
            <a:ext cx="9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>
              <a:buSzPct val="120000"/>
              <a:buFont typeface="Wingdings" pitchFamily="2" charset="2"/>
              <a:buChar char="Ø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-groups </a:t>
            </a:r>
            <a:b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thresholds</a:t>
            </a:r>
            <a:endParaRPr lang="fr-FR" sz="2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076056" y="1988840"/>
            <a:ext cx="2664296" cy="1728192"/>
            <a:chOff x="1979712" y="2060848"/>
            <a:chExt cx="5049927" cy="3171800"/>
          </a:xfrm>
        </p:grpSpPr>
        <p:pic>
          <p:nvPicPr>
            <p:cNvPr id="8" name="Imag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2060848"/>
              <a:ext cx="5049927" cy="31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Ellipse 13"/>
            <p:cNvSpPr/>
            <p:nvPr/>
          </p:nvSpPr>
          <p:spPr>
            <a:xfrm>
              <a:off x="5148064" y="4005064"/>
              <a:ext cx="864096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292080" y="4077072"/>
              <a:ext cx="864096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339752" y="308173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dirty="0" err="1" smtClean="0"/>
              <a:t>sub</a:t>
            </a:r>
            <a:r>
              <a:rPr lang="fr-FR" dirty="0" smtClean="0"/>
              <a:t>-group P15-P16 </a:t>
            </a:r>
            <a:r>
              <a:rPr lang="fr-FR" dirty="0" err="1" smtClean="0"/>
              <a:t>viewed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P15 and </a:t>
            </a:r>
            <a:r>
              <a:rPr lang="fr-FR" dirty="0" err="1" smtClean="0"/>
              <a:t>from</a:t>
            </a:r>
            <a:r>
              <a:rPr lang="fr-FR" dirty="0" smtClean="0"/>
              <a:t> P16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 txBox="1">
            <a:spLocks/>
          </p:cNvSpPr>
          <p:nvPr/>
        </p:nvSpPr>
        <p:spPr>
          <a:xfrm>
            <a:off x="1619672" y="260648"/>
            <a:ext cx="7272808" cy="921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Photos Distribution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11560" y="5129897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Drawback: </a:t>
            </a:r>
            <a:endParaRPr lang="fr-FR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few people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poorly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tribes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=&gt;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photos</a:t>
            </a:r>
            <a:endParaRPr lang="fr-FR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700808"/>
            <a:ext cx="5652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>
              <a:buSzPct val="120000"/>
            </a:pPr>
            <a:r>
              <a:rPr lang="fr-FR" sz="2000" dirty="0" err="1" smtClean="0">
                <a:solidFill>
                  <a:srgbClr val="FFC000"/>
                </a:solidFill>
              </a:rPr>
              <a:t>Jackard</a:t>
            </a:r>
            <a:r>
              <a:rPr lang="fr-FR" sz="2000" dirty="0" smtClean="0">
                <a:solidFill>
                  <a:srgbClr val="FFC000"/>
                </a:solidFill>
              </a:rPr>
              <a:t> Distance  </a:t>
            </a:r>
            <a:r>
              <a:rPr lang="fr-FR" sz="2000" dirty="0" err="1" smtClean="0">
                <a:solidFill>
                  <a:srgbClr val="FFC000"/>
                </a:solidFill>
              </a:rPr>
              <a:t>between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i="1" dirty="0" err="1" smtClean="0">
                <a:solidFill>
                  <a:srgbClr val="FFC000"/>
                </a:solidFill>
              </a:rPr>
              <a:t>intent</a:t>
            </a:r>
            <a:r>
              <a:rPr lang="fr-FR" sz="2000" dirty="0" smtClean="0">
                <a:solidFill>
                  <a:srgbClr val="FFC000"/>
                </a:solidFill>
              </a:rPr>
              <a:t> of a photo group (concept) and </a:t>
            </a:r>
            <a:r>
              <a:rPr lang="fr-FR" sz="2000" dirty="0" err="1" smtClean="0">
                <a:solidFill>
                  <a:srgbClr val="FFC000"/>
                </a:solidFill>
              </a:rPr>
              <a:t>computed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tribes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with</a:t>
            </a:r>
            <a:r>
              <a:rPr lang="fr-FR" sz="2000" dirty="0" smtClean="0">
                <a:solidFill>
                  <a:srgbClr val="FFC000"/>
                </a:solidFill>
              </a:rPr>
              <a:t> 0.5 as </a:t>
            </a:r>
            <a:r>
              <a:rPr lang="fr-FR" sz="2000" dirty="0" err="1" smtClean="0">
                <a:solidFill>
                  <a:srgbClr val="FFC000"/>
                </a:solidFill>
              </a:rPr>
              <a:t>threshold</a:t>
            </a:r>
            <a:r>
              <a:rPr lang="fr-FR" sz="2000" dirty="0" smtClean="0">
                <a:solidFill>
                  <a:srgbClr val="FFC000"/>
                </a:solidFill>
              </a:rPr>
              <a:t> (</a:t>
            </a:r>
            <a:r>
              <a:rPr lang="fr-FR" sz="2000" dirty="0" err="1" smtClean="0">
                <a:solidFill>
                  <a:srgbClr val="FFC000"/>
                </a:solidFill>
              </a:rPr>
              <a:t>majority</a:t>
            </a:r>
            <a:r>
              <a:rPr lang="fr-FR" sz="2000" dirty="0" smtClean="0">
                <a:solidFill>
                  <a:srgbClr val="FFC000"/>
                </a:solidFill>
              </a:rPr>
              <a:t> of </a:t>
            </a:r>
            <a:r>
              <a:rPr lang="fr-FR" sz="2000" dirty="0" err="1" smtClean="0">
                <a:solidFill>
                  <a:srgbClr val="FFC000"/>
                </a:solidFill>
              </a:rPr>
              <a:t>persons</a:t>
            </a:r>
            <a:r>
              <a:rPr lang="fr-FR" sz="2000" dirty="0" smtClean="0">
                <a:solidFill>
                  <a:srgbClr val="FFC000"/>
                </a:solidFill>
              </a:rPr>
              <a:t> in the photo are in the </a:t>
            </a:r>
            <a:r>
              <a:rPr lang="fr-FR" sz="2000" dirty="0" err="1" smtClean="0">
                <a:solidFill>
                  <a:srgbClr val="FFC000"/>
                </a:solidFill>
              </a:rPr>
              <a:t>tribe</a:t>
            </a:r>
            <a:r>
              <a:rPr lang="fr-FR" sz="2000" dirty="0" smtClean="0">
                <a:solidFill>
                  <a:srgbClr val="FFC000"/>
                </a:solidFill>
              </a:rPr>
              <a:t>)</a:t>
            </a:r>
          </a:p>
          <a:p>
            <a:pPr lvl="1">
              <a:buSzPct val="120000"/>
            </a:pPr>
            <a:endParaRPr lang="fr-FR" sz="2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03648" y="3789040"/>
            <a:ext cx="23762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3573016"/>
            <a:ext cx="237626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Persons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87624" y="3789040"/>
            <a:ext cx="21602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TRIBES</a:t>
            </a:r>
            <a:endParaRPr lang="fr-FR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336196" y="3797044"/>
            <a:ext cx="23762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fr-FR" sz="4800" baseline="5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</a:t>
            </a:r>
            <a:endParaRPr lang="fr-F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6196" y="3581020"/>
            <a:ext cx="237626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Photos (</a:t>
            </a:r>
            <a:r>
              <a:rPr lang="fr-FR" dirty="0" err="1" smtClean="0"/>
              <a:t>intent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120172" y="3797044"/>
            <a:ext cx="21602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PERSONNES</a:t>
            </a:r>
          </a:p>
        </p:txBody>
      </p:sp>
      <p:sp>
        <p:nvSpPr>
          <p:cNvPr id="5" name="Double flèche horizontale 4"/>
          <p:cNvSpPr/>
          <p:nvPr/>
        </p:nvSpPr>
        <p:spPr>
          <a:xfrm>
            <a:off x="3779912" y="4221088"/>
            <a:ext cx="2340260" cy="188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79912" y="35730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Jacccard</a:t>
            </a:r>
            <a:r>
              <a:rPr lang="fr-FR" dirty="0" smtClean="0"/>
              <a:t> Distance</a:t>
            </a:r>
            <a:endParaRPr lang="fr-FR" dirty="0"/>
          </a:p>
          <a:p>
            <a:pPr algn="ctr"/>
            <a:r>
              <a:rPr lang="fr-FR" dirty="0" smtClean="0"/>
              <a:t>photos / </a:t>
            </a:r>
            <a:r>
              <a:rPr lang="fr-FR" dirty="0" err="1" smtClean="0"/>
              <a:t>tribes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633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 txBox="1">
            <a:spLocks/>
          </p:cNvSpPr>
          <p:nvPr/>
        </p:nvSpPr>
        <p:spPr>
          <a:xfrm>
            <a:off x="1619672" y="-99392"/>
            <a:ext cx="7272808" cy="128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Photo Distribution: Evaluation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51520" y="980728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>
              <a:buSzPct val="120000"/>
            </a:pPr>
            <a:r>
              <a:rPr lang="fr-FR" sz="2000" i="1" dirty="0" smtClean="0">
                <a:solidFill>
                  <a:srgbClr val="FFC000"/>
                </a:solidFill>
              </a:rPr>
              <a:t>C1 </a:t>
            </a:r>
            <a:r>
              <a:rPr lang="fr-FR" sz="2000" i="1" dirty="0" err="1" smtClean="0">
                <a:solidFill>
                  <a:srgbClr val="FFC000"/>
                </a:solidFill>
              </a:rPr>
              <a:t>Criterion</a:t>
            </a:r>
            <a:r>
              <a:rPr lang="fr-FR" sz="2000" dirty="0" smtClean="0">
                <a:solidFill>
                  <a:srgbClr val="FFC000"/>
                </a:solidFill>
              </a:rPr>
              <a:t>: </a:t>
            </a:r>
            <a:r>
              <a:rPr lang="fr-FR" sz="2000" dirty="0" err="1" smtClean="0">
                <a:solidFill>
                  <a:srgbClr val="FFC000"/>
                </a:solidFill>
              </a:rPr>
              <a:t>persons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get</a:t>
            </a:r>
            <a:r>
              <a:rPr lang="fr-FR" sz="2000" dirty="0" smtClean="0">
                <a:solidFill>
                  <a:srgbClr val="FFC000"/>
                </a:solidFill>
              </a:rPr>
              <a:t> photos </a:t>
            </a:r>
            <a:r>
              <a:rPr lang="fr-FR" sz="2000" dirty="0" err="1" smtClean="0">
                <a:solidFill>
                  <a:srgbClr val="FFC000"/>
                </a:solidFill>
              </a:rPr>
              <a:t>where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there</a:t>
            </a:r>
            <a:r>
              <a:rPr lang="fr-FR" sz="2000" dirty="0" smtClean="0">
                <a:solidFill>
                  <a:srgbClr val="FFC000"/>
                </a:solidFill>
              </a:rPr>
              <a:t> are </a:t>
            </a:r>
            <a:r>
              <a:rPr lang="fr-FR" sz="2000" dirty="0" smtClean="0">
                <a:solidFill>
                  <a:srgbClr val="FFC000"/>
                </a:solidFill>
              </a:rPr>
              <a:t>in  =&gt; 415 photos</a:t>
            </a:r>
            <a:endParaRPr lang="fr-FR" sz="2000" dirty="0" smtClean="0">
              <a:solidFill>
                <a:srgbClr val="FFC000"/>
              </a:solidFill>
            </a:endParaRPr>
          </a:p>
          <a:p>
            <a:pPr lvl="2">
              <a:buSzPct val="120000"/>
            </a:pPr>
            <a:r>
              <a:rPr lang="fr-FR" sz="2000" i="1" dirty="0" smtClean="0">
                <a:solidFill>
                  <a:srgbClr val="FFC000"/>
                </a:solidFill>
              </a:rPr>
              <a:t>C2 </a:t>
            </a:r>
            <a:r>
              <a:rPr lang="fr-FR" sz="2000" i="1" dirty="0" err="1" smtClean="0">
                <a:solidFill>
                  <a:srgbClr val="FFC000"/>
                </a:solidFill>
              </a:rPr>
              <a:t>Criterion</a:t>
            </a:r>
            <a:r>
              <a:rPr lang="fr-FR" sz="2000" dirty="0" smtClean="0">
                <a:solidFill>
                  <a:srgbClr val="FFC000"/>
                </a:solidFill>
              </a:rPr>
              <a:t>: </a:t>
            </a:r>
            <a:r>
              <a:rPr lang="fr-FR" sz="2000" dirty="0" err="1" smtClean="0">
                <a:solidFill>
                  <a:srgbClr val="FFC000"/>
                </a:solidFill>
              </a:rPr>
              <a:t>persons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get</a:t>
            </a:r>
            <a:r>
              <a:rPr lang="fr-FR" sz="2000" dirty="0" smtClean="0">
                <a:solidFill>
                  <a:srgbClr val="FFC000"/>
                </a:solidFill>
              </a:rPr>
              <a:t> photos </a:t>
            </a:r>
            <a:r>
              <a:rPr lang="fr-FR" sz="2000" dirty="0" err="1" smtClean="0">
                <a:solidFill>
                  <a:srgbClr val="FFC000"/>
                </a:solidFill>
              </a:rPr>
              <a:t>where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</a:rPr>
              <a:t>there</a:t>
            </a:r>
            <a:r>
              <a:rPr lang="fr-FR" sz="2000" dirty="0" smtClean="0">
                <a:solidFill>
                  <a:srgbClr val="FFC000"/>
                </a:solidFill>
              </a:rPr>
              <a:t>  or </a:t>
            </a:r>
            <a:r>
              <a:rPr lang="fr-FR" sz="2000" dirty="0" err="1" smtClean="0">
                <a:solidFill>
                  <a:srgbClr val="FFC000"/>
                </a:solidFill>
              </a:rPr>
              <a:t>their</a:t>
            </a:r>
            <a:r>
              <a:rPr lang="fr-FR" sz="2000" dirty="0" smtClean="0">
                <a:solidFill>
                  <a:srgbClr val="FFC000"/>
                </a:solidFill>
              </a:rPr>
              <a:t> relatives are in  (parents, </a:t>
            </a:r>
            <a:r>
              <a:rPr lang="fr-FR" sz="2000" dirty="0" err="1" smtClean="0">
                <a:solidFill>
                  <a:srgbClr val="FFC000"/>
                </a:solidFill>
              </a:rPr>
              <a:t>children</a:t>
            </a:r>
            <a:r>
              <a:rPr lang="fr-FR" sz="2000" dirty="0" smtClean="0">
                <a:solidFill>
                  <a:srgbClr val="FFC000"/>
                </a:solidFill>
              </a:rPr>
              <a:t>, </a:t>
            </a:r>
            <a:r>
              <a:rPr lang="fr-FR" sz="2000" dirty="0" err="1" smtClean="0">
                <a:solidFill>
                  <a:srgbClr val="FFC000"/>
                </a:solidFill>
              </a:rPr>
              <a:t>brothers</a:t>
            </a:r>
            <a:r>
              <a:rPr lang="fr-FR" sz="2000" dirty="0" smtClean="0">
                <a:solidFill>
                  <a:srgbClr val="FFC000"/>
                </a:solidFill>
              </a:rPr>
              <a:t>/</a:t>
            </a:r>
            <a:r>
              <a:rPr lang="fr-FR" sz="2000" dirty="0" err="1" smtClean="0">
                <a:solidFill>
                  <a:srgbClr val="FFC000"/>
                </a:solidFill>
              </a:rPr>
              <a:t>sisters</a:t>
            </a:r>
            <a:r>
              <a:rPr lang="fr-FR" sz="2000" dirty="0" smtClean="0">
                <a:solidFill>
                  <a:srgbClr val="FFC000"/>
                </a:solidFill>
              </a:rPr>
              <a:t>, close </a:t>
            </a:r>
            <a:r>
              <a:rPr lang="fr-FR" sz="2000" dirty="0" err="1" smtClean="0">
                <a:solidFill>
                  <a:srgbClr val="FFC000"/>
                </a:solidFill>
              </a:rPr>
              <a:t>friends</a:t>
            </a:r>
            <a:r>
              <a:rPr lang="fr-FR" sz="2000" dirty="0" smtClean="0">
                <a:solidFill>
                  <a:srgbClr val="FFC000"/>
                </a:solidFill>
              </a:rPr>
              <a:t>) =&gt; 901  photos</a:t>
            </a:r>
          </a:p>
          <a:p>
            <a:pPr lvl="2">
              <a:buSzPct val="120000"/>
            </a:pPr>
            <a:endParaRPr lang="fr-FR" sz="2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7388251"/>
              </p:ext>
            </p:extLst>
          </p:nvPr>
        </p:nvGraphicFramePr>
        <p:xfrm>
          <a:off x="2205485" y="3212976"/>
          <a:ext cx="3797738" cy="1224350"/>
        </p:xfrm>
        <a:graphic>
          <a:graphicData uri="http://schemas.openxmlformats.org/drawingml/2006/table">
            <a:tbl>
              <a:tblPr/>
              <a:tblGrid>
                <a:gridCol w="1480001"/>
                <a:gridCol w="1480001"/>
                <a:gridCol w="837736"/>
              </a:tblGrid>
              <a:tr h="2783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photos</a:t>
                      </a:r>
                      <a:br>
                        <a:rPr lang="fr-FR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=&gt; </a:t>
                      </a:r>
                      <a:r>
                        <a:rPr lang="fr-FR" sz="1200" b="1" i="0" u="sng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persons</a:t>
                      </a:r>
                      <a:r>
                        <a:rPr lang="fr-FR" sz="12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photos</a:t>
                      </a:r>
                      <a:endParaRPr lang="fr-FR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83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83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precision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23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F-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11560" y="453408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Evaluation: </a:t>
            </a:r>
            <a:endParaRPr lang="fr-FR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endParaRPr lang="fr-F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 : not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</a:t>
            </a:r>
            <a:endParaRPr lang="fr-F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photos</a:t>
            </a:r>
            <a:endParaRPr lang="fr-F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93713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fr-FR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SzPct val="120000"/>
            </a:pPr>
            <a:endParaRPr lang="fr-FR" sz="20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5193331" y="332656"/>
            <a:ext cx="30764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Social Photos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1944216" cy="14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194973"/>
            <a:ext cx="3672408" cy="24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63688" y="5755903"/>
            <a:ext cx="7128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Proximity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Social Networks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340768"/>
            <a:ext cx="2049983" cy="13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vers le bas 8"/>
          <p:cNvSpPr/>
          <p:nvPr/>
        </p:nvSpPr>
        <p:spPr>
          <a:xfrm>
            <a:off x="3563888" y="2474893"/>
            <a:ext cx="144016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75856" y="1052736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C000"/>
                </a:solidFill>
              </a:rPr>
              <a:t>Events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err="1" smtClean="0">
                <a:solidFill>
                  <a:srgbClr val="FFC000"/>
                </a:solidFill>
              </a:rPr>
              <a:t>family</a:t>
            </a:r>
            <a:endParaRPr lang="fr-FR" sz="2000" b="1" dirty="0" smtClean="0">
              <a:solidFill>
                <a:srgbClr val="FFC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b="1" dirty="0" err="1" smtClean="0">
                <a:solidFill>
                  <a:srgbClr val="FFC000"/>
                </a:solidFill>
              </a:rPr>
              <a:t>friends</a:t>
            </a:r>
            <a:endParaRPr lang="fr-FR" sz="2000" b="1" dirty="0" smtClean="0">
              <a:solidFill>
                <a:srgbClr val="FFC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FFC000"/>
                </a:solidFill>
              </a:rPr>
              <a:t>…</a:t>
            </a:r>
            <a:endParaRPr lang="fr-FR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 txBox="1">
            <a:spLocks/>
          </p:cNvSpPr>
          <p:nvPr/>
        </p:nvSpPr>
        <p:spPr>
          <a:xfrm>
            <a:off x="1619672" y="-99392"/>
            <a:ext cx="7272808" cy="128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Photo Distribution: Evaluation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5496" y="4697849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distance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detailled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Evaluation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HyperGraphs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tribes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versus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tribes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(!!!)…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7388251"/>
              </p:ext>
            </p:extLst>
          </p:nvPr>
        </p:nvGraphicFramePr>
        <p:xfrm>
          <a:off x="2205484" y="1328574"/>
          <a:ext cx="4886796" cy="1127447"/>
        </p:xfrm>
        <a:graphic>
          <a:graphicData uri="http://schemas.openxmlformats.org/drawingml/2006/table">
            <a:tbl>
              <a:tblPr/>
              <a:tblGrid>
                <a:gridCol w="1480001"/>
                <a:gridCol w="1480001"/>
                <a:gridCol w="837736"/>
                <a:gridCol w="1089058"/>
              </a:tblGrid>
              <a:tr h="2783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Jaccard distance</a:t>
                      </a:r>
                      <a:r>
                        <a:rPr lang="fr-FR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Cohesion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bg1"/>
                          </a:solidFill>
                        </a:rPr>
                        <a:t>proximity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83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57,05%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50,28%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83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precision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95,19%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97,21%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23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F-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71,34%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70,27%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51520" y="92091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versus C2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SzPct val="120000"/>
            </a:pPr>
            <a:endParaRPr lang="fr-FR" sz="2000" dirty="0" smtClean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50509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fr-FR" sz="20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SzPct val="120000"/>
            </a:pPr>
            <a:endParaRPr lang="fr-FR" sz="2000" dirty="0" smtClean="0">
              <a:solidFill>
                <a:srgbClr val="FFC000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7388251"/>
              </p:ext>
            </p:extLst>
          </p:nvPr>
        </p:nvGraphicFramePr>
        <p:xfrm>
          <a:off x="2205485" y="2996952"/>
          <a:ext cx="3797738" cy="1224350"/>
        </p:xfrm>
        <a:graphic>
          <a:graphicData uri="http://schemas.openxmlformats.org/drawingml/2006/table">
            <a:tbl>
              <a:tblPr/>
              <a:tblGrid>
                <a:gridCol w="1480001"/>
                <a:gridCol w="1480001"/>
                <a:gridCol w="837736"/>
              </a:tblGrid>
              <a:tr h="2783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  <a:r>
                        <a:rPr lang="fr-FR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photos</a:t>
                      </a:r>
                      <a:br>
                        <a:rPr lang="fr-FR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=&gt; All </a:t>
                      </a:r>
                      <a:r>
                        <a:rPr lang="fr-FR" sz="1200" b="1" i="0" u="sng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persons</a:t>
                      </a:r>
                      <a:endParaRPr lang="fr-FR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83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83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precision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23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F-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5496" y="422108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Evaluation: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</a:t>
            </a:r>
            <a:endParaRPr lang="fr-F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1619672" y="332656"/>
            <a:ext cx="7272808" cy="128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Conclusions and future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works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11560" y="148478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: 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Networks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photos 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Goals: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personnalised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distribution and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cognitive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 networks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 types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endParaRPr lang="fr-F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hypergraphs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Galois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formalisms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wedding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photos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civil graph as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graph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560" y="429832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</a:pP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</a:t>
            </a:r>
            <a:r>
              <a:rPr lang="fr-FR" sz="20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r>
              <a:rPr lang="fr-FR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more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sophisticated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personnalised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distribution stratégies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Scalability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application to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!!!</a:t>
            </a:r>
          </a:p>
          <a:p>
            <a:pPr lvl="2" indent="-342900">
              <a:buSzPct val="120000"/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 networks for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personnalised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usages  (</a:t>
            </a:r>
            <a:r>
              <a:rPr lang="fr-FR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</a:t>
            </a:r>
            <a:r>
              <a:rPr lang="fr-FR" sz="2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documentation, </a:t>
            </a: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  <a:endParaRPr lang="fr-F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3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 txBox="1">
            <a:spLocks/>
          </p:cNvSpPr>
          <p:nvPr/>
        </p:nvSpPr>
        <p:spPr>
          <a:xfrm>
            <a:off x="2699792" y="2132856"/>
            <a:ext cx="36004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THANK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Std Black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b="1" baseline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Std Black" pitchFamily="18" charset="0"/>
                <a:ea typeface="+mn-ea"/>
                <a:cs typeface="+mn-cs"/>
              </a:rPr>
              <a:t>QUESTIONS?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oper Std Black" pitchFamily="18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Details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b="1" smtClean="0">
                <a:latin typeface="Arial" charset="0"/>
              </a:rPr>
              <a:t>Precision</a:t>
            </a:r>
            <a:r>
              <a:rPr lang="fr-FR" smtClean="0">
                <a:latin typeface="Arial" charset="0"/>
              </a:rPr>
              <a:t> is the probability that a (randomly selected) retrieved document is relevant.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b="1" smtClean="0">
                <a:latin typeface="Arial" charset="0"/>
              </a:rPr>
              <a:t>Recall</a:t>
            </a:r>
            <a:r>
              <a:rPr lang="fr-FR" smtClean="0">
                <a:latin typeface="Arial" charset="0"/>
              </a:rPr>
              <a:t> is the probability that a (randomly selected) relevant document is retrieved in a search.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mtClean="0">
                <a:latin typeface="Arial" charset="0"/>
              </a:rPr>
              <a:t>F-score = harmonic mean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tx1"/>
                </a:solidFill>
              </a:rPr>
              <a:t>International </a:t>
            </a:r>
            <a:r>
              <a:rPr lang="fr-FR" dirty="0" err="1" smtClean="0">
                <a:solidFill>
                  <a:schemeClr val="tx1"/>
                </a:solidFill>
              </a:rPr>
              <a:t>Conference</a:t>
            </a:r>
            <a:r>
              <a:rPr lang="fr-FR" dirty="0" smtClean="0">
                <a:solidFill>
                  <a:schemeClr val="tx1"/>
                </a:solidFill>
              </a:rPr>
              <a:t> on Web Intelligence, </a:t>
            </a:r>
            <a:r>
              <a:rPr lang="fr-FR" dirty="0" err="1" smtClean="0">
                <a:solidFill>
                  <a:schemeClr val="tx1"/>
                </a:solidFill>
              </a:rPr>
              <a:t>Mining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Semantics</a:t>
            </a:r>
            <a:r>
              <a:rPr lang="fr-FR" dirty="0" smtClean="0">
                <a:solidFill>
                  <a:schemeClr val="tx1"/>
                </a:solidFill>
              </a:rPr>
              <a:t> May 25-27 2001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2050" name="Picture 2" descr="F = 2 \cdot \frac{\mathrm{precision} \cdot \mathrm{recall}}{ \mathrm{precision} + \mathrm{recall}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229200"/>
            <a:ext cx="4667997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2978844" y="548680"/>
            <a:ext cx="51956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Social Networks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: </a:t>
            </a:r>
          </a:p>
          <a:p>
            <a:pPr lvl="4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State of the 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art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1628800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Explicit Networks (</a:t>
            </a:r>
            <a:r>
              <a:rPr lang="fr-FR" sz="2400" b="1" dirty="0" err="1" smtClean="0">
                <a:solidFill>
                  <a:srgbClr val="FFC000"/>
                </a:solidFill>
              </a:rPr>
              <a:t>facebook</a:t>
            </a:r>
            <a:r>
              <a:rPr lang="fr-FR" sz="2400" b="1" dirty="0" smtClean="0">
                <a:solidFill>
                  <a:srgbClr val="FFC000"/>
                </a:solidFill>
              </a:rPr>
              <a:t>, </a:t>
            </a:r>
            <a:r>
              <a:rPr lang="fr-FR" sz="2400" b="1" dirty="0" err="1" smtClean="0">
                <a:solidFill>
                  <a:srgbClr val="FFC000"/>
                </a:solidFill>
              </a:rPr>
              <a:t>hyperlinks</a:t>
            </a:r>
            <a:r>
              <a:rPr lang="fr-FR" sz="2400" b="1" dirty="0" smtClean="0">
                <a:solidFill>
                  <a:srgbClr val="FFC000"/>
                </a:solidFill>
              </a:rPr>
              <a:t>,…)</a:t>
            </a: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Computed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FFC000"/>
                </a:solidFill>
              </a:rPr>
              <a:t>Networks</a:t>
            </a:r>
            <a:r>
              <a:rPr lang="fr-FR" sz="2400" b="1" dirty="0" smtClean="0">
                <a:solidFill>
                  <a:srgbClr val="FFC000"/>
                </a:solidFill>
              </a:rPr>
              <a:t>:</a:t>
            </a:r>
          </a:p>
          <a:p>
            <a:pPr lvl="1"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Sources: </a:t>
            </a:r>
            <a:r>
              <a:rPr lang="fr-FR" sz="2000" b="1" u="sng" dirty="0" smtClean="0">
                <a:solidFill>
                  <a:srgbClr val="FFC000"/>
                </a:solidFill>
              </a:rPr>
              <a:t>Document </a:t>
            </a:r>
            <a:r>
              <a:rPr lang="fr-FR" sz="2000" b="1" u="sng" dirty="0" err="1" smtClean="0">
                <a:solidFill>
                  <a:srgbClr val="FFC000"/>
                </a:solidFill>
              </a:rPr>
              <a:t>corpora</a:t>
            </a:r>
            <a:r>
              <a:rPr lang="fr-FR" sz="2000" b="1" dirty="0" smtClean="0">
                <a:solidFill>
                  <a:srgbClr val="FFC000"/>
                </a:solidFill>
              </a:rPr>
              <a:t>, Web links, messages, …</a:t>
            </a:r>
          </a:p>
          <a:p>
            <a:pPr lvl="1"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Methods</a:t>
            </a:r>
            <a:r>
              <a:rPr lang="fr-FR" sz="2400" b="1" dirty="0" smtClean="0">
                <a:solidFill>
                  <a:srgbClr val="FFC000"/>
                </a:solidFill>
              </a:rPr>
              <a:t>: </a:t>
            </a:r>
            <a:r>
              <a:rPr lang="fr-FR" sz="2000" b="1" u="sng" dirty="0" smtClean="0">
                <a:solidFill>
                  <a:srgbClr val="FFC000"/>
                </a:solidFill>
              </a:rPr>
              <a:t>cooccurrences</a:t>
            </a:r>
            <a:r>
              <a:rPr lang="fr-FR" sz="2000" b="1" dirty="0" smtClean="0">
                <a:solidFill>
                  <a:srgbClr val="FFC000"/>
                </a:solidFill>
              </a:rPr>
              <a:t> (</a:t>
            </a:r>
            <a:r>
              <a:rPr lang="fr-FR" sz="2000" b="1" dirty="0" err="1" smtClean="0">
                <a:solidFill>
                  <a:srgbClr val="FFC000"/>
                </a:solidFill>
              </a:rPr>
              <a:t>coauthorships</a:t>
            </a:r>
            <a:r>
              <a:rPr lang="fr-FR" sz="2000" b="1" dirty="0" smtClean="0">
                <a:solidFill>
                  <a:srgbClr val="FFC000"/>
                </a:solidFill>
              </a:rPr>
              <a:t>, …), </a:t>
            </a:r>
            <a:r>
              <a:rPr lang="fr-FR" sz="2000" b="1" dirty="0" err="1" smtClean="0">
                <a:solidFill>
                  <a:srgbClr val="FFC000"/>
                </a:solidFill>
              </a:rPr>
              <a:t>semantic</a:t>
            </a:r>
            <a:r>
              <a:rPr lang="fr-FR" sz="2000" b="1" dirty="0" smtClean="0">
                <a:solidFill>
                  <a:srgbClr val="FFC000"/>
                </a:solidFill>
              </a:rPr>
              <a:t> distances.</a:t>
            </a:r>
          </a:p>
          <a:p>
            <a:pPr lvl="1"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Formalisms</a:t>
            </a:r>
            <a:r>
              <a:rPr lang="fr-FR" sz="2400" b="1" dirty="0" smtClean="0">
                <a:solidFill>
                  <a:srgbClr val="FFC000"/>
                </a:solidFill>
              </a:rPr>
              <a:t>: </a:t>
            </a:r>
            <a:r>
              <a:rPr lang="fr-FR" sz="2000" b="1" u="sng" dirty="0" smtClean="0">
                <a:solidFill>
                  <a:srgbClr val="FFC000"/>
                </a:solidFill>
              </a:rPr>
              <a:t>graphs</a:t>
            </a:r>
            <a:r>
              <a:rPr lang="fr-FR" sz="2000" b="1" dirty="0" smtClean="0">
                <a:solidFill>
                  <a:srgbClr val="FFC000"/>
                </a:solidFill>
              </a:rPr>
              <a:t>, </a:t>
            </a:r>
            <a:r>
              <a:rPr lang="fr-FR" sz="2000" b="1" dirty="0" err="1" smtClean="0">
                <a:solidFill>
                  <a:srgbClr val="FFC000"/>
                </a:solidFill>
              </a:rPr>
              <a:t>hypergraphs</a:t>
            </a:r>
            <a:r>
              <a:rPr lang="fr-FR" sz="2000" b="1" dirty="0" smtClean="0">
                <a:solidFill>
                  <a:srgbClr val="FFC000"/>
                </a:solidFill>
              </a:rPr>
              <a:t>, Galois </a:t>
            </a:r>
            <a:r>
              <a:rPr lang="fr-FR" sz="2000" b="1" dirty="0" err="1" smtClean="0">
                <a:solidFill>
                  <a:srgbClr val="FFC000"/>
                </a:solidFill>
              </a:rPr>
              <a:t>lattices</a:t>
            </a:r>
            <a:r>
              <a:rPr lang="fr-FR" sz="2000" b="1" dirty="0" smtClean="0">
                <a:solidFill>
                  <a:srgbClr val="FFC000"/>
                </a:solidFill>
              </a:rPr>
              <a:t> </a:t>
            </a: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Goals: observations</a:t>
            </a:r>
            <a:r>
              <a:rPr lang="fr-FR" sz="2000" b="1" dirty="0" smtClean="0">
                <a:solidFill>
                  <a:srgbClr val="FFC000"/>
                </a:solidFill>
              </a:rPr>
              <a:t> (</a:t>
            </a:r>
            <a:r>
              <a:rPr lang="fr-FR" sz="2000" b="1" dirty="0" smtClean="0">
                <a:solidFill>
                  <a:srgbClr val="FFC000"/>
                </a:solidFill>
              </a:rPr>
              <a:t>visualisations), </a:t>
            </a:r>
            <a:r>
              <a:rPr lang="fr-FR" sz="2000" b="1" dirty="0" err="1" smtClean="0">
                <a:solidFill>
                  <a:srgbClr val="FFC000"/>
                </a:solidFill>
              </a:rPr>
              <a:t>analysis</a:t>
            </a:r>
            <a:r>
              <a:rPr lang="fr-FR" sz="2000" b="1" dirty="0" smtClean="0">
                <a:solidFill>
                  <a:srgbClr val="FFC000"/>
                </a:solidFill>
              </a:rPr>
              <a:t> </a:t>
            </a:r>
            <a:r>
              <a:rPr lang="fr-FR" sz="2000" b="1" dirty="0" smtClean="0">
                <a:solidFill>
                  <a:srgbClr val="FFC000"/>
                </a:solidFill>
              </a:rPr>
              <a:t>(</a:t>
            </a:r>
            <a:r>
              <a:rPr lang="fr-FR" sz="2000" b="1" dirty="0" err="1" smtClean="0">
                <a:solidFill>
                  <a:srgbClr val="FFC000"/>
                </a:solidFill>
              </a:rPr>
              <a:t>centrality</a:t>
            </a:r>
            <a:r>
              <a:rPr lang="fr-FR" sz="2000" b="1" dirty="0" smtClean="0">
                <a:solidFill>
                  <a:srgbClr val="FFC000"/>
                </a:solidFill>
              </a:rPr>
              <a:t>, </a:t>
            </a:r>
            <a:r>
              <a:rPr lang="fr-FR" sz="2000" b="1" dirty="0" smtClean="0">
                <a:solidFill>
                  <a:srgbClr val="FFC000"/>
                </a:solidFill>
              </a:rPr>
              <a:t>…) </a:t>
            </a:r>
            <a:endParaRPr lang="fr-FR" sz="2000" dirty="0">
              <a:solidFill>
                <a:srgbClr val="FFC000"/>
              </a:solidFill>
            </a:endParaRPr>
          </a:p>
        </p:txBody>
      </p:sp>
      <p:pic>
        <p:nvPicPr>
          <p:cNvPr id="79874" name="Picture 2" descr="http://infosthetics.com/archives/facebook_grap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1677764" cy="1677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2915816" y="476672"/>
            <a:ext cx="74671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Social Networks 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:</a:t>
            </a:r>
          </a:p>
          <a:p>
            <a:pPr lvl="3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sz="32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our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contribution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1628800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Explicit Networks (for test </a:t>
            </a:r>
            <a:r>
              <a:rPr lang="fr-FR" sz="2400" b="1" dirty="0" err="1" smtClean="0">
                <a:solidFill>
                  <a:srgbClr val="FFC000"/>
                </a:solidFill>
              </a:rPr>
              <a:t>only</a:t>
            </a:r>
            <a:r>
              <a:rPr lang="fr-FR" sz="2400" b="1" dirty="0" smtClean="0">
                <a:solidFill>
                  <a:srgbClr val="FFC000"/>
                </a:solidFill>
              </a:rPr>
              <a:t>)</a:t>
            </a: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err="1">
                <a:solidFill>
                  <a:srgbClr val="FFC000"/>
                </a:solidFill>
              </a:rPr>
              <a:t>Computed</a:t>
            </a:r>
            <a:r>
              <a:rPr lang="fr-FR" sz="2400" b="1" dirty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FFC000"/>
                </a:solidFill>
              </a:rPr>
              <a:t>Networks </a:t>
            </a:r>
            <a:r>
              <a:rPr lang="fr-FR" sz="2400" b="1" dirty="0">
                <a:solidFill>
                  <a:srgbClr val="FFC000"/>
                </a:solidFill>
              </a:rPr>
              <a:t>: </a:t>
            </a:r>
            <a:endParaRPr lang="fr-FR" sz="2400" b="1" dirty="0" smtClean="0">
              <a:solidFill>
                <a:srgbClr val="FFC000"/>
              </a:solidFill>
            </a:endParaRPr>
          </a:p>
          <a:p>
            <a:pPr lvl="1"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Sources: social photos, …</a:t>
            </a:r>
          </a:p>
          <a:p>
            <a:pPr lvl="1">
              <a:buSzPct val="120000"/>
              <a:buFont typeface="Wingdings" pitchFamily="2" charset="2"/>
              <a:buChar char="ü"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 lvl="1"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Methods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with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semantics</a:t>
            </a:r>
            <a:r>
              <a:rPr lang="fr-FR" sz="2400" b="1" dirty="0" smtClean="0">
                <a:solidFill>
                  <a:srgbClr val="FFC000"/>
                </a:solidFill>
              </a:rPr>
              <a:t>: cooccurrence , </a:t>
            </a:r>
            <a:r>
              <a:rPr lang="fr-FR" sz="2400" b="1" dirty="0" err="1" smtClean="0">
                <a:solidFill>
                  <a:srgbClr val="FFC000"/>
                </a:solidFill>
              </a:rPr>
              <a:t>proximity</a:t>
            </a:r>
            <a:r>
              <a:rPr lang="fr-FR" sz="2400" b="1" dirty="0" smtClean="0">
                <a:solidFill>
                  <a:srgbClr val="FFC000"/>
                </a:solidFill>
              </a:rPr>
              <a:t>, </a:t>
            </a:r>
            <a:r>
              <a:rPr lang="fr-FR" sz="2400" b="1" dirty="0" err="1" smtClean="0">
                <a:solidFill>
                  <a:srgbClr val="FFC000"/>
                </a:solidFill>
              </a:rPr>
              <a:t>cohesion</a:t>
            </a:r>
            <a:endParaRPr lang="fr-FR" sz="2400" b="1" dirty="0" smtClean="0">
              <a:solidFill>
                <a:srgbClr val="FFC000"/>
              </a:solidFill>
            </a:endParaRPr>
          </a:p>
          <a:p>
            <a:pPr lvl="1">
              <a:buSzPct val="120000"/>
            </a:pPr>
            <a:r>
              <a:rPr lang="fr-FR" sz="2400" b="1" dirty="0" smtClean="0">
                <a:solidFill>
                  <a:srgbClr val="FFC000"/>
                </a:solidFill>
              </a:rPr>
              <a:t> </a:t>
            </a:r>
          </a:p>
          <a:p>
            <a:pPr lvl="1"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Formalisms</a:t>
            </a:r>
            <a:r>
              <a:rPr lang="fr-FR" sz="2400" b="1" dirty="0" smtClean="0">
                <a:solidFill>
                  <a:srgbClr val="FFC000"/>
                </a:solidFill>
              </a:rPr>
              <a:t> : </a:t>
            </a:r>
            <a:r>
              <a:rPr lang="fr-FR" sz="2400" b="1" u="sng" dirty="0" smtClean="0">
                <a:solidFill>
                  <a:srgbClr val="FFC000"/>
                </a:solidFill>
              </a:rPr>
              <a:t>graphs</a:t>
            </a:r>
            <a:r>
              <a:rPr lang="fr-FR" sz="2400" b="1" dirty="0" smtClean="0">
                <a:solidFill>
                  <a:srgbClr val="FFC000"/>
                </a:solidFill>
              </a:rPr>
              <a:t>, </a:t>
            </a:r>
            <a:r>
              <a:rPr lang="fr-FR" sz="2400" b="1" u="sng" dirty="0" err="1" smtClean="0">
                <a:solidFill>
                  <a:srgbClr val="FFC000"/>
                </a:solidFill>
              </a:rPr>
              <a:t>hypergraphs</a:t>
            </a:r>
            <a:r>
              <a:rPr lang="fr-FR" sz="2400" b="1" dirty="0" smtClean="0">
                <a:solidFill>
                  <a:srgbClr val="FFC000"/>
                </a:solidFill>
              </a:rPr>
              <a:t>, </a:t>
            </a:r>
            <a:r>
              <a:rPr lang="fr-FR" sz="2400" b="1" u="sng" dirty="0" smtClean="0">
                <a:solidFill>
                  <a:srgbClr val="FFC000"/>
                </a:solidFill>
              </a:rPr>
              <a:t>Galois  </a:t>
            </a:r>
            <a:r>
              <a:rPr lang="fr-FR" sz="2400" b="1" u="sng" dirty="0" err="1" smtClean="0">
                <a:solidFill>
                  <a:srgbClr val="FFC000"/>
                </a:solidFill>
              </a:rPr>
              <a:t>lattices</a:t>
            </a:r>
            <a:r>
              <a:rPr lang="fr-FR" sz="2400" b="1" u="sng" dirty="0" smtClean="0">
                <a:solidFill>
                  <a:srgbClr val="FFC000"/>
                </a:solidFill>
              </a:rPr>
              <a:t>, </a:t>
            </a: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Goals: observations (</a:t>
            </a:r>
            <a:r>
              <a:rPr lang="fr-FR" sz="2400" b="1" dirty="0" smtClean="0">
                <a:solidFill>
                  <a:srgbClr val="FFC000"/>
                </a:solidFill>
              </a:rPr>
              <a:t>visualisation), photos </a:t>
            </a:r>
            <a:r>
              <a:rPr lang="fr-FR" sz="2400" b="1" dirty="0" smtClean="0">
                <a:solidFill>
                  <a:srgbClr val="FFC000"/>
                </a:solidFill>
              </a:rPr>
              <a:t>diffusion</a:t>
            </a:r>
            <a:endParaRPr lang="fr-F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2915816" y="260648"/>
            <a:ext cx="74671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From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photos to concepts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(Crampes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et al. 2009)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4994" name="Image 59" descr="gala 1"/>
          <p:cNvPicPr>
            <a:picLocks noChangeAspect="1" noChangeArrowheads="1"/>
          </p:cNvPicPr>
          <p:nvPr/>
        </p:nvPicPr>
        <p:blipFill>
          <a:blip r:embed="rId3" cstate="print"/>
          <a:srcRect t="7301"/>
          <a:stretch>
            <a:fillRect/>
          </a:stretch>
        </p:blipFill>
        <p:spPr bwMode="auto">
          <a:xfrm>
            <a:off x="2411760" y="2420888"/>
            <a:ext cx="3456384" cy="256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91072" y="141277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Photos </a:t>
            </a:r>
            <a:r>
              <a:rPr lang="fr-FR" sz="2400" b="1" dirty="0" err="1" smtClean="0">
                <a:solidFill>
                  <a:srgbClr val="FFC000"/>
                </a:solidFill>
              </a:rPr>
              <a:t>Organised</a:t>
            </a:r>
            <a:r>
              <a:rPr lang="fr-FR" sz="2400" b="1" dirty="0" smtClean="0">
                <a:solidFill>
                  <a:srgbClr val="FFC000"/>
                </a:solidFill>
              </a:rPr>
              <a:t> as Galois </a:t>
            </a:r>
            <a:r>
              <a:rPr lang="fr-FR" sz="2400" b="1" dirty="0" err="1" smtClean="0">
                <a:solidFill>
                  <a:srgbClr val="FFC000"/>
                </a:solidFill>
              </a:rPr>
              <a:t>lattices</a:t>
            </a:r>
            <a:endParaRPr lang="fr-FR" sz="2400" b="1" dirty="0" smtClean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Concept: a group  of photos (</a:t>
            </a:r>
            <a:r>
              <a:rPr lang="fr-FR" sz="2400" b="1" dirty="0" err="1" smtClean="0">
                <a:solidFill>
                  <a:srgbClr val="FFC000"/>
                </a:solidFill>
              </a:rPr>
              <a:t>extent</a:t>
            </a:r>
            <a:r>
              <a:rPr lang="fr-FR" sz="2400" b="1" dirty="0" smtClean="0">
                <a:solidFill>
                  <a:srgbClr val="FFC000"/>
                </a:solidFill>
              </a:rPr>
              <a:t>) </a:t>
            </a:r>
            <a:r>
              <a:rPr lang="fr-FR" sz="2400" b="1" dirty="0" err="1" smtClean="0">
                <a:solidFill>
                  <a:srgbClr val="FFC000"/>
                </a:solidFill>
              </a:rPr>
              <a:t>having</a:t>
            </a:r>
            <a:r>
              <a:rPr lang="fr-FR" sz="2400" b="1" dirty="0" smtClean="0">
                <a:solidFill>
                  <a:srgbClr val="FFC000"/>
                </a:solidFill>
              </a:rPr>
              <a:t> the </a:t>
            </a:r>
            <a:r>
              <a:rPr lang="fr-FR" sz="2400" b="1" dirty="0" err="1" smtClean="0">
                <a:solidFill>
                  <a:srgbClr val="FFC000"/>
                </a:solidFill>
              </a:rPr>
              <a:t>same</a:t>
            </a:r>
            <a:r>
              <a:rPr lang="fr-FR" sz="2400" b="1" dirty="0" smtClean="0">
                <a:solidFill>
                  <a:srgbClr val="FFC000"/>
                </a:solidFill>
              </a:rPr>
              <a:t> groupe of people (</a:t>
            </a:r>
            <a:r>
              <a:rPr lang="fr-FR" sz="2400" b="1" dirty="0" err="1" smtClean="0">
                <a:solidFill>
                  <a:srgbClr val="FFC000"/>
                </a:solidFill>
              </a:rPr>
              <a:t>intent</a:t>
            </a:r>
            <a:r>
              <a:rPr lang="fr-FR" sz="2400" b="1" dirty="0" smtClean="0">
                <a:solidFill>
                  <a:srgbClr val="FFC000"/>
                </a:solidFill>
              </a:rPr>
              <a:t>)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3384662" y="4904370"/>
            <a:ext cx="648072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4931202" y="692696"/>
            <a:ext cx="294183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Simple Force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3568" y="2924944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Classic</a:t>
            </a:r>
            <a:r>
              <a:rPr lang="fr-FR" sz="2400" b="1" dirty="0" smtClean="0">
                <a:solidFill>
                  <a:srgbClr val="FFC000"/>
                </a:solidFill>
              </a:rPr>
              <a:t> Cooccurrence</a:t>
            </a: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Frequency</a:t>
            </a:r>
            <a:r>
              <a:rPr lang="fr-FR" sz="2400" b="1" dirty="0" smtClean="0">
                <a:solidFill>
                  <a:srgbClr val="FFC000"/>
                </a:solidFill>
              </a:rPr>
              <a:t> of </a:t>
            </a:r>
            <a:r>
              <a:rPr lang="fr-FR" sz="2400" b="1" dirty="0" err="1" smtClean="0">
                <a:solidFill>
                  <a:srgbClr val="FFC000"/>
                </a:solidFill>
              </a:rPr>
              <a:t>appearence</a:t>
            </a:r>
            <a:r>
              <a:rPr lang="fr-FR" sz="2400" b="1" dirty="0" smtClean="0">
                <a:solidFill>
                  <a:srgbClr val="FFC000"/>
                </a:solidFill>
              </a:rPr>
              <a:t> of a couple in the </a:t>
            </a:r>
            <a:r>
              <a:rPr lang="fr-FR" sz="2400" b="1" dirty="0" err="1" smtClean="0">
                <a:solidFill>
                  <a:srgbClr val="FFC000"/>
                </a:solidFill>
              </a:rPr>
              <a:t>event</a:t>
            </a:r>
            <a:endParaRPr lang="fr-FR" sz="2400" b="1" dirty="0" smtClean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No expression of the couple </a:t>
            </a:r>
            <a:r>
              <a:rPr lang="fr-FR" sz="2400" b="1" dirty="0" err="1" smtClean="0">
                <a:solidFill>
                  <a:srgbClr val="FFC000"/>
                </a:solidFill>
              </a:rPr>
              <a:t>link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strength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48880"/>
            <a:ext cx="2049983" cy="13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Virage 16"/>
          <p:cNvSpPr/>
          <p:nvPr/>
        </p:nvSpPr>
        <p:spPr>
          <a:xfrm>
            <a:off x="6948264" y="1556792"/>
            <a:ext cx="504056" cy="1440160"/>
          </a:xfrm>
          <a:prstGeom prst="bentArrow">
            <a:avLst>
              <a:gd name="adj1" fmla="val 13132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Virage 17"/>
          <p:cNvSpPr/>
          <p:nvPr/>
        </p:nvSpPr>
        <p:spPr>
          <a:xfrm flipH="1">
            <a:off x="7668344" y="1556792"/>
            <a:ext cx="432048" cy="1296144"/>
          </a:xfrm>
          <a:prstGeom prst="bentArrow">
            <a:avLst>
              <a:gd name="adj1" fmla="val 13132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 descr="F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628800"/>
            <a:ext cx="5197118" cy="76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5148064" y="332656"/>
            <a:ext cx="24641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Proximity</a:t>
            </a: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3568" y="306896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Based</a:t>
            </a:r>
            <a:r>
              <a:rPr lang="fr-FR" sz="2400" b="1" dirty="0" smtClean="0">
                <a:solidFill>
                  <a:srgbClr val="FFC000"/>
                </a:solidFill>
              </a:rPr>
              <a:t> on: </a:t>
            </a:r>
            <a:r>
              <a:rPr lang="fr-FR" sz="2400" b="1" dirty="0" err="1" smtClean="0">
                <a:solidFill>
                  <a:srgbClr val="FFC000"/>
                </a:solidFill>
              </a:rPr>
              <a:t>probability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that</a:t>
            </a:r>
            <a:r>
              <a:rPr lang="fr-FR" sz="2400" b="1" dirty="0" smtClean="0">
                <a:solidFill>
                  <a:srgbClr val="FFC000"/>
                </a:solidFill>
              </a:rPr>
              <a:t> a relation </a:t>
            </a:r>
            <a:r>
              <a:rPr lang="fr-FR" sz="2400" b="1" dirty="0" err="1" smtClean="0">
                <a:solidFill>
                  <a:srgbClr val="FFC000"/>
                </a:solidFill>
              </a:rPr>
              <a:t>between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two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persons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exists</a:t>
            </a:r>
            <a:r>
              <a:rPr lang="fr-FR" sz="2400" b="1" dirty="0" smtClean="0">
                <a:solidFill>
                  <a:srgbClr val="FFC000"/>
                </a:solidFill>
              </a:rPr>
              <a:t> in </a:t>
            </a:r>
            <a:r>
              <a:rPr lang="fr-FR" sz="2400" b="1" dirty="0" err="1" smtClean="0">
                <a:solidFill>
                  <a:srgbClr val="FFC000"/>
                </a:solidFill>
              </a:rPr>
              <a:t>mids</a:t>
            </a:r>
            <a:r>
              <a:rPr lang="fr-FR" sz="2400" b="1" dirty="0" smtClean="0">
                <a:solidFill>
                  <a:srgbClr val="FFC000"/>
                </a:solidFill>
              </a:rPr>
              <a:t> of a group …</a:t>
            </a:r>
          </a:p>
          <a:p>
            <a:pPr>
              <a:buSzPct val="120000"/>
              <a:buFont typeface="Wingdings" pitchFamily="2" charset="2"/>
              <a:buChar char="ü"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>
              <a:buSzPct val="120000"/>
              <a:buFont typeface="Wingdings" pitchFamily="2" charset="2"/>
              <a:buChar char="ü"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Express the non dilution of a couple in all the groups in </a:t>
            </a:r>
            <a:r>
              <a:rPr lang="fr-FR" sz="2400" b="1" dirty="0" err="1" smtClean="0">
                <a:solidFill>
                  <a:srgbClr val="FFC000"/>
                </a:solidFill>
              </a:rPr>
              <a:t>which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they</a:t>
            </a:r>
            <a:r>
              <a:rPr lang="fr-FR" sz="2400" b="1" dirty="0" smtClean="0">
                <a:solidFill>
                  <a:srgbClr val="FFC000"/>
                </a:solidFill>
              </a:rPr>
              <a:t> are in</a:t>
            </a:r>
          </a:p>
          <a:p>
            <a:pPr>
              <a:buSzPct val="120000"/>
              <a:buFont typeface="Wingdings" pitchFamily="2" charset="2"/>
              <a:buChar char="ü"/>
            </a:pPr>
            <a:endParaRPr lang="fr-FR" sz="2400" b="1" dirty="0">
              <a:solidFill>
                <a:srgbClr val="FFC000"/>
              </a:solidFill>
            </a:endParaRPr>
          </a:p>
          <a:p>
            <a:pPr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No </a:t>
            </a:r>
            <a:r>
              <a:rPr lang="fr-FR" sz="2400" b="1" dirty="0">
                <a:solidFill>
                  <a:srgbClr val="FFC000"/>
                </a:solidFill>
              </a:rPr>
              <a:t>expression of </a:t>
            </a:r>
            <a:r>
              <a:rPr lang="fr-FR" sz="2400" b="1" dirty="0" smtClean="0">
                <a:solidFill>
                  <a:srgbClr val="FFC000"/>
                </a:solidFill>
              </a:rPr>
              <a:t>the </a:t>
            </a:r>
            <a:r>
              <a:rPr lang="fr-FR" sz="2400" b="1" dirty="0">
                <a:solidFill>
                  <a:srgbClr val="FFC000"/>
                </a:solidFill>
              </a:rPr>
              <a:t>couple </a:t>
            </a:r>
            <a:r>
              <a:rPr lang="fr-FR" sz="2400" b="1" dirty="0" err="1" smtClean="0">
                <a:solidFill>
                  <a:srgbClr val="FFC000"/>
                </a:solidFill>
              </a:rPr>
              <a:t>link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strength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33056"/>
            <a:ext cx="4667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556792"/>
            <a:ext cx="2049983" cy="13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Virage 10"/>
          <p:cNvSpPr/>
          <p:nvPr/>
        </p:nvSpPr>
        <p:spPr>
          <a:xfrm>
            <a:off x="7164288" y="1196752"/>
            <a:ext cx="504056" cy="1080120"/>
          </a:xfrm>
          <a:prstGeom prst="bentArrow">
            <a:avLst>
              <a:gd name="adj1" fmla="val 13132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Virage 11"/>
          <p:cNvSpPr/>
          <p:nvPr/>
        </p:nvSpPr>
        <p:spPr>
          <a:xfrm flipH="1">
            <a:off x="7884368" y="1196752"/>
            <a:ext cx="432048" cy="864096"/>
          </a:xfrm>
          <a:prstGeom prst="bentArrow">
            <a:avLst>
              <a:gd name="adj1" fmla="val 13132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7092280" y="2636912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>
            <a:off x="7560332" y="2384884"/>
            <a:ext cx="648072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H="1">
            <a:off x="7488324" y="2312876"/>
            <a:ext cx="648072" cy="14401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16200000" flipH="1">
            <a:off x="7344308" y="2168860"/>
            <a:ext cx="648072" cy="4320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7308304" y="2204864"/>
            <a:ext cx="576064" cy="4320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6200000" flipH="1">
            <a:off x="7200292" y="2168860"/>
            <a:ext cx="648072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948264" y="2276872"/>
            <a:ext cx="792088" cy="50405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>
            <a:off x="7713526" y="2384884"/>
            <a:ext cx="494878" cy="15319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5400000">
            <a:off x="7848364" y="2312876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10800000" flipV="1">
            <a:off x="7956376" y="2420888"/>
            <a:ext cx="504056" cy="36004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5400000">
            <a:off x="7489118" y="2168066"/>
            <a:ext cx="936104" cy="1456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>
            <a:off x="7885162" y="2204070"/>
            <a:ext cx="720080" cy="43363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proxim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12776"/>
            <a:ext cx="5890029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5285465" y="692696"/>
            <a:ext cx="2233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Cohesion</a:t>
            </a:r>
            <a:endParaRPr lang="fr-FR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3568" y="2924944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  <a:buFont typeface="Wingdings" pitchFamily="2" charset="2"/>
              <a:buChar char="ü"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Semantics</a:t>
            </a:r>
            <a:r>
              <a:rPr lang="fr-FR" sz="2400" b="1" dirty="0" smtClean="0">
                <a:solidFill>
                  <a:srgbClr val="FFC000"/>
                </a:solidFill>
              </a:rPr>
              <a:t>: ’’</a:t>
            </a:r>
            <a:r>
              <a:rPr lang="fr-FR" sz="2400" b="1" dirty="0" err="1" smtClean="0">
                <a:solidFill>
                  <a:srgbClr val="FFC000"/>
                </a:solidFill>
              </a:rPr>
              <a:t>Inseparability</a:t>
            </a:r>
            <a:r>
              <a:rPr lang="fr-FR" sz="2400" b="1" dirty="0" smtClean="0">
                <a:solidFill>
                  <a:srgbClr val="FFC000"/>
                </a:solidFill>
              </a:rPr>
              <a:t>’’ </a:t>
            </a:r>
            <a:r>
              <a:rPr lang="fr-FR" sz="2400" b="1" dirty="0" err="1" smtClean="0">
                <a:solidFill>
                  <a:srgbClr val="FFC000"/>
                </a:solidFill>
              </a:rPr>
              <a:t>level</a:t>
            </a:r>
            <a:r>
              <a:rPr lang="fr-FR" sz="2400" b="1" dirty="0" smtClean="0">
                <a:solidFill>
                  <a:srgbClr val="FFC000"/>
                </a:solidFill>
              </a:rPr>
              <a:t> of a couple 	</a:t>
            </a:r>
            <a:r>
              <a:rPr lang="fr-FR" sz="2400" b="1" dirty="0">
                <a:solidFill>
                  <a:srgbClr val="FFC000"/>
                </a:solidFill>
              </a:rPr>
              <a:t/>
            </a:r>
            <a:br>
              <a:rPr lang="fr-FR" sz="2400" b="1" dirty="0">
                <a:solidFill>
                  <a:srgbClr val="FFC000"/>
                </a:solidFill>
              </a:rPr>
            </a:br>
            <a:r>
              <a:rPr lang="fr-FR" sz="2400" b="1" dirty="0" smtClean="0">
                <a:solidFill>
                  <a:srgbClr val="FFC000"/>
                </a:solidFill>
              </a:rPr>
              <a:t>	</a:t>
            </a:r>
            <a:r>
              <a:rPr lang="fr-FR" sz="2000" b="1" dirty="0" smtClean="0">
                <a:solidFill>
                  <a:srgbClr val="FFC000"/>
                </a:solidFill>
              </a:rPr>
              <a:t>(expression of the </a:t>
            </a:r>
            <a:r>
              <a:rPr lang="fr-FR" sz="2000" b="1" dirty="0" err="1" smtClean="0">
                <a:solidFill>
                  <a:srgbClr val="FFC000"/>
                </a:solidFill>
              </a:rPr>
              <a:t>link</a:t>
            </a:r>
            <a:r>
              <a:rPr lang="fr-FR" sz="2000" b="1" dirty="0" smtClean="0">
                <a:solidFill>
                  <a:srgbClr val="FFC000"/>
                </a:solidFill>
              </a:rPr>
              <a:t> </a:t>
            </a:r>
            <a:r>
              <a:rPr lang="fr-FR" sz="2000" b="1" dirty="0" err="1" smtClean="0">
                <a:solidFill>
                  <a:srgbClr val="FFC000"/>
                </a:solidFill>
              </a:rPr>
              <a:t>strength</a:t>
            </a:r>
            <a:r>
              <a:rPr lang="fr-FR" sz="2000" b="1" dirty="0" smtClean="0">
                <a:solidFill>
                  <a:srgbClr val="FFC000"/>
                </a:solidFill>
              </a:rPr>
              <a:t> of a couple)</a:t>
            </a: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smtClean="0">
                <a:solidFill>
                  <a:srgbClr val="FFC000"/>
                </a:solidFill>
              </a:rPr>
              <a:t>Dilution in groups not </a:t>
            </a:r>
            <a:r>
              <a:rPr lang="fr-FR" sz="2400" b="1" dirty="0" err="1" smtClean="0">
                <a:solidFill>
                  <a:srgbClr val="FFC000"/>
                </a:solidFill>
              </a:rPr>
              <a:t>taken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into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account</a:t>
            </a:r>
            <a:endParaRPr lang="fr-FR" sz="2400" b="1" dirty="0" smtClean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  <a:buSzPct val="120000"/>
              <a:buFont typeface="Wingdings" pitchFamily="2" charset="2"/>
              <a:buChar char="ü"/>
            </a:pPr>
            <a:r>
              <a:rPr lang="fr-FR" sz="2400" b="1" dirty="0" err="1" smtClean="0">
                <a:solidFill>
                  <a:srgbClr val="FFC000"/>
                </a:solidFill>
              </a:rPr>
              <a:t>Principle</a:t>
            </a:r>
            <a:r>
              <a:rPr lang="fr-FR" sz="2400" b="1" dirty="0" smtClean="0">
                <a:solidFill>
                  <a:srgbClr val="FFC000"/>
                </a:solidFill>
              </a:rPr>
              <a:t>: Jaccard distance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4781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1845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Web Intelligence, </a:t>
            </a:r>
            <a:r>
              <a:rPr lang="fr-FR" dirty="0" err="1" smtClean="0"/>
              <a:t>Mining</a:t>
            </a:r>
            <a:r>
              <a:rPr lang="fr-FR" dirty="0" smtClean="0"/>
              <a:t> and </a:t>
            </a:r>
            <a:r>
              <a:rPr lang="fr-FR" dirty="0" err="1" smtClean="0"/>
              <a:t>Semantics</a:t>
            </a:r>
            <a:r>
              <a:rPr lang="fr-FR" dirty="0" smtClean="0"/>
              <a:t> May 25-27 2001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DBD9-2924-4202-B1DF-982F1F4632C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3097968" y="692696"/>
            <a:ext cx="46546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Socio-Event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Analysis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 6" descr="Modèle Vinstéri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3714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1484785"/>
            <a:ext cx="2304256" cy="152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475656" y="519958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fr-FR" sz="2400" b="1" dirty="0" smtClean="0">
                <a:solidFill>
                  <a:srgbClr val="FFC000"/>
                </a:solidFill>
              </a:rPr>
              <a:t>Civil situations = </a:t>
            </a:r>
            <a:r>
              <a:rPr lang="fr-FR" sz="2400" b="1" u="sng" dirty="0" err="1" smtClean="0">
                <a:solidFill>
                  <a:srgbClr val="FFC000"/>
                </a:solidFill>
              </a:rPr>
              <a:t>reference</a:t>
            </a:r>
            <a:r>
              <a:rPr lang="fr-FR" sz="2400" b="1" u="sng" dirty="0" smtClean="0">
                <a:solidFill>
                  <a:srgbClr val="FFC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C000"/>
                </a:solidFill>
              </a:rPr>
              <a:t>observed</a:t>
            </a:r>
            <a:r>
              <a:rPr lang="fr-FR" sz="2400" b="1" u="sng" dirty="0" smtClean="0">
                <a:solidFill>
                  <a:srgbClr val="FFC000"/>
                </a:solidFill>
              </a:rPr>
              <a:t> network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30689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20000"/>
            </a:pP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u="sng" dirty="0" err="1" smtClean="0">
                <a:solidFill>
                  <a:srgbClr val="FFC000"/>
                </a:solidFill>
              </a:rPr>
              <a:t>Wedding</a:t>
            </a:r>
            <a:endParaRPr lang="fr-FR" sz="2400" dirty="0" smtClean="0">
              <a:solidFill>
                <a:srgbClr val="FFC000"/>
              </a:solidFill>
            </a:endParaRPr>
          </a:p>
          <a:p>
            <a:pPr>
              <a:buSzPct val="120000"/>
            </a:pPr>
            <a:r>
              <a:rPr lang="fr-FR" sz="2400" dirty="0" smtClean="0">
                <a:solidFill>
                  <a:srgbClr val="FFC000"/>
                </a:solidFill>
              </a:rPr>
              <a:t> 28 </a:t>
            </a:r>
            <a:r>
              <a:rPr lang="fr-FR" sz="2400" dirty="0" err="1" smtClean="0">
                <a:solidFill>
                  <a:srgbClr val="FFC000"/>
                </a:solidFill>
              </a:rPr>
              <a:t>persons</a:t>
            </a:r>
            <a:endParaRPr lang="fr-FR" sz="2400" dirty="0" smtClean="0">
              <a:solidFill>
                <a:srgbClr val="FFC000"/>
              </a:solidFill>
            </a:endParaRPr>
          </a:p>
          <a:p>
            <a:pPr>
              <a:buSzPct val="120000"/>
            </a:pPr>
            <a:r>
              <a:rPr lang="fr-FR" sz="2400" dirty="0" smtClean="0">
                <a:solidFill>
                  <a:srgbClr val="FFC000"/>
                </a:solidFill>
              </a:rPr>
              <a:t>127 photo-concepts</a:t>
            </a:r>
            <a:endParaRPr lang="fr-F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6283</TotalTime>
  <Words>1284</Words>
  <Application>Microsoft Office PowerPoint</Application>
  <PresentationFormat>Affichage à l'écran (4:3)</PresentationFormat>
  <Paragraphs>300</Paragraphs>
  <Slides>23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1_Conception personnalisée</vt:lpstr>
      <vt:lpstr>2_Conception personnalisée</vt:lpstr>
      <vt:lpstr>Conception personnalisée</vt:lpstr>
      <vt:lpstr>Rotonde</vt:lpstr>
      <vt:lpstr>Débit</vt:lpstr>
      <vt:lpstr>3_Conception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Details</vt:lpstr>
    </vt:vector>
  </TitlesOfParts>
  <Company>Ecole des Mines Alès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 Crampes</dc:creator>
  <cp:lastModifiedBy>plantie</cp:lastModifiedBy>
  <cp:revision>256</cp:revision>
  <dcterms:created xsi:type="dcterms:W3CDTF">2010-06-02T07:46:39Z</dcterms:created>
  <dcterms:modified xsi:type="dcterms:W3CDTF">2011-05-26T08:41:59Z</dcterms:modified>
</cp:coreProperties>
</file>