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57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74936-5A4F-8048-AFD6-FBD9C6B769D5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9322A-231A-8F44-92AA-2F9E0BD93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DBpedia</a:t>
            </a:r>
            <a:r>
              <a:rPr lang="en-US" dirty="0" smtClean="0"/>
              <a:t> is an example of a dataset,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9322A-231A-8F44-92AA-2F9E0BD938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C011-853F-4D4D-823E-386C3A41F0AA}" type="datetimeFigureOut">
              <a:rPr lang="en-US" smtClean="0"/>
              <a:pPr/>
              <a:t>5/25/11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C064C-D204-254A-95DD-ABB7FD334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akting.org/provenance/voidp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.omitola@ecs.soton.ac.uk" TargetMode="External"/><Relationship Id="rId4" Type="http://schemas.openxmlformats.org/officeDocument/2006/relationships/hyperlink" Target="mailto:cjg@ecs.soton.ac.u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akting.org/provenance/void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pedia.org/sparq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.com/void.ttl%23MyDatase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268" y="1713856"/>
            <a:ext cx="7654624" cy="153614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http://</a:t>
            </a:r>
            <a:r>
              <a:rPr lang="en-US" sz="2200" dirty="0" err="1" smtClean="0"/>
              <a:t>www.enakting.org</a:t>
            </a:r>
            <a:r>
              <a:rPr lang="en-US" sz="2200" dirty="0" smtClean="0"/>
              <a:t>/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http://</a:t>
            </a:r>
            <a:r>
              <a:rPr lang="en-US" sz="2200" dirty="0" err="1" smtClean="0"/>
              <a:t>www.enakting.org/provenance/voidp</a:t>
            </a:r>
            <a:r>
              <a:rPr lang="en-US" sz="2200" dirty="0" smtClean="0"/>
              <a:t>/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259" y="3063219"/>
            <a:ext cx="7736504" cy="18690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765" b="1" dirty="0" smtClean="0"/>
              <a:t>Tracing the Provenance of Linked Data using </a:t>
            </a:r>
            <a:r>
              <a:rPr lang="en-US" sz="3765" b="1" dirty="0" err="1" smtClean="0"/>
              <a:t>voiD</a:t>
            </a:r>
            <a:r>
              <a:rPr lang="en-US" sz="3765" b="1" dirty="0" smtClean="0"/>
              <a:t> </a:t>
            </a:r>
            <a:r>
              <a:rPr lang="en-US" b="1" dirty="0" smtClean="0"/>
              <a:t> </a:t>
            </a:r>
            <a:r>
              <a:rPr lang="en-US" dirty="0" smtClean="0"/>
              <a:t>  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Tope </a:t>
            </a:r>
            <a:r>
              <a:rPr lang="en-US" dirty="0" err="1" smtClean="0"/>
              <a:t>Omitola</a:t>
            </a:r>
            <a:r>
              <a:rPr lang="en-US" dirty="0" smtClean="0"/>
              <a:t>, Nigel </a:t>
            </a:r>
            <a:r>
              <a:rPr lang="en-US" dirty="0" err="1" smtClean="0"/>
              <a:t>Shadbolt</a:t>
            </a:r>
            <a:r>
              <a:rPr lang="en-US" dirty="0" smtClean="0"/>
              <a:t>, et. al.</a:t>
            </a:r>
            <a:endParaRPr lang="en-US" dirty="0"/>
          </a:p>
        </p:txBody>
      </p:sp>
      <p:pic>
        <p:nvPicPr>
          <p:cNvPr id="4" name="P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268" y="5463909"/>
            <a:ext cx="27432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 6" descr="ec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5511" y="5463909"/>
            <a:ext cx="28194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 2" descr="EnAKTingLogoFinal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9161" y="166044"/>
            <a:ext cx="4608512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0803-10B1-534B-B5B6-8FDFD679D8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and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Whom do you trust on the Web?</a:t>
            </a:r>
            <a:endParaRPr lang="en-US" dirty="0"/>
          </a:p>
        </p:txBody>
      </p:sp>
      <p:pic>
        <p:nvPicPr>
          <p:cNvPr id="4" name="Picture 3" descr="InternetD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56" y="2273414"/>
            <a:ext cx="5585977" cy="4340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275"/>
            <a:ext cx="7941104" cy="7155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Provenance and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815"/>
            <a:ext cx="8352522" cy="5769038"/>
          </a:xfrm>
        </p:spPr>
        <p:txBody>
          <a:bodyPr/>
          <a:lstStyle/>
          <a:p>
            <a:r>
              <a:rPr lang="en-US" dirty="0" smtClean="0"/>
              <a:t>Mash-ups, aggregation, integration, data re-use.</a:t>
            </a:r>
          </a:p>
          <a:p>
            <a:r>
              <a:rPr lang="en-US" dirty="0" smtClean="0"/>
              <a:t>How do you elicit Reliability and Accuracy?</a:t>
            </a:r>
          </a:p>
          <a:p>
            <a:r>
              <a:rPr lang="en-US" dirty="0" smtClean="0"/>
              <a:t>Generate trust by revealing as much information of you as possible.</a:t>
            </a:r>
          </a:p>
          <a:p>
            <a:r>
              <a:rPr lang="en-US" dirty="0" smtClean="0"/>
              <a:t>Enables consumers to decide the quality and trustworthiness of your data.</a:t>
            </a:r>
          </a:p>
          <a:p>
            <a:r>
              <a:rPr lang="en-US" dirty="0" smtClean="0"/>
              <a:t>Useful for Data Discovery/Mining + Query Planning.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21599" cy="778149"/>
          </a:xfrm>
        </p:spPr>
        <p:txBody>
          <a:bodyPr/>
          <a:lstStyle/>
          <a:p>
            <a:r>
              <a:rPr lang="en-US" dirty="0" smtClean="0"/>
              <a:t>Different kinds of Provenance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8149"/>
            <a:ext cx="8379354" cy="5706429"/>
          </a:xfrm>
        </p:spPr>
        <p:txBody>
          <a:bodyPr/>
          <a:lstStyle/>
          <a:p>
            <a:r>
              <a:rPr lang="en-US" dirty="0" smtClean="0"/>
              <a:t>When was </a:t>
            </a:r>
            <a:r>
              <a:rPr lang="en-US" dirty="0" err="1" smtClean="0"/>
              <a:t>x</a:t>
            </a:r>
            <a:r>
              <a:rPr lang="en-US" dirty="0" smtClean="0"/>
              <a:t> derived (</a:t>
            </a:r>
            <a:r>
              <a:rPr lang="en-US" b="1" dirty="0" smtClean="0"/>
              <a:t>when-provenance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How was </a:t>
            </a:r>
            <a:r>
              <a:rPr lang="en-US" dirty="0" err="1" smtClean="0"/>
              <a:t>x</a:t>
            </a:r>
            <a:r>
              <a:rPr lang="en-US" dirty="0" smtClean="0"/>
              <a:t> derived (</a:t>
            </a:r>
            <a:r>
              <a:rPr lang="en-US" b="1" dirty="0" smtClean="0"/>
              <a:t>how-provenance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What data was used to derive </a:t>
            </a:r>
            <a:r>
              <a:rPr lang="en-US" dirty="0" err="1" smtClean="0"/>
              <a:t>x</a:t>
            </a:r>
            <a:r>
              <a:rPr lang="en-US" dirty="0" smtClean="0"/>
              <a:t> (</a:t>
            </a:r>
            <a:r>
              <a:rPr lang="en-US" b="1" dirty="0" smtClean="0"/>
              <a:t>what-provenance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Who carried out the </a:t>
            </a:r>
            <a:r>
              <a:rPr lang="en-US" dirty="0" err="1" smtClean="0"/>
              <a:t>transformation(s</a:t>
            </a:r>
            <a:r>
              <a:rPr lang="en-US" dirty="0" smtClean="0"/>
              <a:t>) from whence </a:t>
            </a:r>
            <a:r>
              <a:rPr lang="en-US" dirty="0" err="1" smtClean="0"/>
              <a:t>x</a:t>
            </a:r>
            <a:r>
              <a:rPr lang="en-US" dirty="0" smtClean="0"/>
              <a:t> came (</a:t>
            </a:r>
            <a:r>
              <a:rPr lang="en-US" b="1" dirty="0" smtClean="0"/>
              <a:t>who-provenance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89058" cy="787094"/>
          </a:xfrm>
        </p:spPr>
        <p:txBody>
          <a:bodyPr/>
          <a:lstStyle/>
          <a:p>
            <a:r>
              <a:rPr lang="en-US" dirty="0" err="1" smtClean="0"/>
              <a:t>voiD</a:t>
            </a:r>
            <a:r>
              <a:rPr lang="en-US" dirty="0" smtClean="0"/>
              <a:t> Provenance Extension </a:t>
            </a:r>
            <a:r>
              <a:rPr lang="en-US" dirty="0" err="1" smtClean="0"/>
              <a:t>voidp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094"/>
            <a:ext cx="8229600" cy="5599097"/>
          </a:xfrm>
        </p:spPr>
        <p:txBody>
          <a:bodyPr>
            <a:normAutofit/>
          </a:bodyPr>
          <a:lstStyle/>
          <a:p>
            <a:r>
              <a:rPr lang="en-US" dirty="0" smtClean="0"/>
              <a:t>Designed to be simple and lightweight.</a:t>
            </a:r>
          </a:p>
          <a:p>
            <a:r>
              <a:rPr lang="en-US" dirty="0" smtClean="0"/>
              <a:t>Mainly for (RDF) data publishers.</a:t>
            </a:r>
          </a:p>
          <a:p>
            <a:r>
              <a:rPr lang="en-US" dirty="0" smtClean="0"/>
              <a:t>Should include necessary information of the process, its inputs, and outputs.</a:t>
            </a:r>
          </a:p>
          <a:p>
            <a:r>
              <a:rPr lang="en-US" dirty="0" smtClean="0"/>
              <a:t>Basis is simple: An agent runs a process on a data (or dataset) to get another data (or dataset).</a:t>
            </a:r>
          </a:p>
          <a:p>
            <a:r>
              <a:rPr lang="en-US" dirty="0" smtClean="0"/>
              <a:t>Agent → Process → Data → Data’ .</a:t>
            </a:r>
          </a:p>
          <a:p>
            <a:r>
              <a:rPr lang="en-US" sz="3000" i="1" dirty="0" smtClean="0">
                <a:latin typeface="American Typewriter Light"/>
              </a:rPr>
              <a:t>@prefix </a:t>
            </a:r>
            <a:r>
              <a:rPr lang="en-US" sz="3000" i="1" dirty="0" err="1" smtClean="0">
                <a:latin typeface="American Typewriter Light"/>
              </a:rPr>
              <a:t>voidp</a:t>
            </a:r>
            <a:r>
              <a:rPr lang="en-US" sz="3000" i="1" dirty="0" smtClean="0">
                <a:latin typeface="American Typewriter Light"/>
              </a:rPr>
              <a:t>: &lt;http://</a:t>
            </a:r>
            <a:r>
              <a:rPr lang="en-US" sz="3000" i="1" dirty="0" err="1" smtClean="0">
                <a:latin typeface="American Typewriter Light"/>
              </a:rPr>
              <a:t>purl.org</a:t>
            </a:r>
            <a:r>
              <a:rPr lang="en-US" sz="3000" i="1" dirty="0" smtClean="0">
                <a:latin typeface="American Typewriter Light"/>
              </a:rPr>
              <a:t>/void/provenance/ns&gt; .</a:t>
            </a:r>
            <a:endParaRPr lang="en-US" sz="3000" i="1" dirty="0">
              <a:latin typeface="American Typewrite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Voidp</a:t>
            </a:r>
            <a:r>
              <a:rPr lang="en-US" dirty="0" smtClean="0"/>
              <a:t> Classes and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b="1" i="1" dirty="0" err="1" smtClean="0">
                <a:latin typeface="American Typewriter Light"/>
              </a:rPr>
              <a:t>voidp:ProvenanceEvent</a:t>
            </a:r>
            <a:r>
              <a:rPr lang="en-US" sz="2400" b="1" i="1" dirty="0" smtClean="0">
                <a:latin typeface="American Typewriter Light"/>
              </a:rPr>
              <a:t>:</a:t>
            </a:r>
            <a:r>
              <a:rPr lang="en-US" b="1" dirty="0" smtClean="0"/>
              <a:t> </a:t>
            </a:r>
            <a:r>
              <a:rPr lang="en-US" dirty="0" smtClean="0"/>
              <a:t>items under provenance control.</a:t>
            </a:r>
          </a:p>
          <a:p>
            <a:r>
              <a:rPr lang="en-US" sz="2595" i="1" dirty="0" err="1" smtClean="0">
                <a:latin typeface="American Typewriter Light"/>
              </a:rPr>
              <a:t>voidp:actor</a:t>
            </a:r>
            <a:r>
              <a:rPr lang="en-US" sz="2595" i="1" dirty="0" smtClean="0">
                <a:latin typeface="American Typewriter Light"/>
              </a:rPr>
              <a:t>: </a:t>
            </a:r>
            <a:r>
              <a:rPr lang="en-US" sz="2800" dirty="0" smtClean="0"/>
              <a:t>actor, person, group, software or physical artifact, involved in this provenance event.</a:t>
            </a:r>
            <a:endParaRPr lang="en-US" sz="2595" i="1" dirty="0" smtClean="0">
              <a:latin typeface="American Typewriter Light"/>
            </a:endParaRPr>
          </a:p>
          <a:p>
            <a:r>
              <a:rPr lang="en-US" sz="2595" i="1" dirty="0" err="1" smtClean="0">
                <a:latin typeface="American Typewriter Light"/>
              </a:rPr>
              <a:t>voidp:certification:</a:t>
            </a:r>
            <a:r>
              <a:rPr lang="en-US" sz="2800" dirty="0" err="1" smtClean="0"/>
              <a:t>used</a:t>
            </a:r>
            <a:r>
              <a:rPr lang="en-US" sz="2800" dirty="0" smtClean="0"/>
              <a:t> to contain dataset’ signature elements</a:t>
            </a:r>
            <a:endParaRPr lang="en-US" sz="2595" i="1" dirty="0" smtClean="0">
              <a:latin typeface="American Typewriter Light"/>
            </a:endParaRPr>
          </a:p>
          <a:p>
            <a:r>
              <a:rPr lang="en-US" sz="2595" i="1" dirty="0" err="1" smtClean="0">
                <a:latin typeface="American Typewriter Light"/>
              </a:rPr>
              <a:t>voidp:contact</a:t>
            </a:r>
            <a:r>
              <a:rPr lang="en-US" sz="2595" i="1" dirty="0" smtClean="0">
                <a:latin typeface="American Typewriter Light"/>
              </a:rPr>
              <a:t>: </a:t>
            </a:r>
            <a:r>
              <a:rPr lang="en-US" sz="2800" dirty="0" smtClean="0"/>
              <a:t>contact details of whom to contact should people have queries about this dataset.</a:t>
            </a:r>
            <a:endParaRPr lang="en-US" sz="2595" i="1" dirty="0" smtClean="0">
              <a:latin typeface="American Typewriter Light"/>
            </a:endParaRPr>
          </a:p>
          <a:p>
            <a:r>
              <a:rPr lang="en-US" sz="2595" i="1" dirty="0" err="1" smtClean="0">
                <a:latin typeface="American Typewriter Light"/>
              </a:rPr>
              <a:t>voidp:item:</a:t>
            </a:r>
            <a:r>
              <a:rPr lang="en-US" sz="2800" dirty="0" err="1" smtClean="0"/>
              <a:t>the</a:t>
            </a:r>
            <a:r>
              <a:rPr lang="en-US" sz="2800" dirty="0" smtClean="0"/>
              <a:t> provenance characteristics of a data item under provenance control.</a:t>
            </a:r>
            <a:endParaRPr lang="en-US" sz="2595" i="1" dirty="0" smtClean="0">
              <a:latin typeface="American Typewriter Light"/>
            </a:endParaRPr>
          </a:p>
          <a:p>
            <a:r>
              <a:rPr lang="en-US" sz="2595" i="1" dirty="0" err="1" smtClean="0">
                <a:latin typeface="American Typewriter Light"/>
              </a:rPr>
              <a:t>voidp:processType</a:t>
            </a:r>
            <a:r>
              <a:rPr lang="en-US" sz="2595" i="1" dirty="0" smtClean="0">
                <a:latin typeface="American Typewriter Light"/>
              </a:rPr>
              <a:t>: </a:t>
            </a:r>
            <a:r>
              <a:rPr lang="en-US" sz="2400" dirty="0" smtClean="0"/>
              <a:t>the type of transformation or conversion procedure carried out on the item’s source</a:t>
            </a:r>
            <a:endParaRPr lang="en-US" sz="2595" i="1" dirty="0" smtClean="0">
              <a:latin typeface="American Typewriter Light"/>
            </a:endParaRPr>
          </a:p>
          <a:p>
            <a:r>
              <a:rPr lang="en-US" sz="2595" i="1" dirty="0" err="1" smtClean="0">
                <a:latin typeface="American Typewriter Light"/>
              </a:rPr>
              <a:t>voidp:resultingDataset</a:t>
            </a:r>
            <a:r>
              <a:rPr lang="en-US" sz="2595" i="1" dirty="0" smtClean="0">
                <a:latin typeface="American Typewriter Light"/>
              </a:rPr>
              <a:t>: </a:t>
            </a:r>
            <a:r>
              <a:rPr lang="en-US" sz="2400" dirty="0" smtClean="0"/>
              <a:t>dataset that is the result of this provenance event.</a:t>
            </a:r>
            <a:endParaRPr lang="en-US" sz="2595" i="1" dirty="0" smtClean="0">
              <a:latin typeface="American Typewriter Light"/>
            </a:endParaRPr>
          </a:p>
          <a:p>
            <a:r>
              <a:rPr lang="en-US" sz="2595" i="1" dirty="0" err="1" smtClean="0">
                <a:latin typeface="American Typewriter Light"/>
              </a:rPr>
              <a:t>voidp:sourceDataset</a:t>
            </a:r>
            <a:r>
              <a:rPr lang="en-US" sz="2595" i="1" dirty="0" smtClean="0">
                <a:latin typeface="American Typewriter Light"/>
              </a:rPr>
              <a:t>: </a:t>
            </a:r>
            <a:r>
              <a:rPr lang="en-US" sz="2400" dirty="0" smtClean="0"/>
              <a:t>source dataset for the data item under provenance control.</a:t>
            </a:r>
          </a:p>
          <a:p>
            <a:r>
              <a:rPr lang="en-US" sz="2400" dirty="0" smtClean="0">
                <a:hlinkClick r:id="rId2"/>
              </a:rPr>
              <a:t>http://www.enakting.org/provenance/voidp/</a:t>
            </a:r>
            <a:endParaRPr lang="en-US" sz="2400" dirty="0" smtClean="0"/>
          </a:p>
          <a:p>
            <a:endParaRPr lang="en-US" sz="2595" i="1" dirty="0" smtClean="0">
              <a:latin typeface="American Typewriter Light"/>
            </a:endParaRPr>
          </a:p>
          <a:p>
            <a:endParaRPr lang="en-US" dirty="0" smtClean="0"/>
          </a:p>
          <a:p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voidp</a:t>
            </a:r>
            <a:r>
              <a:rPr lang="en-US" dirty="0" smtClean="0"/>
              <a:t>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data.southampton.ac.uk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Datalift</a:t>
            </a:r>
            <a:r>
              <a:rPr lang="en-US" dirty="0" smtClean="0"/>
              <a:t> project http://</a:t>
            </a:r>
            <a:r>
              <a:rPr lang="en-US" dirty="0" err="1" smtClean="0"/>
              <a:t>data.lirmm.fr/ontologies/vdpp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work on Provenance Discovery.</a:t>
            </a:r>
          </a:p>
          <a:p>
            <a:r>
              <a:rPr lang="en-US" dirty="0" smtClean="0"/>
              <a:t>Trust Engine.</a:t>
            </a:r>
          </a:p>
          <a:p>
            <a:r>
              <a:rPr lang="en-US" dirty="0" smtClean="0"/>
              <a:t>Define common generic provenance processes </a:t>
            </a:r>
            <a:r>
              <a:rPr lang="en-US" smtClean="0"/>
              <a:t>that can be </a:t>
            </a:r>
            <a:r>
              <a:rPr lang="en-US" dirty="0" smtClean="0"/>
              <a:t>used or </a:t>
            </a:r>
            <a:r>
              <a:rPr lang="en-US" dirty="0" err="1" smtClean="0"/>
              <a:t>subclassed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http://www.enakting.org/provenance/voidp/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Contact: </a:t>
            </a:r>
            <a:r>
              <a:rPr lang="en-US" dirty="0" smtClean="0">
                <a:hlinkClick r:id="rId3"/>
              </a:rPr>
              <a:t>t.omitola@ecs.soton.ac.uk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cjg@ecs.soton.ac.uk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Vocabulary of Interlinked Datasets (</a:t>
            </a:r>
            <a:r>
              <a:rPr lang="en-US" b="1" dirty="0" err="1" smtClean="0"/>
              <a:t>VoID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voiD</a:t>
            </a:r>
            <a:endParaRPr lang="en-US" dirty="0" smtClean="0"/>
          </a:p>
          <a:p>
            <a:r>
              <a:rPr lang="en-US" smtClean="0"/>
              <a:t>Three Areas </a:t>
            </a:r>
            <a:r>
              <a:rPr lang="en-US" dirty="0" smtClean="0"/>
              <a:t>of </a:t>
            </a:r>
            <a:r>
              <a:rPr lang="en-US" dirty="0" err="1" smtClean="0"/>
              <a:t>voiD</a:t>
            </a:r>
            <a:endParaRPr lang="en-US" dirty="0" smtClean="0"/>
          </a:p>
          <a:p>
            <a:r>
              <a:rPr lang="en-US" dirty="0" err="1" smtClean="0"/>
              <a:t>voiD</a:t>
            </a:r>
            <a:r>
              <a:rPr lang="en-US" dirty="0" smtClean="0"/>
              <a:t> Discovery</a:t>
            </a:r>
          </a:p>
          <a:p>
            <a:r>
              <a:rPr lang="en-US" dirty="0" smtClean="0"/>
              <a:t>Provenance and Trust</a:t>
            </a:r>
          </a:p>
          <a:p>
            <a:r>
              <a:rPr lang="en-US" dirty="0" err="1" smtClean="0"/>
              <a:t>voiD</a:t>
            </a:r>
            <a:r>
              <a:rPr lang="en-US" dirty="0" smtClean="0"/>
              <a:t> Provenance Extension </a:t>
            </a:r>
            <a:r>
              <a:rPr lang="en-US" dirty="0" err="1" smtClean="0"/>
              <a:t>voidp</a:t>
            </a:r>
            <a:endParaRPr lang="en-US" dirty="0" smtClean="0"/>
          </a:p>
          <a:p>
            <a:r>
              <a:rPr lang="en-US" dirty="0" err="1" smtClean="0"/>
              <a:t>Voidp</a:t>
            </a:r>
            <a:r>
              <a:rPr lang="en-US" dirty="0" smtClean="0"/>
              <a:t> in the Wild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113"/>
          </a:xfrm>
        </p:spPr>
        <p:txBody>
          <a:bodyPr>
            <a:normAutofit fontScale="90000"/>
          </a:bodyPr>
          <a:lstStyle/>
          <a:p>
            <a:r>
              <a:rPr lang="en-US" sz="3556" b="1" dirty="0" smtClean="0"/>
              <a:t>Vocabulary of Interlinked Datasets (</a:t>
            </a:r>
            <a:r>
              <a:rPr lang="en-US" sz="3556" b="1" dirty="0" err="1" smtClean="0"/>
              <a:t>VoID</a:t>
            </a:r>
            <a:r>
              <a:rPr lang="en-US" sz="3556" b="1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2" y="769751"/>
            <a:ext cx="8379017" cy="5767607"/>
          </a:xfrm>
        </p:spPr>
        <p:txBody>
          <a:bodyPr>
            <a:normAutofit/>
          </a:bodyPr>
          <a:lstStyle/>
          <a:p>
            <a:r>
              <a:rPr lang="en-US" dirty="0" smtClean="0"/>
              <a:t>allows description of datasets and their interlinking, e.g. "there are 200k links of type</a:t>
            </a:r>
            <a:r>
              <a:rPr lang="en-US" dirty="0" smtClean="0"/>
              <a:t> </a:t>
            </a:r>
            <a:r>
              <a:rPr lang="en-US" dirty="0" err="1" smtClean="0"/>
              <a:t>gr</a:t>
            </a:r>
            <a:r>
              <a:rPr lang="en-US" smtClean="0"/>
              <a:t>: predicates between </a:t>
            </a:r>
            <a:r>
              <a:rPr lang="en-US" dirty="0" smtClean="0"/>
              <a:t>dataset X and dataset Y; and dataset Y mainly offers data about homes and X about mortgages” .</a:t>
            </a:r>
          </a:p>
          <a:p>
            <a:r>
              <a:rPr lang="en-US" dirty="0" smtClean="0"/>
              <a:t>A dataset: a set of RDF triples published, maintained or aggregated by a single provider, and accessible on the Web, e.g.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400" i="1" dirty="0" smtClean="0">
                <a:latin typeface="American Typewriter Light"/>
              </a:rPr>
              <a:t>:</a:t>
            </a:r>
            <a:r>
              <a:rPr lang="en-US" sz="2400" i="1" dirty="0" err="1" smtClean="0">
                <a:latin typeface="American Typewriter Light"/>
              </a:rPr>
              <a:t>DBpedia</a:t>
            </a:r>
            <a:r>
              <a:rPr lang="en-US" sz="2400" i="1" dirty="0" smtClean="0">
                <a:latin typeface="American Typewriter Light"/>
              </a:rPr>
              <a:t> a </a:t>
            </a:r>
            <a:r>
              <a:rPr lang="en-US" sz="2400" i="1" dirty="0" err="1" smtClean="0">
                <a:latin typeface="American Typewriter Light"/>
              </a:rPr>
              <a:t>void:Dataset</a:t>
            </a:r>
            <a:r>
              <a:rPr lang="en-US" sz="2400" i="1" dirty="0" smtClean="0">
                <a:latin typeface="American Typewriter Light"/>
              </a:rPr>
              <a:t> .</a:t>
            </a:r>
          </a:p>
          <a:p>
            <a:r>
              <a:rPr lang="en-US" dirty="0" smtClean="0"/>
              <a:t>	allows the description of RDF links between datasets (using </a:t>
            </a:r>
            <a:r>
              <a:rPr lang="en-US" sz="2400" i="1" dirty="0" err="1" smtClean="0">
                <a:latin typeface="American Typewriter Light"/>
              </a:rPr>
              <a:t>void:Linkset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Areas of </a:t>
            </a:r>
            <a:r>
              <a:rPr lang="en-US" dirty="0" err="1" smtClean="0"/>
              <a:t>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Metadata</a:t>
            </a:r>
          </a:p>
          <a:p>
            <a:r>
              <a:rPr lang="en-US" dirty="0" smtClean="0"/>
              <a:t>Access Metadata</a:t>
            </a:r>
          </a:p>
          <a:p>
            <a:r>
              <a:rPr lang="en-US" dirty="0" smtClean="0"/>
              <a:t>Structural Metadata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3717"/>
          </a:xfrm>
        </p:spPr>
        <p:txBody>
          <a:bodyPr/>
          <a:lstStyle/>
          <a:p>
            <a:r>
              <a:rPr lang="en-US" dirty="0" smtClean="0"/>
              <a:t>Three Areas of </a:t>
            </a:r>
            <a:r>
              <a:rPr lang="en-US" dirty="0" err="1" smtClean="0"/>
              <a:t>voiD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142"/>
            <a:ext cx="8395748" cy="5491381"/>
          </a:xfrm>
        </p:spPr>
        <p:txBody>
          <a:bodyPr>
            <a:normAutofit/>
          </a:bodyPr>
          <a:lstStyle/>
          <a:p>
            <a:r>
              <a:rPr lang="en-US" dirty="0" smtClean="0"/>
              <a:t>General metadata: the dataset's title, description, date of creation, the creator, publisher, </a:t>
            </a:r>
            <a:r>
              <a:rPr lang="en-US" dirty="0" err="1" smtClean="0"/>
              <a:t>licence</a:t>
            </a:r>
            <a:r>
              <a:rPr lang="en-US" dirty="0" smtClean="0"/>
              <a:t>, </a:t>
            </a:r>
            <a:r>
              <a:rPr lang="en-US" dirty="0" err="1" smtClean="0"/>
              <a:t>subject(s</a:t>
            </a:r>
            <a:r>
              <a:rPr lang="en-US" dirty="0" smtClean="0"/>
              <a:t>), etc;</a:t>
            </a:r>
          </a:p>
          <a:p>
            <a:pPr>
              <a:buNone/>
            </a:pPr>
            <a:r>
              <a:rPr lang="en-US" sz="2400" i="1" dirty="0" smtClean="0">
                <a:latin typeface="American Typewriter Light"/>
              </a:rPr>
              <a:t>:</a:t>
            </a:r>
            <a:r>
              <a:rPr lang="en-US" sz="2400" i="1" dirty="0" err="1" smtClean="0">
                <a:latin typeface="American Typewriter Light"/>
              </a:rPr>
              <a:t>DBpedia</a:t>
            </a:r>
            <a:r>
              <a:rPr lang="en-US" sz="2400" i="1" dirty="0" smtClean="0">
                <a:latin typeface="American Typewriter Light"/>
              </a:rPr>
              <a:t> a </a:t>
            </a:r>
            <a:r>
              <a:rPr lang="en-US" sz="2400" i="1" dirty="0" err="1" smtClean="0">
                <a:latin typeface="American Typewriter Light"/>
              </a:rPr>
              <a:t>void:Dataset</a:t>
            </a:r>
            <a:r>
              <a:rPr lang="en-US" sz="2400" i="1" dirty="0" smtClean="0">
                <a:latin typeface="American Typewriter Light"/>
              </a:rPr>
              <a:t>; </a:t>
            </a:r>
          </a:p>
          <a:p>
            <a:pPr>
              <a:buNone/>
            </a:pPr>
            <a:r>
              <a:rPr lang="en-US" sz="2400" i="1" dirty="0" err="1" smtClean="0">
                <a:latin typeface="American Typewriter Light"/>
              </a:rPr>
              <a:t>dcterms:title</a:t>
            </a:r>
            <a:r>
              <a:rPr lang="en-US" sz="2400" i="1" dirty="0" smtClean="0">
                <a:latin typeface="American Typewriter Light"/>
              </a:rPr>
              <a:t> "</a:t>
            </a:r>
            <a:r>
              <a:rPr lang="en-US" sz="2400" i="1" dirty="0" err="1" smtClean="0">
                <a:latin typeface="American Typewriter Light"/>
              </a:rPr>
              <a:t>DBPedia</a:t>
            </a:r>
            <a:r>
              <a:rPr lang="en-US" sz="2400" i="1" dirty="0" smtClean="0">
                <a:latin typeface="American Typewriter Light"/>
              </a:rPr>
              <a:t>"; </a:t>
            </a:r>
          </a:p>
          <a:p>
            <a:pPr>
              <a:buNone/>
            </a:pPr>
            <a:r>
              <a:rPr lang="en-US" sz="2400" i="1" dirty="0" err="1" smtClean="0">
                <a:latin typeface="American Typewriter Light"/>
              </a:rPr>
              <a:t>dcterms:description</a:t>
            </a:r>
            <a:r>
              <a:rPr lang="en-US" sz="2400" i="1" dirty="0" smtClean="0">
                <a:latin typeface="American Typewriter Light"/>
              </a:rPr>
              <a:t> "RDF data extracted from Wikipedia"; </a:t>
            </a:r>
            <a:r>
              <a:rPr lang="en-US" sz="2400" i="1" dirty="0" err="1" smtClean="0">
                <a:latin typeface="American Typewriter Light"/>
              </a:rPr>
              <a:t>dcterms:contributor</a:t>
            </a:r>
            <a:r>
              <a:rPr lang="en-US" sz="2400" i="1" dirty="0" smtClean="0">
                <a:latin typeface="American Typewriter Light"/>
              </a:rPr>
              <a:t> :</a:t>
            </a:r>
            <a:r>
              <a:rPr lang="en-US" sz="2400" i="1" dirty="0" err="1" smtClean="0">
                <a:latin typeface="American Typewriter Light"/>
              </a:rPr>
              <a:t>FU_Berlin</a:t>
            </a:r>
            <a:r>
              <a:rPr lang="en-US" sz="2400" i="1" dirty="0" smtClean="0">
                <a:latin typeface="American Typewriter Light"/>
              </a:rPr>
              <a:t>;</a:t>
            </a:r>
          </a:p>
          <a:p>
            <a:pPr>
              <a:buNone/>
            </a:pPr>
            <a:r>
              <a:rPr lang="en-US" sz="2400" i="1" dirty="0" err="1" smtClean="0">
                <a:latin typeface="American Typewriter Light"/>
              </a:rPr>
              <a:t>dcterms:modified</a:t>
            </a:r>
            <a:r>
              <a:rPr lang="en-US" sz="2400" i="1" dirty="0" smtClean="0">
                <a:latin typeface="American Typewriter Light"/>
              </a:rPr>
              <a:t> "2008-11-17"^^xsd:datedcterms:contributor :</a:t>
            </a:r>
            <a:r>
              <a:rPr lang="en-US" sz="2400" i="1" dirty="0" err="1" smtClean="0">
                <a:latin typeface="American Typewriter Light"/>
              </a:rPr>
              <a:t>OpenLink_Software</a:t>
            </a:r>
            <a:r>
              <a:rPr lang="en-US" sz="2400" i="1" dirty="0" smtClean="0">
                <a:latin typeface="American Typewriter Light"/>
              </a:rPr>
              <a:t>.</a:t>
            </a:r>
            <a:endParaRPr lang="en-US" sz="2400" i="1" dirty="0">
              <a:latin typeface="American Typewrite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metadata: describes how the RDF </a:t>
            </a:r>
            <a:r>
              <a:rPr lang="en-US" dirty="0" err="1" smtClean="0"/>
              <a:t>data(set</a:t>
            </a:r>
            <a:r>
              <a:rPr lang="en-US" dirty="0" smtClean="0"/>
              <a:t>) can be accessed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sparql</a:t>
            </a:r>
            <a:r>
              <a:rPr lang="en-US" dirty="0" smtClean="0"/>
              <a:t> e.g. </a:t>
            </a:r>
          </a:p>
          <a:p>
            <a:pPr>
              <a:buNone/>
            </a:pPr>
            <a:r>
              <a:rPr lang="en-US" sz="2400" i="1" dirty="0" smtClean="0">
                <a:latin typeface="American Typewriter Light"/>
              </a:rPr>
              <a:t>:</a:t>
            </a:r>
            <a:r>
              <a:rPr lang="en-US" sz="2400" i="1" dirty="0" err="1" smtClean="0">
                <a:latin typeface="American Typewriter Light"/>
              </a:rPr>
              <a:t>DBpedia</a:t>
            </a:r>
            <a:r>
              <a:rPr lang="en-US" sz="2400" i="1" dirty="0" smtClean="0">
                <a:latin typeface="American Typewriter Light"/>
              </a:rPr>
              <a:t>   a  </a:t>
            </a:r>
            <a:r>
              <a:rPr lang="en-US" sz="2400" i="1" dirty="0" err="1" smtClean="0">
                <a:latin typeface="American Typewriter Light"/>
              </a:rPr>
              <a:t>void:Dataset</a:t>
            </a:r>
            <a:r>
              <a:rPr lang="en-US" sz="2400" i="1" dirty="0" smtClean="0">
                <a:latin typeface="American Typewriter Light"/>
              </a:rPr>
              <a:t>; </a:t>
            </a:r>
          </a:p>
          <a:p>
            <a:pPr>
              <a:buNone/>
            </a:pPr>
            <a:r>
              <a:rPr lang="en-US" sz="2400" i="1" dirty="0" smtClean="0">
                <a:latin typeface="American Typewriter Light"/>
              </a:rPr>
              <a:t>			</a:t>
            </a:r>
            <a:r>
              <a:rPr lang="en-US" sz="2400" i="1" dirty="0" err="1" smtClean="0">
                <a:latin typeface="American Typewriter Light"/>
              </a:rPr>
              <a:t>void:sparqlEndpoint</a:t>
            </a:r>
            <a:r>
              <a:rPr lang="en-US" sz="2400" i="1" dirty="0" smtClean="0">
                <a:latin typeface="American Typewriter Light"/>
              </a:rPr>
              <a:t>  &lt;</a:t>
            </a:r>
            <a:r>
              <a:rPr lang="en-US" sz="2400" i="1" dirty="0" smtClean="0">
                <a:latin typeface="American Typewriter Light"/>
                <a:hlinkClick r:id="rId2"/>
              </a:rPr>
              <a:t>http://dbpedia.org/sparql</a:t>
            </a:r>
            <a:r>
              <a:rPr lang="en-US" sz="2400" i="1" dirty="0" smtClean="0">
                <a:latin typeface="American Typewriter Light"/>
              </a:rPr>
              <a:t>&gt;</a:t>
            </a:r>
            <a:r>
              <a:rPr lang="en-US" i="1" dirty="0" smtClean="0">
                <a:latin typeface="American Typewriter Light"/>
              </a:rPr>
              <a:t>.</a:t>
            </a:r>
          </a:p>
          <a:p>
            <a:r>
              <a:rPr lang="en-US" dirty="0" smtClean="0"/>
              <a:t>using URI lookup,</a:t>
            </a:r>
          </a:p>
          <a:p>
            <a:pPr>
              <a:buNone/>
            </a:pPr>
            <a:r>
              <a:rPr lang="en-US" sz="2400" i="1" dirty="0" err="1" smtClean="0">
                <a:latin typeface="American Typewriter Light"/>
              </a:rPr>
              <a:t>Sindice</a:t>
            </a:r>
            <a:r>
              <a:rPr lang="en-US" sz="2400" i="1" dirty="0" smtClean="0">
                <a:latin typeface="American Typewriter Light"/>
              </a:rPr>
              <a:t>     a    </a:t>
            </a:r>
            <a:r>
              <a:rPr lang="en-US" sz="2400" i="1" dirty="0" err="1" smtClean="0">
                <a:latin typeface="American Typewriter Light"/>
              </a:rPr>
              <a:t>void:Dataset</a:t>
            </a:r>
            <a:r>
              <a:rPr lang="en-US" sz="2400" i="1" dirty="0" smtClean="0">
                <a:latin typeface="American Typewriter Light"/>
              </a:rPr>
              <a:t> ; </a:t>
            </a:r>
          </a:p>
          <a:p>
            <a:pPr>
              <a:buNone/>
            </a:pPr>
            <a:r>
              <a:rPr lang="en-US" sz="2400" i="1" dirty="0" smtClean="0">
                <a:latin typeface="American Typewriter Light"/>
              </a:rPr>
              <a:t>      </a:t>
            </a:r>
            <a:r>
              <a:rPr lang="en-US" sz="2400" i="1" dirty="0" err="1" smtClean="0">
                <a:latin typeface="American Typewriter Light"/>
              </a:rPr>
              <a:t>void:uriLookupEndpoint</a:t>
            </a:r>
            <a:r>
              <a:rPr lang="en-US" sz="2400" i="1" dirty="0" smtClean="0">
                <a:latin typeface="American Typewriter Light"/>
              </a:rPr>
              <a:t> &lt;http://api.sindice.com/v2/       </a:t>
            </a:r>
            <a:r>
              <a:rPr lang="en-US" sz="2400" i="1" dirty="0" err="1" smtClean="0">
                <a:latin typeface="American Typewriter Light"/>
              </a:rPr>
              <a:t>search?qt</a:t>
            </a:r>
            <a:r>
              <a:rPr lang="en-US" sz="2400" i="1" dirty="0" smtClean="0">
                <a:latin typeface="American Typewriter Light"/>
              </a:rPr>
              <a:t>=</a:t>
            </a:r>
            <a:r>
              <a:rPr lang="en-US" sz="2400" i="1" dirty="0" err="1" smtClean="0">
                <a:latin typeface="American Typewriter Light"/>
              </a:rPr>
              <a:t>term&amp;q</a:t>
            </a:r>
            <a:r>
              <a:rPr lang="en-US" sz="2400" i="1" dirty="0" smtClean="0">
                <a:latin typeface="American Typewriter Light"/>
              </a:rPr>
              <a:t>=&gt; .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rdf</a:t>
            </a:r>
            <a:r>
              <a:rPr lang="en-US" dirty="0" smtClean="0"/>
              <a:t> dumps,</a:t>
            </a:r>
          </a:p>
          <a:p>
            <a:pPr>
              <a:buNone/>
            </a:pPr>
            <a:r>
              <a:rPr lang="en-US" sz="2595" i="1" dirty="0" smtClean="0">
                <a:latin typeface="American Typewriter Light"/>
              </a:rPr>
              <a:t>:</a:t>
            </a:r>
            <a:r>
              <a:rPr lang="en-US" sz="2595" i="1" dirty="0" err="1" smtClean="0">
                <a:latin typeface="American Typewriter Light"/>
              </a:rPr>
              <a:t>NYTimes</a:t>
            </a:r>
            <a:r>
              <a:rPr lang="en-US" sz="2595" i="1" dirty="0" smtClean="0">
                <a:latin typeface="American Typewriter Light"/>
              </a:rPr>
              <a:t> a </a:t>
            </a:r>
            <a:r>
              <a:rPr lang="en-US" sz="2595" i="1" dirty="0" err="1" smtClean="0">
                <a:latin typeface="American Typewriter Light"/>
              </a:rPr>
              <a:t>void:Dataset</a:t>
            </a:r>
            <a:r>
              <a:rPr lang="en-US" sz="2595" i="1" dirty="0" smtClean="0">
                <a:latin typeface="American Typewriter Light"/>
              </a:rPr>
              <a:t>; </a:t>
            </a:r>
          </a:p>
          <a:p>
            <a:pPr>
              <a:buNone/>
            </a:pPr>
            <a:r>
              <a:rPr lang="en-US" sz="2595" i="1" dirty="0" smtClean="0">
                <a:latin typeface="American Typewriter Light"/>
              </a:rPr>
              <a:t>     </a:t>
            </a:r>
            <a:r>
              <a:rPr lang="en-US" sz="2595" i="1" dirty="0" err="1" smtClean="0">
                <a:latin typeface="American Typewriter Light"/>
              </a:rPr>
              <a:t>void:dataDump</a:t>
            </a:r>
            <a:r>
              <a:rPr lang="en-US" sz="2595" i="1" dirty="0" smtClean="0">
                <a:latin typeface="American Typewriter Light"/>
              </a:rPr>
              <a:t> &lt;http://</a:t>
            </a:r>
            <a:r>
              <a:rPr lang="en-US" sz="2595" i="1" dirty="0" err="1" smtClean="0">
                <a:latin typeface="American Typewriter Light"/>
              </a:rPr>
              <a:t>data.nytimes.com/people.rdf</a:t>
            </a:r>
            <a:r>
              <a:rPr lang="en-US" sz="2595" i="1" dirty="0" smtClean="0">
                <a:latin typeface="American Typewriter Light"/>
              </a:rPr>
              <a:t>&gt;.</a:t>
            </a:r>
          </a:p>
          <a:p>
            <a:pPr>
              <a:buNone/>
            </a:pPr>
            <a:endParaRPr lang="en-US" sz="2500" i="1" dirty="0" smtClean="0">
              <a:latin typeface="American Typewrite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Structural metadata describes the structure and schema of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828"/>
            <a:ext cx="8229600" cy="52423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naming some representative example </a:t>
            </a:r>
            <a:r>
              <a:rPr lang="en-US" dirty="0" err="1" smtClean="0"/>
              <a:t>entites</a:t>
            </a:r>
            <a:r>
              <a:rPr lang="en-US" dirty="0" smtClean="0"/>
              <a:t> for a dataset</a:t>
            </a:r>
          </a:p>
          <a:p>
            <a:r>
              <a:rPr lang="en-US" dirty="0" smtClean="0"/>
              <a:t>stating if datasets' entities share common </a:t>
            </a:r>
            <a:r>
              <a:rPr lang="en-US" dirty="0" err="1" smtClean="0"/>
              <a:t>URIs</a:t>
            </a:r>
            <a:endParaRPr lang="en-US" dirty="0" smtClean="0"/>
          </a:p>
          <a:p>
            <a:pPr>
              <a:buNone/>
            </a:pPr>
            <a:r>
              <a:rPr lang="en-US" sz="2000" i="1" dirty="0" smtClean="0">
                <a:latin typeface="American Typewriter Light"/>
              </a:rPr>
              <a:t>:</a:t>
            </a:r>
            <a:r>
              <a:rPr lang="en-US" sz="2000" i="1" dirty="0" err="1" smtClean="0">
                <a:latin typeface="American Typewriter Light"/>
              </a:rPr>
              <a:t>DBpedia</a:t>
            </a:r>
            <a:r>
              <a:rPr lang="en-US" sz="2000" i="1" dirty="0" smtClean="0">
                <a:latin typeface="American Typewriter Light"/>
              </a:rPr>
              <a:t> a </a:t>
            </a:r>
            <a:r>
              <a:rPr lang="en-US" sz="2000" i="1" dirty="0" err="1" smtClean="0">
                <a:latin typeface="American Typewriter Light"/>
              </a:rPr>
              <a:t>void:Dataset</a:t>
            </a:r>
            <a:r>
              <a:rPr lang="en-US" sz="2000" i="1" dirty="0" smtClean="0">
                <a:latin typeface="American Typewriter Light"/>
              </a:rPr>
              <a:t>; </a:t>
            </a:r>
          </a:p>
          <a:p>
            <a:pPr>
              <a:buNone/>
            </a:pPr>
            <a:r>
              <a:rPr lang="en-US" sz="2000" i="1" dirty="0" smtClean="0">
                <a:latin typeface="American Typewriter Light"/>
              </a:rPr>
              <a:t>        </a:t>
            </a:r>
            <a:r>
              <a:rPr lang="en-US" sz="2000" i="1" dirty="0" err="1" smtClean="0">
                <a:latin typeface="American Typewriter Light"/>
              </a:rPr>
              <a:t>void:uriSpace</a:t>
            </a:r>
            <a:r>
              <a:rPr lang="en-US" sz="2000" i="1" dirty="0" smtClean="0">
                <a:latin typeface="American Typewriter Light"/>
              </a:rPr>
              <a:t> "http://</a:t>
            </a:r>
            <a:r>
              <a:rPr lang="en-US" sz="2000" i="1" dirty="0" err="1" smtClean="0">
                <a:latin typeface="American Typewriter Light"/>
              </a:rPr>
              <a:t>dbpedia.org</a:t>
            </a:r>
            <a:r>
              <a:rPr lang="en-US" sz="2000" i="1" dirty="0" smtClean="0">
                <a:latin typeface="American Typewriter Light"/>
              </a:rPr>
              <a:t>/resource/” .</a:t>
            </a:r>
          </a:p>
          <a:p>
            <a:r>
              <a:rPr lang="en-US" dirty="0" smtClean="0"/>
              <a:t>Stating the vocabularies used in a dataset</a:t>
            </a:r>
          </a:p>
          <a:p>
            <a:pPr>
              <a:buNone/>
            </a:pPr>
            <a:r>
              <a:rPr lang="en-US" sz="2353" i="1" dirty="0" smtClean="0">
                <a:latin typeface="American Typewriter Light"/>
              </a:rPr>
              <a:t>:</a:t>
            </a:r>
            <a:r>
              <a:rPr lang="en-US" sz="2353" i="1" dirty="0" err="1" smtClean="0">
                <a:latin typeface="American Typewriter Light"/>
              </a:rPr>
              <a:t>LiveJournal</a:t>
            </a:r>
            <a:r>
              <a:rPr lang="en-US" sz="2353" i="1" dirty="0" smtClean="0">
                <a:latin typeface="American Typewriter Light"/>
              </a:rPr>
              <a:t> a </a:t>
            </a:r>
            <a:r>
              <a:rPr lang="en-US" sz="2353" i="1" dirty="0" err="1" smtClean="0">
                <a:latin typeface="American Typewriter Light"/>
              </a:rPr>
              <a:t>void:Dataset</a:t>
            </a:r>
            <a:r>
              <a:rPr lang="en-US" sz="2353" i="1" dirty="0" smtClean="0">
                <a:latin typeface="American Typewriter Light"/>
              </a:rPr>
              <a:t>; </a:t>
            </a:r>
          </a:p>
          <a:p>
            <a:pPr>
              <a:buNone/>
            </a:pPr>
            <a:r>
              <a:rPr lang="en-US" sz="2353" i="1" dirty="0" smtClean="0">
                <a:latin typeface="American Typewriter Light"/>
              </a:rPr>
              <a:t>   </a:t>
            </a:r>
            <a:r>
              <a:rPr lang="en-US" sz="2353" i="1" dirty="0" err="1" smtClean="0">
                <a:latin typeface="American Typewriter Light"/>
              </a:rPr>
              <a:t>void:vocabulary</a:t>
            </a:r>
            <a:r>
              <a:rPr lang="en-US" sz="2353" i="1" dirty="0" smtClean="0">
                <a:latin typeface="American Typewriter Light"/>
              </a:rPr>
              <a:t> &lt;http://xmlns.com/foaf/0.1/&gt;.</a:t>
            </a:r>
          </a:p>
          <a:p>
            <a:r>
              <a:rPr lang="en-US" dirty="0" smtClean="0"/>
              <a:t>Providing statistics about datasets, e.g. expressing the number of RDF triples  or the number of entities of a dataset.</a:t>
            </a:r>
          </a:p>
          <a:p>
            <a:pPr>
              <a:buNone/>
            </a:pPr>
            <a:r>
              <a:rPr lang="en-US" sz="2353" i="1" dirty="0" smtClean="0">
                <a:latin typeface="American Typewriter Light"/>
              </a:rPr>
              <a:t>:</a:t>
            </a:r>
            <a:r>
              <a:rPr lang="en-US" sz="2353" i="1" dirty="0" err="1" smtClean="0">
                <a:latin typeface="American Typewriter Light"/>
              </a:rPr>
              <a:t>DBpedia</a:t>
            </a:r>
            <a:r>
              <a:rPr lang="en-US" sz="2353" i="1" dirty="0" smtClean="0">
                <a:latin typeface="American Typewriter Light"/>
              </a:rPr>
              <a:t> a </a:t>
            </a:r>
            <a:r>
              <a:rPr lang="en-US" sz="2353" i="1" dirty="0" err="1" smtClean="0">
                <a:latin typeface="American Typewriter Light"/>
              </a:rPr>
              <a:t>void:Dataset</a:t>
            </a:r>
            <a:r>
              <a:rPr lang="en-US" sz="2353" i="1" dirty="0" smtClean="0">
                <a:latin typeface="American Typewriter Light"/>
              </a:rPr>
              <a:t>; </a:t>
            </a:r>
          </a:p>
          <a:p>
            <a:pPr>
              <a:buNone/>
            </a:pPr>
            <a:r>
              <a:rPr lang="en-US" sz="2353" i="1" dirty="0" smtClean="0">
                <a:latin typeface="American Typewriter Light"/>
              </a:rPr>
              <a:t>       </a:t>
            </a:r>
            <a:r>
              <a:rPr lang="en-US" sz="2353" i="1" dirty="0" err="1" smtClean="0">
                <a:latin typeface="American Typewriter Light"/>
              </a:rPr>
              <a:t>void:triples</a:t>
            </a:r>
            <a:r>
              <a:rPr lang="en-US" sz="2353" i="1" dirty="0" smtClean="0">
                <a:latin typeface="American Typewriter Light"/>
              </a:rPr>
              <a:t> 1000000000 ; </a:t>
            </a:r>
            <a:r>
              <a:rPr lang="en-US" sz="2353" i="1" dirty="0" err="1" smtClean="0">
                <a:latin typeface="American Typewriter Light"/>
              </a:rPr>
              <a:t>void:entities</a:t>
            </a:r>
            <a:r>
              <a:rPr lang="en-US" sz="2353" i="1" dirty="0" smtClean="0">
                <a:latin typeface="American Typewriter Light"/>
              </a:rPr>
              <a:t> 3400000</a:t>
            </a:r>
            <a:r>
              <a:rPr lang="en-US" sz="2581" i="1" dirty="0" smtClean="0">
                <a:latin typeface="American Typewriter Light"/>
              </a:rPr>
              <a:t>.</a:t>
            </a:r>
            <a:endParaRPr lang="en-US" sz="2581" i="1" dirty="0">
              <a:latin typeface="American Typewrite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Publishing </a:t>
            </a:r>
            <a:r>
              <a:rPr lang="en-US" dirty="0" err="1" smtClean="0"/>
              <a:t>voiD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22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</a:t>
            </a:r>
            <a:r>
              <a:rPr lang="en-US" sz="2400" b="1" i="1" dirty="0" err="1" smtClean="0">
                <a:latin typeface="American Typewriter Light"/>
              </a:rPr>
              <a:t>void.ttl</a:t>
            </a:r>
            <a:r>
              <a:rPr lang="en-US" dirty="0" smtClean="0"/>
              <a:t> in the root directory of the site, with a local “hash URI” for the dataset, e.g. </a:t>
            </a:r>
            <a:r>
              <a:rPr lang="en-US" sz="2400" i="1" dirty="0" smtClean="0">
                <a:latin typeface="American Typewriter Light"/>
                <a:hlinkClick r:id="rId2"/>
              </a:rPr>
              <a:t>http://example.com/void.ttl#MyDataset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Using the root URI of the site, such as </a:t>
            </a:r>
            <a:r>
              <a:rPr lang="en-US" sz="2400" b="1" i="1" dirty="0" smtClean="0">
                <a:latin typeface="American Typewriter Light"/>
              </a:rPr>
              <a:t>http://</a:t>
            </a:r>
            <a:r>
              <a:rPr lang="en-US" sz="2400" b="1" i="1" dirty="0" err="1" smtClean="0">
                <a:latin typeface="American Typewriter Light"/>
              </a:rPr>
              <a:t>example.com</a:t>
            </a:r>
            <a:r>
              <a:rPr lang="en-US" sz="2400" b="1" i="1" dirty="0" smtClean="0">
                <a:latin typeface="American Typewriter Light"/>
              </a:rPr>
              <a:t>/</a:t>
            </a:r>
            <a:r>
              <a:rPr lang="en-US" dirty="0" smtClean="0"/>
              <a:t>, as the dataset URI, and serving both HTML and an RDF format via content negotiation from that URI.</a:t>
            </a:r>
          </a:p>
          <a:p>
            <a:r>
              <a:rPr lang="en-US" dirty="0" smtClean="0"/>
              <a:t>Embedding the </a:t>
            </a:r>
            <a:r>
              <a:rPr lang="en-US" dirty="0" err="1" smtClean="0"/>
              <a:t>VoID</a:t>
            </a:r>
            <a:r>
              <a:rPr lang="en-US" dirty="0" smtClean="0"/>
              <a:t> description as </a:t>
            </a:r>
            <a:r>
              <a:rPr lang="en-US" dirty="0" err="1" smtClean="0"/>
              <a:t>HTML+RDFa</a:t>
            </a:r>
            <a:r>
              <a:rPr lang="en-US" dirty="0" smtClean="0"/>
              <a:t> into homepage of dataset, with a local “hash URI” for the dataset, yielding URI such as </a:t>
            </a:r>
            <a:r>
              <a:rPr lang="en-US" sz="2595" i="1" dirty="0" smtClean="0">
                <a:latin typeface="American Typewriter Light"/>
              </a:rPr>
              <a:t>http://</a:t>
            </a:r>
            <a:r>
              <a:rPr lang="en-US" sz="2595" i="1" dirty="0" err="1" smtClean="0">
                <a:latin typeface="American Typewriter Light"/>
              </a:rPr>
              <a:t>example.com/#MyDataset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0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</a:t>
            </a:r>
            <a:r>
              <a:rPr lang="en-US" dirty="0" err="1" smtClean="0"/>
              <a:t>voiD</a:t>
            </a:r>
            <a:r>
              <a:rPr lang="en-US" dirty="0" smtClean="0"/>
              <a:t> useful -- </a:t>
            </a:r>
            <a:r>
              <a:rPr lang="en-US" dirty="0" err="1" smtClean="0"/>
              <a:t>voiD</a:t>
            </a:r>
            <a:r>
              <a:rPr lang="en-US" dirty="0" smtClean="0"/>
              <a:t>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9004"/>
            <a:ext cx="8229600" cy="56532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enabling  the discovery and usage of linked datasets.</a:t>
            </a:r>
          </a:p>
          <a:p>
            <a:r>
              <a:rPr lang="en-US" dirty="0" smtClean="0"/>
              <a:t>A sitemap such as  </a:t>
            </a:r>
            <a:r>
              <a:rPr lang="en-US" sz="2400" i="1" dirty="0" smtClean="0">
                <a:latin typeface="American Typewriter Light"/>
              </a:rPr>
              <a:t>http://</a:t>
            </a:r>
            <a:r>
              <a:rPr lang="en-US" sz="2400" i="1" dirty="0" err="1" smtClean="0">
                <a:latin typeface="American Typewriter Light"/>
              </a:rPr>
              <a:t>www.yoursite.com/sitemap.xml</a:t>
            </a:r>
            <a:r>
              <a:rPr lang="en-US" dirty="0" smtClean="0"/>
              <a:t> references </a:t>
            </a:r>
            <a:r>
              <a:rPr lang="en-US" sz="2400" b="1" i="1" dirty="0" err="1" smtClean="0">
                <a:latin typeface="American Typewriter Light"/>
              </a:rPr>
              <a:t>void.ttl</a:t>
            </a:r>
            <a:r>
              <a:rPr lang="en-US" dirty="0" smtClean="0"/>
              <a:t>, and </a:t>
            </a:r>
            <a:r>
              <a:rPr lang="en-US" sz="2400" b="1" i="1" dirty="0" err="1" smtClean="0">
                <a:latin typeface="American Typewriter Light"/>
              </a:rPr>
              <a:t>sitemap.xml</a:t>
            </a:r>
            <a:r>
              <a:rPr lang="en-US" dirty="0" smtClean="0"/>
              <a:t> added </a:t>
            </a:r>
            <a:r>
              <a:rPr lang="en-US" sz="2400" b="1" i="1" dirty="0" err="1" smtClean="0">
                <a:latin typeface="American Typewriter Light"/>
              </a:rPr>
              <a:t>robots.txt</a:t>
            </a:r>
            <a:r>
              <a:rPr lang="en-US" dirty="0" smtClean="0"/>
              <a:t> . A search engine crawls the website indexing </a:t>
            </a:r>
            <a:r>
              <a:rPr lang="en-US" sz="2400" b="1" i="1" dirty="0" err="1" smtClean="0">
                <a:latin typeface="American Typewriter Light"/>
              </a:rPr>
              <a:t>void.ttl</a:t>
            </a:r>
            <a:r>
              <a:rPr lang="en-US" dirty="0" smtClean="0"/>
              <a:t> plus a cache of the </a:t>
            </a:r>
            <a:r>
              <a:rPr lang="en-US" dirty="0" err="1" smtClean="0"/>
              <a:t>rdf</a:t>
            </a:r>
            <a:r>
              <a:rPr lang="en-US" dirty="0" smtClean="0"/>
              <a:t> triples referenced in this void file.</a:t>
            </a:r>
          </a:p>
          <a:p>
            <a:r>
              <a:rPr lang="en-US" dirty="0" smtClean="0"/>
              <a:t>through </a:t>
            </a:r>
            <a:r>
              <a:rPr lang="en-US" dirty="0" err="1" smtClean="0"/>
              <a:t>backlinks</a:t>
            </a:r>
            <a:r>
              <a:rPr lang="en-US" dirty="0" smtClean="0"/>
              <a:t>: </a:t>
            </a:r>
            <a:r>
              <a:rPr lang="en-US" sz="2400" i="1" dirty="0" smtClean="0">
                <a:latin typeface="American Typewriter Light"/>
              </a:rPr>
              <a:t>&lt;</a:t>
            </a:r>
            <a:r>
              <a:rPr lang="en-US" sz="2400" i="1" dirty="0" err="1" smtClean="0">
                <a:latin typeface="American Typewriter Light"/>
              </a:rPr>
              <a:t>document.rdf</a:t>
            </a:r>
            <a:r>
              <a:rPr lang="en-US" sz="2400" i="1" dirty="0" smtClean="0">
                <a:latin typeface="American Typewriter Light"/>
              </a:rPr>
              <a:t>&gt; </a:t>
            </a:r>
            <a:r>
              <a:rPr lang="en-US" sz="2400" i="1" dirty="0" err="1" smtClean="0">
                <a:latin typeface="American Typewriter Light"/>
              </a:rPr>
              <a:t>void:inDataset</a:t>
            </a:r>
            <a:r>
              <a:rPr lang="en-US" sz="2400" i="1" dirty="0" smtClean="0">
                <a:latin typeface="American Typewriter Light"/>
              </a:rPr>
              <a:t> &lt;</a:t>
            </a:r>
            <a:r>
              <a:rPr lang="en-US" sz="2400" i="1" dirty="0" err="1" smtClean="0">
                <a:latin typeface="American Typewriter Light"/>
              </a:rPr>
              <a:t>void.ttl#MyDataset</a:t>
            </a:r>
            <a:r>
              <a:rPr lang="en-US" sz="2400" i="1" dirty="0" smtClean="0">
                <a:latin typeface="American Typewriter Light"/>
              </a:rPr>
              <a:t>&gt;.</a:t>
            </a:r>
          </a:p>
          <a:p>
            <a:r>
              <a:rPr lang="en-US" dirty="0" smtClean="0">
                <a:latin typeface="Calibri"/>
              </a:rPr>
              <a:t>Through a well-known URI: </a:t>
            </a:r>
            <a:r>
              <a:rPr lang="en-US" sz="2595" b="1" i="1" dirty="0" err="1" smtClean="0">
                <a:latin typeface="American Typewriter Light"/>
              </a:rPr>
              <a:t>void.ttl</a:t>
            </a:r>
            <a:r>
              <a:rPr lang="en-US" dirty="0" smtClean="0">
                <a:latin typeface="Calibri"/>
              </a:rPr>
              <a:t> can be placed in </a:t>
            </a:r>
            <a:r>
              <a:rPr lang="en-US" sz="2595" i="1" dirty="0" smtClean="0">
                <a:latin typeface="American Typewriter Light"/>
              </a:rPr>
              <a:t>/.well-known/void</a:t>
            </a:r>
            <a:r>
              <a:rPr lang="en-US" dirty="0" smtClean="0">
                <a:latin typeface="Calibri"/>
              </a:rPr>
              <a:t> on any Web server , e.g. </a:t>
            </a:r>
            <a:r>
              <a:rPr lang="en-US" sz="2595" i="1" dirty="0" smtClean="0">
                <a:latin typeface="American Typewriter Light"/>
              </a:rPr>
              <a:t>http://</a:t>
            </a:r>
            <a:r>
              <a:rPr lang="en-US" sz="2595" i="1" dirty="0" err="1" smtClean="0">
                <a:latin typeface="American Typewriter Light"/>
              </a:rPr>
              <a:t>www.example.com</a:t>
            </a:r>
            <a:r>
              <a:rPr lang="en-US" sz="2595" i="1" dirty="0" smtClean="0">
                <a:latin typeface="American Typewriter Light"/>
              </a:rPr>
              <a:t>/.well-known/void </a:t>
            </a:r>
            <a:r>
              <a:rPr lang="en-US" dirty="0" smtClean="0">
                <a:latin typeface="Calibri"/>
              </a:rPr>
              <a:t>.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1045</Words>
  <Application>Microsoft Macintosh PowerPoint</Application>
  <PresentationFormat>On-screen Show (4:3)</PresentationFormat>
  <Paragraphs>106</Paragraphs>
  <Slides>17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http://www.enakting.org/  http://www.enakting.org/provenance/voidp/</vt:lpstr>
      <vt:lpstr>Vocabulary of Interlinked Datasets (VoID)</vt:lpstr>
      <vt:lpstr>Vocabulary of Interlinked Datasets (VoID) </vt:lpstr>
      <vt:lpstr>Three Areas of voiD</vt:lpstr>
      <vt:lpstr>Three Areas of voiD</vt:lpstr>
      <vt:lpstr>Access metadata: describes how the RDF data(set) can be accessed</vt:lpstr>
      <vt:lpstr>Structural metadata describes the structure and schema of datasets</vt:lpstr>
      <vt:lpstr>Publishing voiD files</vt:lpstr>
      <vt:lpstr>Why is voiD useful -- voiD Discovery</vt:lpstr>
      <vt:lpstr>Provenance and Trust</vt:lpstr>
      <vt:lpstr>Provenance and Trust</vt:lpstr>
      <vt:lpstr>Different kinds of Provenance</vt:lpstr>
      <vt:lpstr>voiD Provenance Extension voidp</vt:lpstr>
      <vt:lpstr>Voidp Classes and Predicates</vt:lpstr>
      <vt:lpstr>voidp in the Wild</vt:lpstr>
      <vt:lpstr>Future Work</vt:lpstr>
      <vt:lpstr>Questions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Tracing the Provenance of Linked Data using voiD      Tope Omitola; Nigel Shadbolt</dc:title>
  <dc:creator>ECS Field</dc:creator>
  <cp:lastModifiedBy>ECS Field</cp:lastModifiedBy>
  <cp:revision>49</cp:revision>
  <dcterms:created xsi:type="dcterms:W3CDTF">2011-05-25T08:02:47Z</dcterms:created>
  <dcterms:modified xsi:type="dcterms:W3CDTF">2011-05-25T08:03:39Z</dcterms:modified>
</cp:coreProperties>
</file>