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256" r:id="rId2"/>
    <p:sldId id="258" r:id="rId3"/>
    <p:sldId id="296" r:id="rId4"/>
    <p:sldId id="295" r:id="rId5"/>
    <p:sldId id="350" r:id="rId6"/>
    <p:sldId id="353" r:id="rId7"/>
    <p:sldId id="280" r:id="rId8"/>
    <p:sldId id="365" r:id="rId9"/>
    <p:sldId id="372" r:id="rId10"/>
    <p:sldId id="367" r:id="rId11"/>
    <p:sldId id="366" r:id="rId12"/>
    <p:sldId id="309" r:id="rId13"/>
    <p:sldId id="262" r:id="rId14"/>
    <p:sldId id="263" r:id="rId15"/>
    <p:sldId id="264" r:id="rId16"/>
    <p:sldId id="387" r:id="rId17"/>
    <p:sldId id="388" r:id="rId18"/>
    <p:sldId id="389" r:id="rId19"/>
    <p:sldId id="358" r:id="rId20"/>
    <p:sldId id="359" r:id="rId21"/>
    <p:sldId id="360" r:id="rId22"/>
    <p:sldId id="310" r:id="rId23"/>
    <p:sldId id="393" r:id="rId24"/>
    <p:sldId id="390" r:id="rId25"/>
    <p:sldId id="391" r:id="rId26"/>
    <p:sldId id="394" r:id="rId27"/>
    <p:sldId id="313" r:id="rId28"/>
    <p:sldId id="314" r:id="rId29"/>
    <p:sldId id="315" r:id="rId30"/>
    <p:sldId id="320" r:id="rId31"/>
    <p:sldId id="317" r:id="rId32"/>
    <p:sldId id="318" r:id="rId33"/>
    <p:sldId id="319" r:id="rId34"/>
    <p:sldId id="374" r:id="rId35"/>
    <p:sldId id="322" r:id="rId36"/>
    <p:sldId id="323" r:id="rId37"/>
    <p:sldId id="324" r:id="rId38"/>
    <p:sldId id="325" r:id="rId39"/>
    <p:sldId id="326" r:id="rId40"/>
    <p:sldId id="327" r:id="rId41"/>
    <p:sldId id="328" r:id="rId42"/>
    <p:sldId id="329" r:id="rId43"/>
    <p:sldId id="368" r:id="rId44"/>
    <p:sldId id="369" r:id="rId45"/>
    <p:sldId id="371" r:id="rId46"/>
    <p:sldId id="373" r:id="rId47"/>
    <p:sldId id="311" r:id="rId48"/>
    <p:sldId id="331" r:id="rId49"/>
    <p:sldId id="382" r:id="rId50"/>
    <p:sldId id="383" r:id="rId51"/>
    <p:sldId id="384" r:id="rId52"/>
    <p:sldId id="386" r:id="rId53"/>
    <p:sldId id="260" r:id="rId54"/>
    <p:sldId id="261" r:id="rId55"/>
    <p:sldId id="281" r:id="rId56"/>
    <p:sldId id="354" r:id="rId57"/>
    <p:sldId id="302" r:id="rId58"/>
    <p:sldId id="355" r:id="rId59"/>
    <p:sldId id="30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8B5D9-3909-4817-8181-2F3AC17D1187}" type="datetimeFigureOut">
              <a:rPr lang="en-US" smtClean="0"/>
              <a:pPr/>
              <a:t>5/27/2011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485EE-AB1A-44FB-B1CE-CC7AB68F81A9}" type="slidenum">
              <a:rPr lang="en-US" smtClean="0"/>
              <a:pPr/>
              <a:t>‹#›</a:t>
            </a:fld>
            <a:endParaRPr lang="en-US"/>
          </a:p>
        </p:txBody>
      </p:sp>
    </p:spTree>
    <p:extLst>
      <p:ext uri="{BB962C8B-B14F-4D97-AF65-F5344CB8AC3E}">
        <p14:creationId xmlns:p14="http://schemas.microsoft.com/office/powerpoint/2010/main" val="104891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3485EE-AB1A-44FB-B1CE-CC7AB68F81A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5BF40-2A4F-439A-998C-D19C6F7AFB9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C1B223-9841-45DB-BABF-CD0C92FBEDDC}" type="slidenum">
              <a:rPr lang="en-US"/>
              <a:pPr/>
              <a:t>48</a:t>
            </a:fld>
            <a:endParaRPr lang="en-US"/>
          </a:p>
        </p:txBody>
      </p:sp>
      <p:sp>
        <p:nvSpPr>
          <p:cNvPr id="2488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029700F-F117-45D0-8190-0E81E7198DB4}" type="slidenum">
              <a:rPr lang="en-US" sz="1200" b="1">
                <a:latin typeface="Arial Narrow" pitchFamily="34" charset="0"/>
                <a:cs typeface="Times New Roman" pitchFamily="18" charset="0"/>
              </a:rPr>
              <a:pPr algn="r"/>
              <a:t>48</a:t>
            </a:fld>
            <a:endParaRPr lang="en-US" sz="1200" b="1">
              <a:latin typeface="Arial Narrow" pitchFamily="34" charset="0"/>
              <a:cs typeface="Times New Roman" pitchFamily="18" charset="0"/>
            </a:endParaRPr>
          </a:p>
        </p:txBody>
      </p:sp>
      <p:sp>
        <p:nvSpPr>
          <p:cNvPr id="248835" name="Rectangle 2"/>
          <p:cNvSpPr>
            <a:spLocks noGrp="1" noRot="1" noChangeAspect="1" noChangeArrowheads="1" noTextEdit="1"/>
          </p:cNvSpPr>
          <p:nvPr>
            <p:ph type="sldImg"/>
          </p:nvPr>
        </p:nvSpPr>
        <p:spPr>
          <a:xfrm>
            <a:off x="1127125" y="690563"/>
            <a:ext cx="4605338" cy="3454400"/>
          </a:xfrm>
          <a:ln/>
        </p:spPr>
      </p:sp>
      <p:sp>
        <p:nvSpPr>
          <p:cNvPr id="248836" name="Rectangle 3"/>
          <p:cNvSpPr>
            <a:spLocks noGrp="1" noChangeArrowheads="1"/>
          </p:cNvSpPr>
          <p:nvPr>
            <p:ph type="body" idx="1"/>
          </p:nvPr>
        </p:nvSpPr>
        <p:spPr>
          <a:xfrm>
            <a:off x="903288" y="4373563"/>
            <a:ext cx="5045075" cy="4068762"/>
          </a:xfrm>
          <a:solidFill>
            <a:srgbClr val="FFFFFF"/>
          </a:solidFill>
          <a:ln>
            <a:solidFill>
              <a:srgbClr val="000000"/>
            </a:solid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CC0C9E06-4FFC-47AE-863B-891A2F15B37C}" type="slidenum">
              <a:rPr lang="en-US"/>
              <a:pPr/>
              <a:t>49</a:t>
            </a:fld>
            <a:endParaRPr lang="en-US"/>
          </a:p>
        </p:txBody>
      </p:sp>
      <p:sp>
        <p:nvSpPr>
          <p:cNvPr id="436227"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436228"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lIns="91423" tIns="45712" rIns="91423" bIns="45712"/>
          <a:lstStyle/>
          <a:p>
            <a:pPr eaLnBrk="1" hangingPunct="1"/>
            <a:r>
              <a:rPr lang="en-US" smtClean="0"/>
              <a:t>Cyc is a platform designed to support a wide variety of intelligent applications. </a:t>
            </a:r>
          </a:p>
          <a:p>
            <a:pPr eaLnBrk="1" hangingPunct="1"/>
            <a:r>
              <a:rPr lang="en-US" smtClean="0"/>
              <a:t>Knowledge entry tools, under development at Cycorp and at client companies, are used by knowledge authors to build out the Cyc KB in domains of interest to some client or customer base. </a:t>
            </a:r>
          </a:p>
          <a:p>
            <a:pPr eaLnBrk="1" hangingPunct="1"/>
            <a:r>
              <a:rPr lang="en-US" smtClean="0"/>
              <a:t>Applications, written in languages such as Java, interface with Cyc through the Cyc application programming interface, which provides access to hundreds of inference engine, natural language processing and KB indexing functions.</a:t>
            </a:r>
          </a:p>
          <a:p>
            <a:pPr eaLnBrk="1" hangingPunct="1"/>
            <a:r>
              <a:rPr lang="en-US" smtClean="0"/>
              <a:t>A complete Cyc environment will likely take advantage of Cyc’s ability to connect to external data sources, such as relational databases. After the schema of a data table is described to Cyc (currently by a person) in terms it understands (i.e. the CycL language), Cyc essentially treats the rows of data in the table as if they were additional facts in the knowledge base. In this way, millions upon millions of new facts are made available for use by any Cyc user or any Cyc-powered application.</a:t>
            </a:r>
          </a:p>
          <a:p>
            <a:pPr eaLnBrk="1" hangingPunct="1"/>
            <a:r>
              <a:rPr lang="en-US" smtClean="0"/>
              <a:t>Cyc is a large system, weighing in at nearly two million lines of code. However, it can run on a desktop machine or on a laptop, taking up less than one gigabyte of disk space and operating well within 256 megabytes of RAM.</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2CC7CBE4-F988-462C-BC8C-3EC2068AEEEA}" type="slidenum">
              <a:rPr lang="en-US"/>
              <a:pPr/>
              <a:t>50</a:t>
            </a:fld>
            <a:endParaRPr lang="en-US"/>
          </a:p>
        </p:txBody>
      </p:sp>
      <p:sp>
        <p:nvSpPr>
          <p:cNvPr id="443395" name="Rectangle 2"/>
          <p:cNvSpPr>
            <a:spLocks noGrp="1" noRot="1" noChangeAspect="1" noChangeArrowheads="1" noTextEdit="1"/>
          </p:cNvSpPr>
          <p:nvPr>
            <p:ph type="sldImg"/>
          </p:nvPr>
        </p:nvSpPr>
        <p:spPr>
          <a:xfrm>
            <a:off x="1127125" y="690563"/>
            <a:ext cx="4605338" cy="3454400"/>
          </a:xfrm>
          <a:solidFill>
            <a:srgbClr val="FFFFFF"/>
          </a:solidFill>
          <a:ln/>
        </p:spPr>
      </p:sp>
      <p:sp>
        <p:nvSpPr>
          <p:cNvPr id="443396" name="Rectangle 3"/>
          <p:cNvSpPr>
            <a:spLocks noGrp="1" noChangeArrowheads="1"/>
          </p:cNvSpPr>
          <p:nvPr>
            <p:ph type="body" idx="1"/>
          </p:nvPr>
        </p:nvSpPr>
        <p:spPr>
          <a:xfrm>
            <a:off x="903288" y="4373563"/>
            <a:ext cx="5045075" cy="4068762"/>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p>
            <a:fld id="{9C8CABB6-6DC9-4685-BB6F-0F89098EA86E}" type="slidenum">
              <a:rPr lang="en-US"/>
              <a:pPr/>
              <a:t>51</a:t>
            </a:fld>
            <a:endParaRPr lang="en-US"/>
          </a:p>
        </p:txBody>
      </p:sp>
      <p:sp>
        <p:nvSpPr>
          <p:cNvPr id="444419" name="Rectangle 2"/>
          <p:cNvSpPr>
            <a:spLocks noGrp="1" noRot="1" noChangeAspect="1" noChangeArrowheads="1" noTextEdit="1"/>
          </p:cNvSpPr>
          <p:nvPr>
            <p:ph type="sldImg"/>
          </p:nvPr>
        </p:nvSpPr>
        <p:spPr>
          <a:xfrm>
            <a:off x="1127125" y="690563"/>
            <a:ext cx="4605338" cy="3454400"/>
          </a:xfrm>
          <a:solidFill>
            <a:srgbClr val="FFFFFF"/>
          </a:solidFill>
          <a:ln/>
        </p:spPr>
      </p:sp>
      <p:sp>
        <p:nvSpPr>
          <p:cNvPr id="444420" name="Rectangle 3"/>
          <p:cNvSpPr>
            <a:spLocks noGrp="1" noChangeArrowheads="1"/>
          </p:cNvSpPr>
          <p:nvPr>
            <p:ph type="body" idx="1"/>
          </p:nvPr>
        </p:nvSpPr>
        <p:spPr>
          <a:xfrm>
            <a:off x="903288" y="4373563"/>
            <a:ext cx="5045075" cy="4068762"/>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5/27/2011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pic>
        <p:nvPicPr>
          <p:cNvPr id="13" name="Picture 57" descr="JSI_logo"/>
          <p:cNvPicPr>
            <a:picLocks noChangeAspect="1" noChangeArrowheads="1"/>
          </p:cNvPicPr>
          <p:nvPr userDrawn="1"/>
        </p:nvPicPr>
        <p:blipFill>
          <a:blip r:embed="rId3" cstate="print"/>
          <a:srcRect/>
          <a:stretch>
            <a:fillRect/>
          </a:stretch>
        </p:blipFill>
        <p:spPr bwMode="auto">
          <a:xfrm>
            <a:off x="152400" y="6324600"/>
            <a:ext cx="1447800" cy="286327"/>
          </a:xfrm>
          <a:prstGeom prst="rect">
            <a:avLst/>
          </a:prstGeom>
          <a:blipFill dpi="0" rotWithShape="1">
            <a:blip r:embed="rId4" cstate="print"/>
            <a:srcRect/>
            <a:tile tx="0" ty="0" sx="100000" sy="100000" flip="y" algn="tl"/>
          </a:blipFill>
          <a:ln w="9525">
            <a:noFill/>
            <a:miter lim="800000"/>
            <a:headEnd/>
            <a:tailEnd/>
          </a:ln>
          <a:effectLst>
            <a:outerShdw blurRad="127000" dist="38100" dir="2700000" algn="ctr">
              <a:srgbClr val="000000">
                <a:alpha val="45000"/>
              </a:srgbClr>
            </a:outerShdw>
            <a:reflection blurRad="6350" stA="50000" endA="300" endPos="90000" dist="508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E5A9FA1-D6FF-4157-9B72-DF8522789E2D}"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6E0AD43-2AA1-4BD4-B0A4-D64F841C95E1}" type="slidenum">
              <a:rPr lang="en-US" altLang="en-US"/>
              <a:pPr>
                <a:defRPr/>
              </a:pPr>
              <a:t>‹#›</a:t>
            </a:fld>
            <a:endParaRPr lang="en-US"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Footer Placeholder 3"/>
          <p:cNvSpPr>
            <a:spLocks noGrp="1"/>
          </p:cNvSpPr>
          <p:nvPr>
            <p:ph type="ftr" sz="quarter" idx="10"/>
          </p:nvPr>
        </p:nvSpPr>
        <p:spPr>
          <a:xfrm>
            <a:off x="6424056" y="6111875"/>
            <a:ext cx="2286000" cy="365125"/>
          </a:xfrm>
        </p:spPr>
        <p:txBody>
          <a:bodyPr/>
          <a:lstStyle>
            <a:lvl1pPr>
              <a:defRPr/>
            </a:lvl1pPr>
          </a:lstStyle>
          <a:p>
            <a:pPr>
              <a:defRPr/>
            </a:pPr>
            <a:r>
              <a:rPr lang="en-US"/>
              <a:t>C. Matuszek, R.C. Kahlert          </a:t>
            </a:r>
            <a:r>
              <a:rPr lang="en-US" i="1"/>
              <a:t>FACTory</a:t>
            </a:r>
            <a:r>
              <a:rPr lang="en-US"/>
              <a:t>          © Cycorp 2006</a:t>
            </a:r>
            <a:endParaRPr lang="en-NZ"/>
          </a:p>
        </p:txBody>
      </p:sp>
      <p:pic>
        <p:nvPicPr>
          <p:cNvPr id="5" name="Picture 10" descr="\\Cyc\departments\marketing\Logos\Cycorp_logo_150.gif"/>
          <p:cNvPicPr>
            <a:picLocks noChangeAspect="1" noChangeArrowheads="1"/>
          </p:cNvPicPr>
          <p:nvPr userDrawn="1"/>
        </p:nvPicPr>
        <p:blipFill>
          <a:blip r:embed="rId2">
            <a:lum contrast="-7000"/>
          </a:blip>
          <a:srcRect/>
          <a:stretch>
            <a:fillRect/>
          </a:stretch>
        </p:blipFill>
        <p:spPr bwMode="auto">
          <a:xfrm>
            <a:off x="354940" y="5990590"/>
            <a:ext cx="553388" cy="524566"/>
          </a:xfrm>
          <a:prstGeom prst="rect">
            <a:avLst/>
          </a:prstGeom>
          <a:noFill/>
          <a:ln>
            <a:noFill/>
          </a:ln>
        </p:spPr>
      </p:pic>
    </p:spTree>
    <p:extLst>
      <p:ext uri="{BB962C8B-B14F-4D97-AF65-F5344CB8AC3E}">
        <p14:creationId xmlns:p14="http://schemas.microsoft.com/office/powerpoint/2010/main" val="156463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57" descr="JSI_logo"/>
          <p:cNvPicPr>
            <a:picLocks noChangeAspect="1" noChangeArrowheads="1"/>
          </p:cNvPicPr>
          <p:nvPr userDrawn="1"/>
        </p:nvPicPr>
        <p:blipFill>
          <a:blip r:embed="rId2" cstate="print"/>
          <a:srcRect/>
          <a:stretch>
            <a:fillRect/>
          </a:stretch>
        </p:blipFill>
        <p:spPr bwMode="auto">
          <a:xfrm>
            <a:off x="152400" y="6324600"/>
            <a:ext cx="1447800" cy="286327"/>
          </a:xfrm>
          <a:prstGeom prst="rect">
            <a:avLst/>
          </a:prstGeom>
          <a:blipFill dpi="0" rotWithShape="1">
            <a:blip r:embed="rId3" cstate="print"/>
            <a:srcRect/>
            <a:tile tx="0" ty="0" sx="100000" sy="100000" flip="y" algn="tl"/>
          </a:blipFill>
          <a:ln w="9525">
            <a:noFill/>
            <a:miter lim="800000"/>
            <a:headEnd/>
            <a:tailEnd/>
          </a:ln>
          <a:effectLst>
            <a:outerShdw blurRad="127000" dist="38100" dir="2700000" algn="ctr">
              <a:srgbClr val="000000">
                <a:alpha val="45000"/>
              </a:srgbClr>
            </a:outerShdw>
            <a:reflection blurRad="6350" stA="50000" endA="300" endPos="90000" dist="508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5/27/2011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5/27/2011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5/27/2011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ijs.si/" TargetMode="External"/><Relationship Id="rId7" Type="http://schemas.openxmlformats.org/officeDocument/2006/relationships/image" Target="../media/image8.png"/><Relationship Id="rId2" Type="http://schemas.openxmlformats.org/officeDocument/2006/relationships/hyperlink" Target="mailto:marko.grobelnik@ijs.si"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archpoint.ijs.s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rycher.ijs.si/" TargetMode="Externa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smart-project.eu/"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answerart.net/"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gif"/><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videolectures.net/Top/Computer_Science/Semantic_Web/" TargetMode="External"/><Relationship Id="rId2" Type="http://schemas.openxmlformats.org/officeDocument/2006/relationships/hyperlink" Target="http://videolectures.net/" TargetMode="Externa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044" y="838200"/>
            <a:ext cx="7752156" cy="914399"/>
          </a:xfrm>
        </p:spPr>
        <p:txBody>
          <a:bodyPr>
            <a:noAutofit/>
          </a:bodyPr>
          <a:lstStyle/>
          <a:p>
            <a:r>
              <a:rPr lang="en-US" sz="4000" dirty="0">
                <a:effectLst/>
              </a:rPr>
              <a:t>Many Faces of Text Processing</a:t>
            </a:r>
            <a:endParaRPr lang="en-US" sz="4000" dirty="0"/>
          </a:p>
        </p:txBody>
      </p:sp>
      <p:sp>
        <p:nvSpPr>
          <p:cNvPr id="3" name="Subtitle 2"/>
          <p:cNvSpPr>
            <a:spLocks noGrp="1"/>
          </p:cNvSpPr>
          <p:nvPr>
            <p:ph type="subTitle" idx="1"/>
          </p:nvPr>
        </p:nvSpPr>
        <p:spPr>
          <a:xfrm>
            <a:off x="727815" y="2340604"/>
            <a:ext cx="7772400" cy="1610911"/>
          </a:xfrm>
        </p:spPr>
        <p:txBody>
          <a:bodyPr>
            <a:normAutofit/>
          </a:bodyPr>
          <a:lstStyle/>
          <a:p>
            <a:pPr algn="l"/>
            <a:r>
              <a:rPr lang="en-US" dirty="0" smtClean="0"/>
              <a:t>Marko Grobelnik (</a:t>
            </a:r>
            <a:r>
              <a:rPr lang="en-US" dirty="0" smtClean="0">
                <a:hlinkClick r:id="rId2"/>
              </a:rPr>
              <a:t>marko.grobelnik@ijs.si</a:t>
            </a:r>
            <a:r>
              <a:rPr lang="en-US" dirty="0" smtClean="0"/>
              <a:t>)</a:t>
            </a:r>
          </a:p>
          <a:p>
            <a:pPr algn="l"/>
            <a:r>
              <a:rPr lang="en-US" sz="2000" dirty="0" smtClean="0"/>
              <a:t>Jo</a:t>
            </a:r>
            <a:r>
              <a:rPr lang="sl-SI" sz="2000" dirty="0" smtClean="0"/>
              <a:t>z</a:t>
            </a:r>
            <a:r>
              <a:rPr lang="en-US" sz="2000" dirty="0" err="1" smtClean="0"/>
              <a:t>ef</a:t>
            </a:r>
            <a:r>
              <a:rPr lang="en-US" sz="2000" dirty="0" smtClean="0"/>
              <a:t> Stefan Institute (</a:t>
            </a:r>
            <a:r>
              <a:rPr lang="en-US" sz="2000" dirty="0" smtClean="0">
                <a:hlinkClick r:id="rId3"/>
              </a:rPr>
              <a:t>http://www.ijs.si/</a:t>
            </a:r>
            <a:r>
              <a:rPr lang="en-US" sz="2000" dirty="0" smtClean="0"/>
              <a:t>)</a:t>
            </a:r>
          </a:p>
          <a:p>
            <a:pPr algn="l"/>
            <a:r>
              <a:rPr lang="en-US" sz="2000" dirty="0" smtClean="0"/>
              <a:t>Slovenia, Europe</a:t>
            </a:r>
            <a:endParaRPr lang="en-US" sz="2000" dirty="0"/>
          </a:p>
        </p:txBody>
      </p:sp>
      <p:pic>
        <p:nvPicPr>
          <p:cNvPr id="35842" name="Picture 2"/>
          <p:cNvPicPr>
            <a:picLocks noChangeAspect="1" noChangeArrowheads="1"/>
          </p:cNvPicPr>
          <p:nvPr/>
        </p:nvPicPr>
        <p:blipFill>
          <a:blip r:embed="rId4" cstate="print"/>
          <a:srcRect/>
          <a:stretch>
            <a:fillRect/>
          </a:stretch>
        </p:blipFill>
        <p:spPr bwMode="auto">
          <a:xfrm>
            <a:off x="2895600" y="5349239"/>
            <a:ext cx="2400300" cy="36576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5" cstate="print"/>
          <a:srcRect/>
          <a:stretch>
            <a:fillRect/>
          </a:stretch>
        </p:blipFill>
        <p:spPr bwMode="auto">
          <a:xfrm>
            <a:off x="706043" y="5301431"/>
            <a:ext cx="1954161" cy="432707"/>
          </a:xfrm>
          <a:prstGeom prst="rect">
            <a:avLst/>
          </a:prstGeom>
          <a:noFill/>
          <a:ln w="9525">
            <a:noFill/>
            <a:miter lim="800000"/>
            <a:headEnd/>
            <a:tailEnd/>
          </a:ln>
          <a:effectLst/>
        </p:spPr>
      </p:pic>
      <p:sp>
        <p:nvSpPr>
          <p:cNvPr id="8" name="TextBox 7"/>
          <p:cNvSpPr txBox="1"/>
          <p:nvPr/>
        </p:nvSpPr>
        <p:spPr>
          <a:xfrm>
            <a:off x="5410200" y="6019800"/>
            <a:ext cx="2850460" cy="369332"/>
          </a:xfrm>
          <a:prstGeom prst="rect">
            <a:avLst/>
          </a:prstGeom>
          <a:noFill/>
        </p:spPr>
        <p:txBody>
          <a:bodyPr wrap="none" rtlCol="0">
            <a:spAutoFit/>
          </a:bodyPr>
          <a:lstStyle/>
          <a:p>
            <a:r>
              <a:rPr lang="en-US" dirty="0" err="1" smtClean="0"/>
              <a:t>Sogndal</a:t>
            </a:r>
            <a:r>
              <a:rPr lang="en-US" dirty="0" smtClean="0"/>
              <a:t>, May 27</a:t>
            </a:r>
            <a:r>
              <a:rPr lang="en-US" baseline="30000" dirty="0" smtClean="0"/>
              <a:t>th</a:t>
            </a:r>
            <a:r>
              <a:rPr lang="en-US" dirty="0" smtClean="0"/>
              <a:t> 2011</a:t>
            </a:r>
          </a:p>
        </p:txBody>
      </p:sp>
      <p:pic>
        <p:nvPicPr>
          <p:cNvPr id="126978" name="Picture 2"/>
          <p:cNvPicPr>
            <a:picLocks noChangeAspect="1" noChangeArrowheads="1"/>
          </p:cNvPicPr>
          <p:nvPr/>
        </p:nvPicPr>
        <p:blipFill>
          <a:blip r:embed="rId6" cstate="print"/>
          <a:srcRect/>
          <a:stretch>
            <a:fillRect/>
          </a:stretch>
        </p:blipFill>
        <p:spPr bwMode="auto">
          <a:xfrm>
            <a:off x="5638800" y="4986653"/>
            <a:ext cx="1020021" cy="752475"/>
          </a:xfrm>
          <a:prstGeom prst="rect">
            <a:avLst/>
          </a:prstGeom>
          <a:noFill/>
          <a:ln w="9525">
            <a:noFill/>
            <a:miter lim="800000"/>
            <a:headEnd/>
            <a:tailEnd/>
          </a:ln>
          <a:effectLst/>
        </p:spPr>
      </p:pic>
      <p:pic>
        <p:nvPicPr>
          <p:cNvPr id="126977" name="Picture 1"/>
          <p:cNvPicPr>
            <a:picLocks noChangeAspect="1" noChangeArrowheads="1"/>
          </p:cNvPicPr>
          <p:nvPr/>
        </p:nvPicPr>
        <p:blipFill>
          <a:blip r:embed="rId7" cstate="print"/>
          <a:srcRect/>
          <a:stretch>
            <a:fillRect/>
          </a:stretch>
        </p:blipFill>
        <p:spPr bwMode="auto">
          <a:xfrm>
            <a:off x="6784285" y="5225323"/>
            <a:ext cx="1476375" cy="513805"/>
          </a:xfrm>
          <a:prstGeom prst="rect">
            <a:avLst/>
          </a:prstGeom>
          <a:noFill/>
          <a:ln w="9525">
            <a:noFill/>
            <a:miter lim="800000"/>
            <a:headEnd/>
            <a:tailEnd/>
          </a:ln>
          <a:effectLst/>
        </p:spPr>
      </p:pic>
      <p:pic>
        <p:nvPicPr>
          <p:cNvPr id="35841" name="Picture 1"/>
          <p:cNvPicPr>
            <a:picLocks noChangeAspect="1" noChangeArrowheads="1"/>
          </p:cNvPicPr>
          <p:nvPr/>
        </p:nvPicPr>
        <p:blipFill>
          <a:blip r:embed="rId8" cstate="print"/>
          <a:srcRect/>
          <a:stretch>
            <a:fillRect/>
          </a:stretch>
        </p:blipFill>
        <p:spPr bwMode="auto">
          <a:xfrm>
            <a:off x="706042" y="3786867"/>
            <a:ext cx="1148773"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Classification of a query into </a:t>
            </a:r>
            <a:r>
              <a:rPr lang="en-US" sz="3600" dirty="0" err="1" smtClean="0"/>
              <a:t>DMoz</a:t>
            </a:r>
            <a:endParaRPr lang="en-US" sz="3600" dirty="0"/>
          </a:p>
        </p:txBody>
      </p:sp>
      <p:pic>
        <p:nvPicPr>
          <p:cNvPr id="5122" name="Picture 2"/>
          <p:cNvPicPr>
            <a:picLocks noChangeAspect="1" noChangeArrowheads="1"/>
          </p:cNvPicPr>
          <p:nvPr/>
        </p:nvPicPr>
        <p:blipFill>
          <a:blip r:embed="rId2" cstate="print"/>
          <a:srcRect/>
          <a:stretch>
            <a:fillRect/>
          </a:stretch>
        </p:blipFill>
        <p:spPr bwMode="auto">
          <a:xfrm>
            <a:off x="228599" y="1752600"/>
            <a:ext cx="4122901" cy="38862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886200" y="2362200"/>
            <a:ext cx="4953000" cy="4256190"/>
          </a:xfrm>
          <a:prstGeom prst="rect">
            <a:avLst/>
          </a:prstGeom>
          <a:noFill/>
          <a:ln w="9525">
            <a:noFill/>
            <a:miter lim="800000"/>
            <a:headEnd/>
            <a:tailEnd/>
          </a:ln>
        </p:spPr>
      </p:pic>
      <p:sp>
        <p:nvSpPr>
          <p:cNvPr id="6" name="Right Arrow 5"/>
          <p:cNvSpPr/>
          <p:nvPr/>
        </p:nvSpPr>
        <p:spPr>
          <a:xfrm>
            <a:off x="30480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Classification of a document into </a:t>
            </a:r>
            <a:r>
              <a:rPr lang="en-US" sz="3200" dirty="0" err="1" smtClean="0"/>
              <a:t>DMoz</a:t>
            </a:r>
            <a:endParaRPr lang="en-US" sz="3200" dirty="0"/>
          </a:p>
        </p:txBody>
      </p:sp>
      <p:pic>
        <p:nvPicPr>
          <p:cNvPr id="3074" name="Picture 2"/>
          <p:cNvPicPr>
            <a:picLocks noChangeAspect="1" noChangeArrowheads="1"/>
          </p:cNvPicPr>
          <p:nvPr/>
        </p:nvPicPr>
        <p:blipFill>
          <a:blip r:embed="rId2" cstate="print"/>
          <a:srcRect/>
          <a:stretch>
            <a:fillRect/>
          </a:stretch>
        </p:blipFill>
        <p:spPr bwMode="auto">
          <a:xfrm>
            <a:off x="457200" y="1447800"/>
            <a:ext cx="4465670" cy="4038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733800" y="1905000"/>
            <a:ext cx="5029200" cy="4639649"/>
          </a:xfrm>
          <a:prstGeom prst="rect">
            <a:avLst/>
          </a:prstGeom>
          <a:noFill/>
          <a:ln w="9525">
            <a:noFill/>
            <a:miter lim="800000"/>
            <a:headEnd/>
            <a:tailEnd/>
          </a:ln>
        </p:spPr>
      </p:pic>
      <p:sp>
        <p:nvSpPr>
          <p:cNvPr id="6" name="Right Arrow 5"/>
          <p:cNvSpPr/>
          <p:nvPr/>
        </p:nvSpPr>
        <p:spPr>
          <a:xfrm>
            <a:off x="3048000" y="2743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Visual &amp; Contextual Search</a:t>
            </a:r>
            <a:endParaRPr lang="en-US" dirty="0"/>
          </a:p>
        </p:txBody>
      </p:sp>
      <p:sp>
        <p:nvSpPr>
          <p:cNvPr id="3" name="Subtitle 2"/>
          <p:cNvSpPr>
            <a:spLocks noGrp="1"/>
          </p:cNvSpPr>
          <p:nvPr>
            <p:ph type="subTitle" idx="1"/>
          </p:nvPr>
        </p:nvSpPr>
        <p:spPr/>
        <p:txBody>
          <a:bodyPr/>
          <a:lstStyle/>
          <a:p>
            <a:r>
              <a:rPr lang="en-US" dirty="0" smtClean="0"/>
              <a:t>(WWW2008)</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4400" dirty="0" smtClean="0"/>
              <a:t>Contextualized search</a:t>
            </a:r>
            <a:endParaRPr lang="en-US" sz="4400" dirty="0"/>
          </a:p>
        </p:txBody>
      </p:sp>
      <p:sp>
        <p:nvSpPr>
          <p:cNvPr id="3" name="Content Placeholder 2"/>
          <p:cNvSpPr>
            <a:spLocks noGrp="1"/>
          </p:cNvSpPr>
          <p:nvPr>
            <p:ph idx="1"/>
          </p:nvPr>
        </p:nvSpPr>
        <p:spPr>
          <a:xfrm>
            <a:off x="304800" y="1524000"/>
            <a:ext cx="5791200" cy="4525963"/>
          </a:xfrm>
        </p:spPr>
        <p:txBody>
          <a:bodyPr>
            <a:normAutofit/>
          </a:bodyPr>
          <a:lstStyle/>
          <a:p>
            <a:r>
              <a:rPr lang="en-US" dirty="0" smtClean="0"/>
              <a:t>What is the most common tasks where we manipulate text in everyday life?</a:t>
            </a:r>
          </a:p>
          <a:p>
            <a:pPr lvl="1"/>
            <a:r>
              <a:rPr lang="en-US" dirty="0" smtClean="0"/>
              <a:t>“Internet search”!</a:t>
            </a:r>
          </a:p>
          <a:p>
            <a:pPr lvl="1"/>
            <a:endParaRPr lang="en-US" dirty="0" smtClean="0"/>
          </a:p>
          <a:p>
            <a:r>
              <a:rPr lang="en-US" dirty="0" smtClean="0"/>
              <a:t>…but – how smart is search technology today?</a:t>
            </a:r>
          </a:p>
          <a:p>
            <a:pPr lvl="1"/>
            <a:r>
              <a:rPr lang="en-US" dirty="0" smtClean="0"/>
              <a:t>…not too smart!</a:t>
            </a:r>
          </a:p>
          <a:p>
            <a:pPr lvl="1"/>
            <a:r>
              <a:rPr lang="en-US" dirty="0" smtClean="0"/>
              <a:t>It is sophisticated, but not smart…</a:t>
            </a:r>
            <a:endParaRPr lang="en-US" dirty="0"/>
          </a:p>
        </p:txBody>
      </p:sp>
      <p:pic>
        <p:nvPicPr>
          <p:cNvPr id="1030" name="Picture 6"/>
          <p:cNvPicPr>
            <a:picLocks noChangeAspect="1" noChangeArrowheads="1"/>
          </p:cNvPicPr>
          <p:nvPr/>
        </p:nvPicPr>
        <p:blipFill>
          <a:blip r:embed="rId2" cstate="print"/>
          <a:srcRect/>
          <a:stretch>
            <a:fillRect/>
          </a:stretch>
        </p:blipFill>
        <p:spPr bwMode="auto">
          <a:xfrm>
            <a:off x="5791200" y="2590800"/>
            <a:ext cx="2400300" cy="201563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6324600" y="3429000"/>
            <a:ext cx="2359291" cy="1981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784708" y="4572000"/>
            <a:ext cx="2359292"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dirty="0" smtClean="0"/>
              <a:t>Example: searching for “Jaguar”</a:t>
            </a:r>
            <a:endParaRPr lang="en-US" dirty="0"/>
          </a:p>
        </p:txBody>
      </p:sp>
      <p:sp>
        <p:nvSpPr>
          <p:cNvPr id="3" name="Content Placeholder 2"/>
          <p:cNvSpPr>
            <a:spLocks noGrp="1"/>
          </p:cNvSpPr>
          <p:nvPr>
            <p:ph idx="1"/>
          </p:nvPr>
        </p:nvSpPr>
        <p:spPr>
          <a:xfrm>
            <a:off x="304800" y="1554162"/>
            <a:ext cx="3352800" cy="4525963"/>
          </a:xfrm>
        </p:spPr>
        <p:txBody>
          <a:bodyPr>
            <a:normAutofit/>
          </a:bodyPr>
          <a:lstStyle/>
          <a:p>
            <a:r>
              <a:rPr lang="en-US" dirty="0" smtClean="0"/>
              <a:t>Query “</a:t>
            </a:r>
            <a:r>
              <a:rPr lang="en-US" b="1" dirty="0" smtClean="0"/>
              <a:t>jaguar</a:t>
            </a:r>
            <a:r>
              <a:rPr lang="en-US" dirty="0" smtClean="0"/>
              <a:t>” has many meanings…</a:t>
            </a:r>
          </a:p>
          <a:p>
            <a:r>
              <a:rPr lang="en-US" dirty="0" smtClean="0"/>
              <a:t>…but the first page of search engines doesn’t provide us with many answers</a:t>
            </a:r>
          </a:p>
          <a:p>
            <a:r>
              <a:rPr lang="en-US" dirty="0" smtClean="0"/>
              <a:t>…there are 84M more results</a:t>
            </a:r>
          </a:p>
        </p:txBody>
      </p:sp>
      <p:pic>
        <p:nvPicPr>
          <p:cNvPr id="2050" name="Picture 2"/>
          <p:cNvPicPr>
            <a:picLocks noChangeAspect="1" noChangeArrowheads="1"/>
          </p:cNvPicPr>
          <p:nvPr/>
        </p:nvPicPr>
        <p:blipFill>
          <a:blip r:embed="rId2" cstate="print"/>
          <a:srcRect/>
          <a:stretch>
            <a:fillRect/>
          </a:stretch>
        </p:blipFill>
        <p:spPr bwMode="auto">
          <a:xfrm>
            <a:off x="3695700" y="1325527"/>
            <a:ext cx="5448300" cy="5532473"/>
          </a:xfrm>
          <a:prstGeom prst="rect">
            <a:avLst/>
          </a:prstGeom>
          <a:noFill/>
          <a:ln w="9525">
            <a:noFill/>
            <a:miter lim="800000"/>
            <a:headEnd/>
            <a:tailEnd/>
          </a:ln>
          <a:effectLst/>
        </p:spPr>
      </p:pic>
      <p:cxnSp>
        <p:nvCxnSpPr>
          <p:cNvPr id="6" name="Straight Arrow Connector 5"/>
          <p:cNvCxnSpPr/>
          <p:nvPr/>
        </p:nvCxnSpPr>
        <p:spPr>
          <a:xfrm flipV="1">
            <a:off x="3352800" y="3276600"/>
            <a:ext cx="3429000" cy="1981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629400" y="2971800"/>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r>
              <a:rPr lang="en-US" sz="3600" dirty="0" smtClean="0"/>
              <a:t>Context sensitive search with </a:t>
            </a:r>
            <a:r>
              <a:rPr lang="en-US" sz="3600" dirty="0" smtClean="0">
                <a:hlinkClick r:id="rId2"/>
              </a:rPr>
              <a:t>http://searchpoint.ijs.si</a:t>
            </a:r>
            <a:endParaRPr lang="en-US" sz="3600" dirty="0"/>
          </a:p>
        </p:txBody>
      </p:sp>
      <p:pic>
        <p:nvPicPr>
          <p:cNvPr id="4" name="Picture 3"/>
          <p:cNvPicPr>
            <a:picLocks noChangeAspect="1" noChangeArrowheads="1"/>
          </p:cNvPicPr>
          <p:nvPr/>
        </p:nvPicPr>
        <p:blipFill>
          <a:blip r:embed="rId3" cstate="print"/>
          <a:srcRect/>
          <a:stretch>
            <a:fillRect/>
          </a:stretch>
        </p:blipFill>
        <p:spPr bwMode="auto">
          <a:xfrm>
            <a:off x="2667000" y="1287780"/>
            <a:ext cx="6477000" cy="5570220"/>
          </a:xfrm>
          <a:prstGeom prst="rect">
            <a:avLst/>
          </a:prstGeom>
          <a:noFill/>
          <a:ln w="9525">
            <a:noFill/>
            <a:miter lim="800000"/>
            <a:headEnd/>
            <a:tailEnd/>
          </a:ln>
        </p:spPr>
      </p:pic>
      <p:sp>
        <p:nvSpPr>
          <p:cNvPr id="5" name="TextBox 4"/>
          <p:cNvSpPr txBox="1"/>
          <p:nvPr/>
        </p:nvSpPr>
        <p:spPr>
          <a:xfrm>
            <a:off x="457200" y="3048000"/>
            <a:ext cx="914400" cy="369332"/>
          </a:xfrm>
          <a:prstGeom prst="rect">
            <a:avLst/>
          </a:prstGeom>
          <a:noFill/>
        </p:spPr>
        <p:txBody>
          <a:bodyPr wrap="square" rtlCol="0">
            <a:spAutoFit/>
          </a:bodyPr>
          <a:lstStyle/>
          <a:p>
            <a:r>
              <a:rPr lang="en-US" dirty="0" smtClean="0"/>
              <a:t>Query</a:t>
            </a:r>
            <a:endParaRPr lang="en-US" dirty="0"/>
          </a:p>
        </p:txBody>
      </p:sp>
      <p:sp>
        <p:nvSpPr>
          <p:cNvPr id="6" name="TextBox 5"/>
          <p:cNvSpPr txBox="1"/>
          <p:nvPr/>
        </p:nvSpPr>
        <p:spPr>
          <a:xfrm>
            <a:off x="0" y="3429000"/>
            <a:ext cx="2057400" cy="369332"/>
          </a:xfrm>
          <a:prstGeom prst="rect">
            <a:avLst/>
          </a:prstGeom>
          <a:noFill/>
        </p:spPr>
        <p:txBody>
          <a:bodyPr wrap="square" rtlCol="0">
            <a:spAutoFit/>
          </a:bodyPr>
          <a:lstStyle/>
          <a:p>
            <a:r>
              <a:rPr lang="en-US" dirty="0" smtClean="0"/>
              <a:t>Conceptual map</a:t>
            </a:r>
            <a:endParaRPr lang="en-US" dirty="0"/>
          </a:p>
        </p:txBody>
      </p:sp>
      <p:sp>
        <p:nvSpPr>
          <p:cNvPr id="7" name="TextBox 6"/>
          <p:cNvSpPr txBox="1"/>
          <p:nvPr/>
        </p:nvSpPr>
        <p:spPr>
          <a:xfrm>
            <a:off x="0" y="3886200"/>
            <a:ext cx="1600200" cy="369332"/>
          </a:xfrm>
          <a:prstGeom prst="rect">
            <a:avLst/>
          </a:prstGeom>
          <a:noFill/>
        </p:spPr>
        <p:txBody>
          <a:bodyPr wrap="square" rtlCol="0">
            <a:spAutoFit/>
          </a:bodyPr>
          <a:lstStyle/>
          <a:p>
            <a:r>
              <a:rPr lang="en-US" dirty="0" smtClean="0"/>
              <a:t>Search Point</a:t>
            </a:r>
            <a:endParaRPr lang="en-US" dirty="0"/>
          </a:p>
        </p:txBody>
      </p:sp>
      <p:cxnSp>
        <p:nvCxnSpPr>
          <p:cNvPr id="8" name="Straight Arrow Connector 7"/>
          <p:cNvCxnSpPr>
            <a:stCxn id="5" idx="3"/>
          </p:cNvCxnSpPr>
          <p:nvPr/>
        </p:nvCxnSpPr>
        <p:spPr>
          <a:xfrm flipV="1">
            <a:off x="1371600" y="2514600"/>
            <a:ext cx="1676400" cy="7180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flipV="1">
            <a:off x="2057400" y="3200400"/>
            <a:ext cx="4648200" cy="4132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flipV="1">
            <a:off x="1600200" y="3429000"/>
            <a:ext cx="5867400" cy="6418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1028700" y="3009900"/>
            <a:ext cx="2057400" cy="15240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00200" y="5486400"/>
            <a:ext cx="1142999" cy="914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00200" y="5105400"/>
            <a:ext cx="114300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524000" y="4572000"/>
            <a:ext cx="1219200" cy="533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47800" y="4114800"/>
            <a:ext cx="1371600" cy="914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333502" y="3390900"/>
            <a:ext cx="1600198" cy="137160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1625" y="4720912"/>
            <a:ext cx="1712286" cy="1323439"/>
          </a:xfrm>
          <a:prstGeom prst="rect">
            <a:avLst/>
          </a:prstGeom>
          <a:noFill/>
        </p:spPr>
        <p:txBody>
          <a:bodyPr wrap="square" rtlCol="0">
            <a:spAutoFit/>
          </a:bodyPr>
          <a:lstStyle/>
          <a:p>
            <a:r>
              <a:rPr lang="en-US" sz="1600" dirty="0" smtClean="0"/>
              <a:t>Dynamic contextual </a:t>
            </a:r>
          </a:p>
          <a:p>
            <a:r>
              <a:rPr lang="en-US" sz="1600" dirty="0" smtClean="0"/>
              <a:t>ranking based </a:t>
            </a:r>
          </a:p>
          <a:p>
            <a:r>
              <a:rPr lang="en-US" sz="1600" dirty="0" smtClean="0"/>
              <a:t>on the search point</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Text Enrichment</a:t>
            </a:r>
            <a:endParaRPr lang="en-US" dirty="0"/>
          </a:p>
        </p:txBody>
      </p:sp>
      <p:sp>
        <p:nvSpPr>
          <p:cNvPr id="4" name="Subtitle 3"/>
          <p:cNvSpPr>
            <a:spLocks noGrp="1"/>
          </p:cNvSpPr>
          <p:nvPr>
            <p:ph type="subTitle" idx="1"/>
          </p:nvPr>
        </p:nvSpPr>
        <p:spPr/>
        <p:txBody>
          <a:bodyPr/>
          <a:lstStyle/>
          <a:p>
            <a:r>
              <a:rPr lang="en-US" dirty="0" smtClean="0"/>
              <a:t>WWW2009-SemSearch</a:t>
            </a:r>
            <a:endParaRPr lang="en-US" dirty="0"/>
          </a:p>
        </p:txBody>
      </p:sp>
    </p:spTree>
    <p:extLst>
      <p:ext uri="{BB962C8B-B14F-4D97-AF65-F5344CB8AC3E}">
        <p14:creationId xmlns:p14="http://schemas.microsoft.com/office/powerpoint/2010/main" val="2707619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Text </a:t>
            </a:r>
            <a:r>
              <a:rPr lang="en-US" dirty="0" err="1" smtClean="0"/>
              <a:t>enrchment</a:t>
            </a:r>
            <a:r>
              <a:rPr lang="en-US" dirty="0" smtClean="0"/>
              <a:t> with </a:t>
            </a:r>
            <a:r>
              <a:rPr lang="en-US" dirty="0" smtClean="0">
                <a:hlinkClick r:id="rId2"/>
              </a:rPr>
              <a:t>http://Enrycher.ijs.si</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872842"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533400"/>
            <a:ext cx="3476625" cy="367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4343399" y="2133600"/>
            <a:ext cx="1323975"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4267200"/>
            <a:ext cx="2300287" cy="243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4212771" y="4724400"/>
            <a:ext cx="1600200" cy="1311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service</a:t>
            </a:r>
            <a:endParaRPr lang="en-US" dirty="0"/>
          </a:p>
        </p:txBody>
      </p:sp>
    </p:spTree>
    <p:extLst>
      <p:ext uri="{BB962C8B-B14F-4D97-AF65-F5344CB8AC3E}">
        <p14:creationId xmlns:p14="http://schemas.microsoft.com/office/powerpoint/2010/main" val="105405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Text Enrichment</a:t>
            </a:r>
            <a:endParaRPr lang="en-US" dirty="0"/>
          </a:p>
        </p:txBody>
      </p:sp>
      <p:sp>
        <p:nvSpPr>
          <p:cNvPr id="4" name="Subtitle 3"/>
          <p:cNvSpPr>
            <a:spLocks noGrp="1"/>
          </p:cNvSpPr>
          <p:nvPr>
            <p:ph type="subTitle" idx="1"/>
          </p:nvPr>
        </p:nvSpPr>
        <p:spPr/>
        <p:txBody>
          <a:bodyPr/>
          <a:lstStyle/>
          <a:p>
            <a:r>
              <a:rPr lang="en-US" dirty="0" smtClean="0"/>
              <a:t>WWW2010-SemSearch</a:t>
            </a:r>
            <a:endParaRPr lang="en-US" dirty="0"/>
          </a:p>
        </p:txBody>
      </p:sp>
      <p:pic>
        <p:nvPicPr>
          <p:cNvPr id="5" name="Picture 2"/>
          <p:cNvPicPr>
            <a:picLocks noChangeAspect="1" noChangeArrowheads="1"/>
          </p:cNvPicPr>
          <p:nvPr/>
        </p:nvPicPr>
        <p:blipFill>
          <a:blip r:embed="rId2"/>
          <a:srcRect/>
          <a:stretch>
            <a:fillRect/>
          </a:stretch>
        </p:blipFill>
        <p:spPr bwMode="auto">
          <a:xfrm>
            <a:off x="200025" y="270244"/>
            <a:ext cx="8791575" cy="6359156"/>
          </a:xfrm>
          <a:prstGeom prst="rect">
            <a:avLst/>
          </a:prstGeom>
          <a:noFill/>
          <a:ln w="9525">
            <a:noFill/>
            <a:miter lim="800000"/>
            <a:headEnd/>
            <a:tailEnd/>
          </a:ln>
          <a:effectLst/>
        </p:spPr>
      </p:pic>
    </p:spTree>
    <p:extLst>
      <p:ext uri="{BB962C8B-B14F-4D97-AF65-F5344CB8AC3E}">
        <p14:creationId xmlns:p14="http://schemas.microsoft.com/office/powerpoint/2010/main" val="1978323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US" dirty="0" smtClean="0"/>
              <a:t>Multilingual search</a:t>
            </a:r>
            <a:endParaRPr lang="en-US" dirty="0"/>
          </a:p>
        </p:txBody>
      </p:sp>
      <p:pic>
        <p:nvPicPr>
          <p:cNvPr id="36867" name="Picture 2"/>
          <p:cNvPicPr>
            <a:picLocks noChangeAspect="1" noChangeArrowheads="1"/>
          </p:cNvPicPr>
          <p:nvPr/>
        </p:nvPicPr>
        <p:blipFill>
          <a:blip r:embed="rId2" cstate="print"/>
          <a:srcRect/>
          <a:stretch>
            <a:fillRect/>
          </a:stretch>
        </p:blipFill>
        <p:spPr bwMode="auto">
          <a:xfrm>
            <a:off x="4343400" y="4191000"/>
            <a:ext cx="4267200" cy="938213"/>
          </a:xfrm>
          <a:prstGeom prst="rect">
            <a:avLst/>
          </a:prstGeom>
          <a:noFill/>
          <a:ln w="9525">
            <a:noFill/>
            <a:miter lim="800000"/>
            <a:headEnd/>
            <a:tailEnd/>
          </a:ln>
        </p:spPr>
      </p:pic>
      <p:sp>
        <p:nvSpPr>
          <p:cNvPr id="36868" name="TextBox 4"/>
          <p:cNvSpPr txBox="1">
            <a:spLocks noChangeArrowheads="1"/>
          </p:cNvSpPr>
          <p:nvPr/>
        </p:nvSpPr>
        <p:spPr bwMode="auto">
          <a:xfrm>
            <a:off x="4953000" y="3733800"/>
            <a:ext cx="3671888" cy="369888"/>
          </a:xfrm>
          <a:prstGeom prst="rect">
            <a:avLst/>
          </a:prstGeom>
          <a:noFill/>
          <a:ln w="9525">
            <a:noFill/>
            <a:miter lim="800000"/>
            <a:headEnd/>
            <a:tailEnd/>
          </a:ln>
        </p:spPr>
        <p:txBody>
          <a:bodyPr wrap="none">
            <a:spAutoFit/>
          </a:bodyPr>
          <a:lstStyle/>
          <a:p>
            <a:r>
              <a:rPr lang="en-US">
                <a:latin typeface="Lucida Sans Unicode" pitchFamily="34" charset="0"/>
                <a:hlinkClick r:id="rId3"/>
              </a:rPr>
              <a:t>http://www.smart-project.eu/</a:t>
            </a:r>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Introduction</a:t>
            </a:r>
            <a:endParaRPr lang="en-US" dirty="0" smtClean="0"/>
          </a:p>
          <a:p>
            <a:r>
              <a:rPr lang="en-US" dirty="0" smtClean="0"/>
              <a:t>Demonstrations</a:t>
            </a:r>
            <a:endParaRPr lang="en-US" dirty="0" smtClean="0"/>
          </a:p>
          <a:p>
            <a:pPr lvl="1"/>
            <a:r>
              <a:rPr lang="en-US" dirty="0" smtClean="0"/>
              <a:t>Data modeling with Support Vector Machines</a:t>
            </a:r>
          </a:p>
          <a:p>
            <a:pPr lvl="1"/>
            <a:r>
              <a:rPr lang="en-US" dirty="0" smtClean="0"/>
              <a:t>Classification into large taxonomies</a:t>
            </a:r>
          </a:p>
          <a:p>
            <a:pPr lvl="1"/>
            <a:r>
              <a:rPr lang="en-US" dirty="0" smtClean="0"/>
              <a:t>Contextual Search</a:t>
            </a:r>
          </a:p>
          <a:p>
            <a:pPr lvl="1"/>
            <a:r>
              <a:rPr lang="en-US" dirty="0"/>
              <a:t>Text Enrichment</a:t>
            </a:r>
          </a:p>
          <a:p>
            <a:pPr lvl="1"/>
            <a:r>
              <a:rPr lang="en-US" dirty="0" smtClean="0"/>
              <a:t>Multilingual </a:t>
            </a:r>
            <a:r>
              <a:rPr lang="en-US" dirty="0" smtClean="0"/>
              <a:t>Search</a:t>
            </a:r>
          </a:p>
          <a:p>
            <a:pPr lvl="1"/>
            <a:r>
              <a:rPr lang="en-US" dirty="0" smtClean="0"/>
              <a:t>News Bias</a:t>
            </a:r>
          </a:p>
          <a:p>
            <a:pPr lvl="1"/>
            <a:r>
              <a:rPr lang="en-US" dirty="0" smtClean="0"/>
              <a:t>News Visualization</a:t>
            </a:r>
          </a:p>
          <a:p>
            <a:pPr lvl="1"/>
            <a:r>
              <a:rPr lang="en-US" dirty="0" smtClean="0"/>
              <a:t>Summarization</a:t>
            </a:r>
            <a:endParaRPr lang="en-US" dirty="0" smtClean="0"/>
          </a:p>
          <a:p>
            <a:pPr lvl="1"/>
            <a:r>
              <a:rPr lang="en-US" dirty="0" smtClean="0"/>
              <a:t>Question Answering</a:t>
            </a:r>
          </a:p>
          <a:p>
            <a:pPr lvl="1"/>
            <a:r>
              <a:rPr lang="en-US" dirty="0" smtClean="0"/>
              <a:t>Deep Reasoning</a:t>
            </a:r>
          </a:p>
          <a:p>
            <a:r>
              <a:rPr lang="en-US" dirty="0" smtClean="0"/>
              <a:t>Further references</a:t>
            </a:r>
            <a:endParaRPr lang="en-US" dirty="0"/>
          </a:p>
          <a:p>
            <a:pPr lvl="1"/>
            <a:r>
              <a:rPr lang="en-US" dirty="0" smtClean="0"/>
              <a:t>…events, books, videos</a:t>
            </a:r>
          </a:p>
        </p:txBody>
      </p:sp>
      <p:sp>
        <p:nvSpPr>
          <p:cNvPr id="3" name="Title 2"/>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057400" y="4572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English</a:t>
            </a:r>
            <a:endParaRPr lang="en-GB" sz="1600"/>
          </a:p>
        </p:txBody>
      </p:sp>
      <p:sp>
        <p:nvSpPr>
          <p:cNvPr id="41987" name="Rectangle 3"/>
          <p:cNvSpPr>
            <a:spLocks noChangeArrowheads="1"/>
          </p:cNvSpPr>
          <p:nvPr/>
        </p:nvSpPr>
        <p:spPr bwMode="auto">
          <a:xfrm>
            <a:off x="3124200" y="3048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German</a:t>
            </a:r>
            <a:endParaRPr lang="en-GB" sz="1600"/>
          </a:p>
        </p:txBody>
      </p:sp>
      <p:sp>
        <p:nvSpPr>
          <p:cNvPr id="41988" name="Rectangle 4"/>
          <p:cNvSpPr>
            <a:spLocks noChangeArrowheads="1"/>
          </p:cNvSpPr>
          <p:nvPr/>
        </p:nvSpPr>
        <p:spPr bwMode="auto">
          <a:xfrm>
            <a:off x="990600" y="8382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French</a:t>
            </a:r>
            <a:endParaRPr lang="en-GB" sz="1600"/>
          </a:p>
        </p:txBody>
      </p:sp>
      <p:sp>
        <p:nvSpPr>
          <p:cNvPr id="41989" name="Rectangle 5"/>
          <p:cNvSpPr>
            <a:spLocks noChangeArrowheads="1"/>
          </p:cNvSpPr>
          <p:nvPr/>
        </p:nvSpPr>
        <p:spPr bwMode="auto">
          <a:xfrm>
            <a:off x="990600" y="16002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Spanish</a:t>
            </a:r>
            <a:endParaRPr lang="en-GB" sz="1600"/>
          </a:p>
        </p:txBody>
      </p:sp>
      <p:sp>
        <p:nvSpPr>
          <p:cNvPr id="41990" name="Rectangle 6"/>
          <p:cNvSpPr>
            <a:spLocks noChangeArrowheads="1"/>
          </p:cNvSpPr>
          <p:nvPr/>
        </p:nvSpPr>
        <p:spPr bwMode="auto">
          <a:xfrm>
            <a:off x="838200" y="23622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Italian</a:t>
            </a:r>
            <a:endParaRPr lang="en-GB" sz="1600"/>
          </a:p>
        </p:txBody>
      </p:sp>
      <p:sp>
        <p:nvSpPr>
          <p:cNvPr id="41991" name="Rectangle 7"/>
          <p:cNvSpPr>
            <a:spLocks noChangeArrowheads="1"/>
          </p:cNvSpPr>
          <p:nvPr/>
        </p:nvSpPr>
        <p:spPr bwMode="auto">
          <a:xfrm>
            <a:off x="4191000" y="2286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Slovenian</a:t>
            </a:r>
            <a:endParaRPr lang="en-GB" sz="1600"/>
          </a:p>
        </p:txBody>
      </p:sp>
      <p:sp>
        <p:nvSpPr>
          <p:cNvPr id="41992" name="Rectangle 8"/>
          <p:cNvSpPr>
            <a:spLocks noChangeArrowheads="1"/>
          </p:cNvSpPr>
          <p:nvPr/>
        </p:nvSpPr>
        <p:spPr bwMode="auto">
          <a:xfrm>
            <a:off x="5334000" y="2286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Slovak</a:t>
            </a:r>
            <a:endParaRPr lang="en-GB" sz="1600"/>
          </a:p>
        </p:txBody>
      </p:sp>
      <p:sp>
        <p:nvSpPr>
          <p:cNvPr id="41993" name="Rectangle 9"/>
          <p:cNvSpPr>
            <a:spLocks noChangeArrowheads="1"/>
          </p:cNvSpPr>
          <p:nvPr/>
        </p:nvSpPr>
        <p:spPr bwMode="auto">
          <a:xfrm>
            <a:off x="6477000" y="4572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Czech</a:t>
            </a:r>
            <a:endParaRPr lang="en-GB" sz="1600"/>
          </a:p>
        </p:txBody>
      </p:sp>
      <p:sp>
        <p:nvSpPr>
          <p:cNvPr id="41994" name="Rectangle 10"/>
          <p:cNvSpPr>
            <a:spLocks noChangeArrowheads="1"/>
          </p:cNvSpPr>
          <p:nvPr/>
        </p:nvSpPr>
        <p:spPr bwMode="auto">
          <a:xfrm>
            <a:off x="7162800" y="1143000"/>
            <a:ext cx="11430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Hungarian</a:t>
            </a:r>
            <a:endParaRPr lang="en-GB" sz="1600"/>
          </a:p>
        </p:txBody>
      </p:sp>
      <p:sp>
        <p:nvSpPr>
          <p:cNvPr id="41995" name="Rectangle 11"/>
          <p:cNvSpPr>
            <a:spLocks noChangeArrowheads="1"/>
          </p:cNvSpPr>
          <p:nvPr/>
        </p:nvSpPr>
        <p:spPr bwMode="auto">
          <a:xfrm>
            <a:off x="7696200" y="19050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Greek</a:t>
            </a:r>
            <a:endParaRPr lang="en-GB" sz="1600"/>
          </a:p>
        </p:txBody>
      </p:sp>
      <p:sp>
        <p:nvSpPr>
          <p:cNvPr id="41996" name="Rectangle 12"/>
          <p:cNvSpPr>
            <a:spLocks noChangeArrowheads="1"/>
          </p:cNvSpPr>
          <p:nvPr/>
        </p:nvSpPr>
        <p:spPr bwMode="auto">
          <a:xfrm>
            <a:off x="838200" y="30480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Finnish</a:t>
            </a:r>
            <a:endParaRPr lang="en-GB" sz="1600"/>
          </a:p>
        </p:txBody>
      </p:sp>
      <p:sp>
        <p:nvSpPr>
          <p:cNvPr id="41997" name="Rectangle 13"/>
          <p:cNvSpPr>
            <a:spLocks noChangeArrowheads="1"/>
          </p:cNvSpPr>
          <p:nvPr/>
        </p:nvSpPr>
        <p:spPr bwMode="auto">
          <a:xfrm>
            <a:off x="1066800" y="38862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dirty="0"/>
              <a:t>Swedish</a:t>
            </a:r>
            <a:endParaRPr lang="en-GB" sz="1600" dirty="0"/>
          </a:p>
        </p:txBody>
      </p:sp>
      <p:sp>
        <p:nvSpPr>
          <p:cNvPr id="41998" name="Rectangle 14"/>
          <p:cNvSpPr>
            <a:spLocks noChangeArrowheads="1"/>
          </p:cNvSpPr>
          <p:nvPr/>
        </p:nvSpPr>
        <p:spPr bwMode="auto">
          <a:xfrm>
            <a:off x="7391400" y="41148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Dutch</a:t>
            </a:r>
            <a:endParaRPr lang="en-GB" sz="1600"/>
          </a:p>
        </p:txBody>
      </p:sp>
      <p:sp>
        <p:nvSpPr>
          <p:cNvPr id="41999" name="Rectangle 15"/>
          <p:cNvSpPr>
            <a:spLocks noChangeArrowheads="1"/>
          </p:cNvSpPr>
          <p:nvPr/>
        </p:nvSpPr>
        <p:spPr bwMode="auto">
          <a:xfrm>
            <a:off x="7543800" y="33528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Lithuanian</a:t>
            </a:r>
            <a:endParaRPr lang="en-GB" sz="1600"/>
          </a:p>
        </p:txBody>
      </p:sp>
      <p:sp>
        <p:nvSpPr>
          <p:cNvPr id="42000" name="Rectangle 16"/>
          <p:cNvSpPr>
            <a:spLocks noChangeArrowheads="1"/>
          </p:cNvSpPr>
          <p:nvPr/>
        </p:nvSpPr>
        <p:spPr bwMode="auto">
          <a:xfrm>
            <a:off x="7696200" y="2590800"/>
            <a:ext cx="990600" cy="533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a:t>Danish</a:t>
            </a:r>
            <a:endParaRPr lang="en-GB" sz="1600"/>
          </a:p>
        </p:txBody>
      </p:sp>
      <p:sp>
        <p:nvSpPr>
          <p:cNvPr id="42001" name="Rectangle 17"/>
          <p:cNvSpPr>
            <a:spLocks noChangeArrowheads="1"/>
          </p:cNvSpPr>
          <p:nvPr/>
        </p:nvSpPr>
        <p:spPr bwMode="auto">
          <a:xfrm>
            <a:off x="3200400" y="2514600"/>
            <a:ext cx="3124200" cy="838200"/>
          </a:xfrm>
          <a:prstGeom prst="rect">
            <a:avLst/>
          </a:prstGeom>
          <a:solidFill>
            <a:schemeClr val="fo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1600" dirty="0"/>
              <a:t>Language Neutral</a:t>
            </a:r>
          </a:p>
          <a:p>
            <a:pPr algn="ctr" fontAlgn="auto">
              <a:spcBef>
                <a:spcPts val="0"/>
              </a:spcBef>
              <a:spcAft>
                <a:spcPts val="0"/>
              </a:spcAft>
              <a:defRPr/>
            </a:pPr>
            <a:r>
              <a:rPr lang="en-US" sz="1600" dirty="0"/>
              <a:t>Document Representation</a:t>
            </a:r>
            <a:endParaRPr lang="en-GB" sz="1600" dirty="0"/>
          </a:p>
        </p:txBody>
      </p:sp>
      <p:sp>
        <p:nvSpPr>
          <p:cNvPr id="42002" name="Line 18"/>
          <p:cNvSpPr>
            <a:spLocks noChangeShapeType="1"/>
          </p:cNvSpPr>
          <p:nvPr/>
        </p:nvSpPr>
        <p:spPr bwMode="auto">
          <a:xfrm flipV="1">
            <a:off x="2209800" y="3505200"/>
            <a:ext cx="990600" cy="6096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03" name="Line 19"/>
          <p:cNvSpPr>
            <a:spLocks noChangeShapeType="1"/>
          </p:cNvSpPr>
          <p:nvPr/>
        </p:nvSpPr>
        <p:spPr bwMode="auto">
          <a:xfrm>
            <a:off x="2133600" y="1295400"/>
            <a:ext cx="1219200" cy="9906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04" name="Line 20"/>
          <p:cNvSpPr>
            <a:spLocks noChangeShapeType="1"/>
          </p:cNvSpPr>
          <p:nvPr/>
        </p:nvSpPr>
        <p:spPr bwMode="auto">
          <a:xfrm flipH="1">
            <a:off x="5334000" y="914400"/>
            <a:ext cx="381000" cy="1295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05" name="Line 21"/>
          <p:cNvSpPr>
            <a:spLocks noChangeShapeType="1"/>
          </p:cNvSpPr>
          <p:nvPr/>
        </p:nvSpPr>
        <p:spPr bwMode="auto">
          <a:xfrm flipH="1" flipV="1">
            <a:off x="6629400" y="2743200"/>
            <a:ext cx="914400" cy="762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06" name="Line 22"/>
          <p:cNvSpPr>
            <a:spLocks noChangeShapeType="1"/>
          </p:cNvSpPr>
          <p:nvPr/>
        </p:nvSpPr>
        <p:spPr bwMode="auto">
          <a:xfrm flipH="1" flipV="1">
            <a:off x="6477000" y="3352800"/>
            <a:ext cx="762000" cy="533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07" name="Line 23"/>
          <p:cNvSpPr>
            <a:spLocks noChangeShapeType="1"/>
          </p:cNvSpPr>
          <p:nvPr/>
        </p:nvSpPr>
        <p:spPr bwMode="auto">
          <a:xfrm flipH="1" flipV="1">
            <a:off x="6477000" y="2971800"/>
            <a:ext cx="914400" cy="3810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08" name="Line 24"/>
          <p:cNvSpPr>
            <a:spLocks noChangeShapeType="1"/>
          </p:cNvSpPr>
          <p:nvPr/>
        </p:nvSpPr>
        <p:spPr bwMode="auto">
          <a:xfrm flipH="1">
            <a:off x="6553200" y="2286000"/>
            <a:ext cx="685800" cy="152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09" name="Line 25"/>
          <p:cNvSpPr>
            <a:spLocks noChangeShapeType="1"/>
          </p:cNvSpPr>
          <p:nvPr/>
        </p:nvSpPr>
        <p:spPr bwMode="auto">
          <a:xfrm flipH="1">
            <a:off x="5943600" y="1600200"/>
            <a:ext cx="838200" cy="7620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0" name="Line 26"/>
          <p:cNvSpPr>
            <a:spLocks noChangeShapeType="1"/>
          </p:cNvSpPr>
          <p:nvPr/>
        </p:nvSpPr>
        <p:spPr bwMode="auto">
          <a:xfrm flipH="1">
            <a:off x="5562600" y="1143000"/>
            <a:ext cx="914400" cy="11430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1" name="Line 27"/>
          <p:cNvSpPr>
            <a:spLocks noChangeShapeType="1"/>
          </p:cNvSpPr>
          <p:nvPr/>
        </p:nvSpPr>
        <p:spPr bwMode="auto">
          <a:xfrm>
            <a:off x="4876800" y="914400"/>
            <a:ext cx="0" cy="1295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2" name="Line 28"/>
          <p:cNvSpPr>
            <a:spLocks noChangeShapeType="1"/>
          </p:cNvSpPr>
          <p:nvPr/>
        </p:nvSpPr>
        <p:spPr bwMode="auto">
          <a:xfrm>
            <a:off x="3810000" y="990600"/>
            <a:ext cx="304800" cy="1295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3" name="Line 29"/>
          <p:cNvSpPr>
            <a:spLocks noChangeShapeType="1"/>
          </p:cNvSpPr>
          <p:nvPr/>
        </p:nvSpPr>
        <p:spPr bwMode="auto">
          <a:xfrm>
            <a:off x="2895600" y="1066800"/>
            <a:ext cx="838200" cy="12192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4" name="Line 30"/>
          <p:cNvSpPr>
            <a:spLocks noChangeShapeType="1"/>
          </p:cNvSpPr>
          <p:nvPr/>
        </p:nvSpPr>
        <p:spPr bwMode="auto">
          <a:xfrm>
            <a:off x="2209800" y="1905000"/>
            <a:ext cx="762000" cy="533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5" name="Line 31"/>
          <p:cNvSpPr>
            <a:spLocks noChangeShapeType="1"/>
          </p:cNvSpPr>
          <p:nvPr/>
        </p:nvSpPr>
        <p:spPr bwMode="auto">
          <a:xfrm>
            <a:off x="1981200" y="2590800"/>
            <a:ext cx="1066800" cy="2286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6" name="Line 32"/>
          <p:cNvSpPr>
            <a:spLocks noChangeShapeType="1"/>
          </p:cNvSpPr>
          <p:nvPr/>
        </p:nvSpPr>
        <p:spPr bwMode="auto">
          <a:xfrm flipV="1">
            <a:off x="1981200" y="3200400"/>
            <a:ext cx="1066800" cy="152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sl-SI"/>
          </a:p>
        </p:txBody>
      </p:sp>
      <p:sp>
        <p:nvSpPr>
          <p:cNvPr id="42017" name="Rectangle 33"/>
          <p:cNvSpPr>
            <a:spLocks noChangeArrowheads="1"/>
          </p:cNvSpPr>
          <p:nvPr/>
        </p:nvSpPr>
        <p:spPr bwMode="auto">
          <a:xfrm>
            <a:off x="1371600" y="4876800"/>
            <a:ext cx="3124200" cy="990600"/>
          </a:xfrm>
          <a:prstGeom prst="rect">
            <a:avLst/>
          </a:prstGeom>
          <a:solidFill>
            <a:srgbClr val="FF99CC"/>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dirty="0"/>
              <a:t>New document</a:t>
            </a:r>
          </a:p>
          <a:p>
            <a:pPr algn="ctr" fontAlgn="auto">
              <a:spcBef>
                <a:spcPts val="0"/>
              </a:spcBef>
              <a:spcAft>
                <a:spcPts val="0"/>
              </a:spcAft>
              <a:defRPr/>
            </a:pPr>
            <a:r>
              <a:rPr lang="en-US" dirty="0"/>
              <a:t>represented as text in </a:t>
            </a:r>
          </a:p>
          <a:p>
            <a:pPr algn="ctr" fontAlgn="auto">
              <a:spcBef>
                <a:spcPts val="0"/>
              </a:spcBef>
              <a:spcAft>
                <a:spcPts val="0"/>
              </a:spcAft>
              <a:defRPr/>
            </a:pPr>
            <a:r>
              <a:rPr lang="en-US" b="1" dirty="0"/>
              <a:t>any</a:t>
            </a:r>
            <a:r>
              <a:rPr lang="en-US" dirty="0"/>
              <a:t> of the above languages</a:t>
            </a:r>
            <a:endParaRPr lang="en-GB" dirty="0"/>
          </a:p>
        </p:txBody>
      </p:sp>
      <p:sp>
        <p:nvSpPr>
          <p:cNvPr id="42018" name="AutoShape 34"/>
          <p:cNvSpPr>
            <a:spLocks noChangeArrowheads="1"/>
          </p:cNvSpPr>
          <p:nvPr/>
        </p:nvSpPr>
        <p:spPr bwMode="auto">
          <a:xfrm>
            <a:off x="3200400" y="3352800"/>
            <a:ext cx="3276600" cy="1495425"/>
          </a:xfrm>
          <a:prstGeom prst="curvedDownArrow">
            <a:avLst>
              <a:gd name="adj1" fmla="val 43822"/>
              <a:gd name="adj2" fmla="val 87643"/>
              <a:gd name="adj3" fmla="val 33333"/>
            </a:avLst>
          </a:prstGeom>
          <a:solidFill>
            <a:schemeClr val="accent1"/>
          </a:solidFill>
          <a:ln w="9525">
            <a:solidFill>
              <a:schemeClr val="tx1"/>
            </a:solidFill>
            <a:miter lim="800000"/>
            <a:headEnd/>
            <a:tailEnd/>
          </a:ln>
        </p:spPr>
        <p:txBody>
          <a:bodyPr wrap="none" anchor="ctr"/>
          <a:lstStyle/>
          <a:p>
            <a:endParaRPr lang="sl-SI">
              <a:latin typeface="Lucida Sans Unicode" pitchFamily="34" charset="0"/>
            </a:endParaRPr>
          </a:p>
        </p:txBody>
      </p:sp>
      <p:sp>
        <p:nvSpPr>
          <p:cNvPr id="42019" name="Rectangle 35"/>
          <p:cNvSpPr>
            <a:spLocks noChangeArrowheads="1"/>
          </p:cNvSpPr>
          <p:nvPr/>
        </p:nvSpPr>
        <p:spPr bwMode="auto">
          <a:xfrm>
            <a:off x="4876800" y="4876800"/>
            <a:ext cx="3124200" cy="990600"/>
          </a:xfrm>
          <a:prstGeom prst="rect">
            <a:avLst/>
          </a:prstGeom>
          <a:solidFill>
            <a:srgbClr val="FF99CC"/>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dirty="0"/>
              <a:t>New document</a:t>
            </a:r>
          </a:p>
          <a:p>
            <a:pPr algn="ctr" fontAlgn="auto">
              <a:spcBef>
                <a:spcPts val="0"/>
              </a:spcBef>
              <a:spcAft>
                <a:spcPts val="0"/>
              </a:spcAft>
              <a:defRPr/>
            </a:pPr>
            <a:r>
              <a:rPr lang="en-US" dirty="0"/>
              <a:t>represented in </a:t>
            </a:r>
          </a:p>
          <a:p>
            <a:pPr algn="ctr" fontAlgn="auto">
              <a:spcBef>
                <a:spcPts val="0"/>
              </a:spcBef>
              <a:spcAft>
                <a:spcPts val="0"/>
              </a:spcAft>
              <a:defRPr/>
            </a:pPr>
            <a:r>
              <a:rPr lang="en-US" b="1" dirty="0"/>
              <a:t>Language Neutral</a:t>
            </a:r>
            <a:r>
              <a:rPr lang="en-US" dirty="0"/>
              <a:t> way</a:t>
            </a:r>
            <a:endParaRPr lang="en-GB" dirty="0"/>
          </a:p>
        </p:txBody>
      </p:sp>
      <p:sp>
        <p:nvSpPr>
          <p:cNvPr id="42020" name="WordArt 36"/>
          <p:cNvSpPr>
            <a:spLocks noChangeArrowheads="1" noChangeShapeType="1" noTextEdit="1"/>
          </p:cNvSpPr>
          <p:nvPr/>
        </p:nvSpPr>
        <p:spPr bwMode="auto">
          <a:xfrm>
            <a:off x="2743200" y="1857375"/>
            <a:ext cx="4191000" cy="1447800"/>
          </a:xfrm>
          <a:prstGeom prst="rect">
            <a:avLst/>
          </a:prstGeom>
        </p:spPr>
        <p:txBody>
          <a:bodyPr spcFirstLastPara="1" wrap="none" fromWordArt="1">
            <a:prstTxWarp prst="textArchUp">
              <a:avLst>
                <a:gd name="adj" fmla="val 11107732"/>
              </a:avLst>
            </a:prstTxWarp>
          </a:bodyPr>
          <a:lstStyle/>
          <a:p>
            <a:pPr algn="ctr"/>
            <a:r>
              <a:rPr lang="en-US" sz="3600" b="1" kern="10">
                <a:ln w="17780">
                  <a:solidFill>
                    <a:srgbClr val="FFFFFF"/>
                  </a:solidFill>
                  <a:miter lim="800000"/>
                  <a:headEnd/>
                  <a:tailEnd/>
                </a:ln>
                <a:gradFill rotWithShape="1">
                  <a:gsLst>
                    <a:gs pos="0">
                      <a:srgbClr val="505050"/>
                    </a:gs>
                    <a:gs pos="49001">
                      <a:srgbClr val="595959"/>
                    </a:gs>
                    <a:gs pos="50000">
                      <a:srgbClr val="000000"/>
                    </a:gs>
                    <a:gs pos="95000">
                      <a:srgbClr val="000000"/>
                    </a:gs>
                    <a:gs pos="100000">
                      <a:srgbClr val="000000"/>
                    </a:gs>
                  </a:gsLst>
                  <a:lin ang="5400000"/>
                </a:gradFill>
                <a:effectLst>
                  <a:outerShdw algn="tl" rotWithShape="0">
                    <a:srgbClr val="000000"/>
                  </a:outerShdw>
                </a:effectLst>
                <a:latin typeface="Arial Black"/>
              </a:rPr>
              <a:t>Canonical correlation analysis</a:t>
            </a:r>
          </a:p>
        </p:txBody>
      </p:sp>
      <p:sp>
        <p:nvSpPr>
          <p:cNvPr id="42022" name="Rectangle 38"/>
          <p:cNvSpPr>
            <a:spLocks noChangeArrowheads="1"/>
          </p:cNvSpPr>
          <p:nvPr/>
        </p:nvSpPr>
        <p:spPr bwMode="auto">
          <a:xfrm>
            <a:off x="2057400" y="6248400"/>
            <a:ext cx="7086600" cy="4572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dirty="0"/>
              <a:t>…enables cross-lingual retrieval, categorization, clustering, …</a:t>
            </a:r>
            <a:endParaRPr lang="en-GB" dirty="0"/>
          </a:p>
        </p:txBody>
      </p:sp>
      <p:sp>
        <p:nvSpPr>
          <p:cNvPr id="42023" name="AutoShape 39"/>
          <p:cNvSpPr>
            <a:spLocks noChangeArrowheads="1"/>
          </p:cNvSpPr>
          <p:nvPr/>
        </p:nvSpPr>
        <p:spPr bwMode="auto">
          <a:xfrm>
            <a:off x="5715000" y="5791200"/>
            <a:ext cx="1143000" cy="457200"/>
          </a:xfrm>
          <a:prstGeom prst="downArrow">
            <a:avLst>
              <a:gd name="adj1" fmla="val 50000"/>
              <a:gd name="adj2" fmla="val 25000"/>
            </a:avLst>
          </a:prstGeom>
          <a:solidFill>
            <a:srgbClr val="FFFF00"/>
          </a:solidFill>
          <a:ln w="9525">
            <a:solidFill>
              <a:schemeClr val="tx1"/>
            </a:solidFill>
            <a:miter lim="800000"/>
            <a:headEnd/>
            <a:tailEnd/>
          </a:ln>
        </p:spPr>
        <p:txBody>
          <a:bodyPr vert="eaVert" wrap="none" anchor="ctr"/>
          <a:lstStyle/>
          <a:p>
            <a:endParaRPr lang="sl-SI">
              <a:latin typeface="Lucida Sans Unicode" pitchFamily="34" charset="0"/>
            </a:endParaRPr>
          </a:p>
        </p:txBody>
      </p:sp>
      <p:sp>
        <p:nvSpPr>
          <p:cNvPr id="42024" name="WordArt 40"/>
          <p:cNvSpPr>
            <a:spLocks noChangeArrowheads="1" noChangeShapeType="1" noTextEdit="1"/>
          </p:cNvSpPr>
          <p:nvPr/>
        </p:nvSpPr>
        <p:spPr bwMode="auto">
          <a:xfrm>
            <a:off x="3419475" y="3933825"/>
            <a:ext cx="2695575" cy="571500"/>
          </a:xfrm>
          <a:prstGeom prst="rect">
            <a:avLst/>
          </a:prstGeom>
        </p:spPr>
        <p:txBody>
          <a:bodyPr wrap="none" fromWordArt="1">
            <a:prstTxWarp prst="textPlain">
              <a:avLst>
                <a:gd name="adj" fmla="val 50000"/>
              </a:avLst>
            </a:prstTxWarp>
          </a:bodyPr>
          <a:lstStyle/>
          <a:p>
            <a:pPr algn="ctr"/>
            <a:r>
              <a:rPr lang="en-US" sz="3600" b="1" kern="10">
                <a:ln w="17780">
                  <a:solidFill>
                    <a:srgbClr val="FFFFFF"/>
                  </a:solidFill>
                  <a:miter lim="800000"/>
                  <a:headEnd/>
                  <a:tailEnd/>
                </a:ln>
                <a:gradFill rotWithShape="1">
                  <a:gsLst>
                    <a:gs pos="0">
                      <a:srgbClr val="505050"/>
                    </a:gs>
                    <a:gs pos="49001">
                      <a:srgbClr val="595959"/>
                    </a:gs>
                    <a:gs pos="50000">
                      <a:srgbClr val="000000"/>
                    </a:gs>
                    <a:gs pos="95000">
                      <a:srgbClr val="000000"/>
                    </a:gs>
                    <a:gs pos="100000">
                      <a:srgbClr val="000000"/>
                    </a:gs>
                  </a:gsLst>
                  <a:lin ang="5400000"/>
                </a:gradFill>
                <a:effectLst>
                  <a:outerShdw algn="tl" rotWithShape="0">
                    <a:srgbClr val="000000"/>
                  </a:outerShdw>
                </a:effectLst>
                <a:latin typeface="Impact"/>
              </a:rPr>
              <a:t>transform</a:t>
            </a:r>
          </a:p>
        </p:txBody>
      </p:sp>
      <p:pic>
        <p:nvPicPr>
          <p:cNvPr id="37928" name="Picture 2"/>
          <p:cNvPicPr>
            <a:picLocks noChangeAspect="1" noChangeArrowheads="1"/>
          </p:cNvPicPr>
          <p:nvPr/>
        </p:nvPicPr>
        <p:blipFill>
          <a:blip r:embed="rId2" cstate="print"/>
          <a:srcRect/>
          <a:stretch>
            <a:fillRect/>
          </a:stretch>
        </p:blipFill>
        <p:spPr bwMode="auto">
          <a:xfrm>
            <a:off x="0" y="6405563"/>
            <a:ext cx="2057400" cy="452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97"/>
                                        </p:tgtEl>
                                        <p:attrNameLst>
                                          <p:attrName>style.visibility</p:attrName>
                                        </p:attrNameLst>
                                      </p:cBhvr>
                                      <p:to>
                                        <p:strVal val="visible"/>
                                      </p:to>
                                    </p:set>
                                    <p:anim calcmode="lin" valueType="num">
                                      <p:cBhvr>
                                        <p:cTn id="7" dur="500" fill="hold"/>
                                        <p:tgtEl>
                                          <p:spTgt spid="41997"/>
                                        </p:tgtEl>
                                        <p:attrNameLst>
                                          <p:attrName>ppt_w</p:attrName>
                                        </p:attrNameLst>
                                      </p:cBhvr>
                                      <p:tavLst>
                                        <p:tav tm="0">
                                          <p:val>
                                            <p:fltVal val="0"/>
                                          </p:val>
                                        </p:tav>
                                        <p:tav tm="100000">
                                          <p:val>
                                            <p:strVal val="#ppt_w"/>
                                          </p:val>
                                        </p:tav>
                                      </p:tavLst>
                                    </p:anim>
                                    <p:anim calcmode="lin" valueType="num">
                                      <p:cBhvr>
                                        <p:cTn id="8" dur="500" fill="hold"/>
                                        <p:tgtEl>
                                          <p:spTgt spid="4199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1996"/>
                                        </p:tgtEl>
                                        <p:attrNameLst>
                                          <p:attrName>style.visibility</p:attrName>
                                        </p:attrNameLst>
                                      </p:cBhvr>
                                      <p:to>
                                        <p:strVal val="visible"/>
                                      </p:to>
                                    </p:set>
                                    <p:anim calcmode="lin" valueType="num">
                                      <p:cBhvr>
                                        <p:cTn id="11" dur="500" fill="hold"/>
                                        <p:tgtEl>
                                          <p:spTgt spid="41996"/>
                                        </p:tgtEl>
                                        <p:attrNameLst>
                                          <p:attrName>ppt_w</p:attrName>
                                        </p:attrNameLst>
                                      </p:cBhvr>
                                      <p:tavLst>
                                        <p:tav tm="0">
                                          <p:val>
                                            <p:fltVal val="0"/>
                                          </p:val>
                                        </p:tav>
                                        <p:tav tm="100000">
                                          <p:val>
                                            <p:strVal val="#ppt_w"/>
                                          </p:val>
                                        </p:tav>
                                      </p:tavLst>
                                    </p:anim>
                                    <p:anim calcmode="lin" valueType="num">
                                      <p:cBhvr>
                                        <p:cTn id="12" dur="500" fill="hold"/>
                                        <p:tgtEl>
                                          <p:spTgt spid="4199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1990"/>
                                        </p:tgtEl>
                                        <p:attrNameLst>
                                          <p:attrName>style.visibility</p:attrName>
                                        </p:attrNameLst>
                                      </p:cBhvr>
                                      <p:to>
                                        <p:strVal val="visible"/>
                                      </p:to>
                                    </p:set>
                                    <p:anim calcmode="lin" valueType="num">
                                      <p:cBhvr>
                                        <p:cTn id="15" dur="500" fill="hold"/>
                                        <p:tgtEl>
                                          <p:spTgt spid="41990"/>
                                        </p:tgtEl>
                                        <p:attrNameLst>
                                          <p:attrName>ppt_w</p:attrName>
                                        </p:attrNameLst>
                                      </p:cBhvr>
                                      <p:tavLst>
                                        <p:tav tm="0">
                                          <p:val>
                                            <p:fltVal val="0"/>
                                          </p:val>
                                        </p:tav>
                                        <p:tav tm="100000">
                                          <p:val>
                                            <p:strVal val="#ppt_w"/>
                                          </p:val>
                                        </p:tav>
                                      </p:tavLst>
                                    </p:anim>
                                    <p:anim calcmode="lin" valueType="num">
                                      <p:cBhvr>
                                        <p:cTn id="16" dur="500" fill="hold"/>
                                        <p:tgtEl>
                                          <p:spTgt spid="4199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p:cTn id="19" dur="500" fill="hold"/>
                                        <p:tgtEl>
                                          <p:spTgt spid="41989"/>
                                        </p:tgtEl>
                                        <p:attrNameLst>
                                          <p:attrName>ppt_w</p:attrName>
                                        </p:attrNameLst>
                                      </p:cBhvr>
                                      <p:tavLst>
                                        <p:tav tm="0">
                                          <p:val>
                                            <p:fltVal val="0"/>
                                          </p:val>
                                        </p:tav>
                                        <p:tav tm="100000">
                                          <p:val>
                                            <p:strVal val="#ppt_w"/>
                                          </p:val>
                                        </p:tav>
                                      </p:tavLst>
                                    </p:anim>
                                    <p:anim calcmode="lin" valueType="num">
                                      <p:cBhvr>
                                        <p:cTn id="20" dur="500" fill="hold"/>
                                        <p:tgtEl>
                                          <p:spTgt spid="4198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1988"/>
                                        </p:tgtEl>
                                        <p:attrNameLst>
                                          <p:attrName>style.visibility</p:attrName>
                                        </p:attrNameLst>
                                      </p:cBhvr>
                                      <p:to>
                                        <p:strVal val="visible"/>
                                      </p:to>
                                    </p:set>
                                    <p:anim calcmode="lin" valueType="num">
                                      <p:cBhvr>
                                        <p:cTn id="23" dur="500" fill="hold"/>
                                        <p:tgtEl>
                                          <p:spTgt spid="41988"/>
                                        </p:tgtEl>
                                        <p:attrNameLst>
                                          <p:attrName>ppt_w</p:attrName>
                                        </p:attrNameLst>
                                      </p:cBhvr>
                                      <p:tavLst>
                                        <p:tav tm="0">
                                          <p:val>
                                            <p:fltVal val="0"/>
                                          </p:val>
                                        </p:tav>
                                        <p:tav tm="100000">
                                          <p:val>
                                            <p:strVal val="#ppt_w"/>
                                          </p:val>
                                        </p:tav>
                                      </p:tavLst>
                                    </p:anim>
                                    <p:anim calcmode="lin" valueType="num">
                                      <p:cBhvr>
                                        <p:cTn id="24" dur="500" fill="hold"/>
                                        <p:tgtEl>
                                          <p:spTgt spid="4198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1986"/>
                                        </p:tgtEl>
                                        <p:attrNameLst>
                                          <p:attrName>style.visibility</p:attrName>
                                        </p:attrNameLst>
                                      </p:cBhvr>
                                      <p:to>
                                        <p:strVal val="visible"/>
                                      </p:to>
                                    </p:set>
                                    <p:anim calcmode="lin" valueType="num">
                                      <p:cBhvr>
                                        <p:cTn id="27" dur="500" fill="hold"/>
                                        <p:tgtEl>
                                          <p:spTgt spid="41986"/>
                                        </p:tgtEl>
                                        <p:attrNameLst>
                                          <p:attrName>ppt_w</p:attrName>
                                        </p:attrNameLst>
                                      </p:cBhvr>
                                      <p:tavLst>
                                        <p:tav tm="0">
                                          <p:val>
                                            <p:fltVal val="0"/>
                                          </p:val>
                                        </p:tav>
                                        <p:tav tm="100000">
                                          <p:val>
                                            <p:strVal val="#ppt_w"/>
                                          </p:val>
                                        </p:tav>
                                      </p:tavLst>
                                    </p:anim>
                                    <p:anim calcmode="lin" valueType="num">
                                      <p:cBhvr>
                                        <p:cTn id="28" dur="500" fill="hold"/>
                                        <p:tgtEl>
                                          <p:spTgt spid="4198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1987"/>
                                        </p:tgtEl>
                                        <p:attrNameLst>
                                          <p:attrName>style.visibility</p:attrName>
                                        </p:attrNameLst>
                                      </p:cBhvr>
                                      <p:to>
                                        <p:strVal val="visible"/>
                                      </p:to>
                                    </p:set>
                                    <p:anim calcmode="lin" valueType="num">
                                      <p:cBhvr>
                                        <p:cTn id="31" dur="500" fill="hold"/>
                                        <p:tgtEl>
                                          <p:spTgt spid="41987"/>
                                        </p:tgtEl>
                                        <p:attrNameLst>
                                          <p:attrName>ppt_w</p:attrName>
                                        </p:attrNameLst>
                                      </p:cBhvr>
                                      <p:tavLst>
                                        <p:tav tm="0">
                                          <p:val>
                                            <p:fltVal val="0"/>
                                          </p:val>
                                        </p:tav>
                                        <p:tav tm="100000">
                                          <p:val>
                                            <p:strVal val="#ppt_w"/>
                                          </p:val>
                                        </p:tav>
                                      </p:tavLst>
                                    </p:anim>
                                    <p:anim calcmode="lin" valueType="num">
                                      <p:cBhvr>
                                        <p:cTn id="32" dur="500" fill="hold"/>
                                        <p:tgtEl>
                                          <p:spTgt spid="4198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1991"/>
                                        </p:tgtEl>
                                        <p:attrNameLst>
                                          <p:attrName>style.visibility</p:attrName>
                                        </p:attrNameLst>
                                      </p:cBhvr>
                                      <p:to>
                                        <p:strVal val="visible"/>
                                      </p:to>
                                    </p:set>
                                    <p:anim calcmode="lin" valueType="num">
                                      <p:cBhvr>
                                        <p:cTn id="35" dur="500" fill="hold"/>
                                        <p:tgtEl>
                                          <p:spTgt spid="41991"/>
                                        </p:tgtEl>
                                        <p:attrNameLst>
                                          <p:attrName>ppt_w</p:attrName>
                                        </p:attrNameLst>
                                      </p:cBhvr>
                                      <p:tavLst>
                                        <p:tav tm="0">
                                          <p:val>
                                            <p:fltVal val="0"/>
                                          </p:val>
                                        </p:tav>
                                        <p:tav tm="100000">
                                          <p:val>
                                            <p:strVal val="#ppt_w"/>
                                          </p:val>
                                        </p:tav>
                                      </p:tavLst>
                                    </p:anim>
                                    <p:anim calcmode="lin" valueType="num">
                                      <p:cBhvr>
                                        <p:cTn id="36" dur="500" fill="hold"/>
                                        <p:tgtEl>
                                          <p:spTgt spid="4199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1992"/>
                                        </p:tgtEl>
                                        <p:attrNameLst>
                                          <p:attrName>style.visibility</p:attrName>
                                        </p:attrNameLst>
                                      </p:cBhvr>
                                      <p:to>
                                        <p:strVal val="visible"/>
                                      </p:to>
                                    </p:set>
                                    <p:anim calcmode="lin" valueType="num">
                                      <p:cBhvr>
                                        <p:cTn id="39" dur="500" fill="hold"/>
                                        <p:tgtEl>
                                          <p:spTgt spid="41992"/>
                                        </p:tgtEl>
                                        <p:attrNameLst>
                                          <p:attrName>ppt_w</p:attrName>
                                        </p:attrNameLst>
                                      </p:cBhvr>
                                      <p:tavLst>
                                        <p:tav tm="0">
                                          <p:val>
                                            <p:fltVal val="0"/>
                                          </p:val>
                                        </p:tav>
                                        <p:tav tm="100000">
                                          <p:val>
                                            <p:strVal val="#ppt_w"/>
                                          </p:val>
                                        </p:tav>
                                      </p:tavLst>
                                    </p:anim>
                                    <p:anim calcmode="lin" valueType="num">
                                      <p:cBhvr>
                                        <p:cTn id="40" dur="500" fill="hold"/>
                                        <p:tgtEl>
                                          <p:spTgt spid="41992"/>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1993"/>
                                        </p:tgtEl>
                                        <p:attrNameLst>
                                          <p:attrName>style.visibility</p:attrName>
                                        </p:attrNameLst>
                                      </p:cBhvr>
                                      <p:to>
                                        <p:strVal val="visible"/>
                                      </p:to>
                                    </p:set>
                                    <p:anim calcmode="lin" valueType="num">
                                      <p:cBhvr>
                                        <p:cTn id="43" dur="500" fill="hold"/>
                                        <p:tgtEl>
                                          <p:spTgt spid="41993"/>
                                        </p:tgtEl>
                                        <p:attrNameLst>
                                          <p:attrName>ppt_w</p:attrName>
                                        </p:attrNameLst>
                                      </p:cBhvr>
                                      <p:tavLst>
                                        <p:tav tm="0">
                                          <p:val>
                                            <p:fltVal val="0"/>
                                          </p:val>
                                        </p:tav>
                                        <p:tav tm="100000">
                                          <p:val>
                                            <p:strVal val="#ppt_w"/>
                                          </p:val>
                                        </p:tav>
                                      </p:tavLst>
                                    </p:anim>
                                    <p:anim calcmode="lin" valueType="num">
                                      <p:cBhvr>
                                        <p:cTn id="44" dur="500" fill="hold"/>
                                        <p:tgtEl>
                                          <p:spTgt spid="41993"/>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1994"/>
                                        </p:tgtEl>
                                        <p:attrNameLst>
                                          <p:attrName>style.visibility</p:attrName>
                                        </p:attrNameLst>
                                      </p:cBhvr>
                                      <p:to>
                                        <p:strVal val="visible"/>
                                      </p:to>
                                    </p:set>
                                    <p:anim calcmode="lin" valueType="num">
                                      <p:cBhvr>
                                        <p:cTn id="47" dur="500" fill="hold"/>
                                        <p:tgtEl>
                                          <p:spTgt spid="41994"/>
                                        </p:tgtEl>
                                        <p:attrNameLst>
                                          <p:attrName>ppt_w</p:attrName>
                                        </p:attrNameLst>
                                      </p:cBhvr>
                                      <p:tavLst>
                                        <p:tav tm="0">
                                          <p:val>
                                            <p:fltVal val="0"/>
                                          </p:val>
                                        </p:tav>
                                        <p:tav tm="100000">
                                          <p:val>
                                            <p:strVal val="#ppt_w"/>
                                          </p:val>
                                        </p:tav>
                                      </p:tavLst>
                                    </p:anim>
                                    <p:anim calcmode="lin" valueType="num">
                                      <p:cBhvr>
                                        <p:cTn id="48" dur="500" fill="hold"/>
                                        <p:tgtEl>
                                          <p:spTgt spid="4199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1995"/>
                                        </p:tgtEl>
                                        <p:attrNameLst>
                                          <p:attrName>style.visibility</p:attrName>
                                        </p:attrNameLst>
                                      </p:cBhvr>
                                      <p:to>
                                        <p:strVal val="visible"/>
                                      </p:to>
                                    </p:set>
                                    <p:anim calcmode="lin" valueType="num">
                                      <p:cBhvr>
                                        <p:cTn id="51" dur="500" fill="hold"/>
                                        <p:tgtEl>
                                          <p:spTgt spid="41995"/>
                                        </p:tgtEl>
                                        <p:attrNameLst>
                                          <p:attrName>ppt_w</p:attrName>
                                        </p:attrNameLst>
                                      </p:cBhvr>
                                      <p:tavLst>
                                        <p:tav tm="0">
                                          <p:val>
                                            <p:fltVal val="0"/>
                                          </p:val>
                                        </p:tav>
                                        <p:tav tm="100000">
                                          <p:val>
                                            <p:strVal val="#ppt_w"/>
                                          </p:val>
                                        </p:tav>
                                      </p:tavLst>
                                    </p:anim>
                                    <p:anim calcmode="lin" valueType="num">
                                      <p:cBhvr>
                                        <p:cTn id="52" dur="500" fill="hold"/>
                                        <p:tgtEl>
                                          <p:spTgt spid="4199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2000"/>
                                        </p:tgtEl>
                                        <p:attrNameLst>
                                          <p:attrName>style.visibility</p:attrName>
                                        </p:attrNameLst>
                                      </p:cBhvr>
                                      <p:to>
                                        <p:strVal val="visible"/>
                                      </p:to>
                                    </p:set>
                                    <p:anim calcmode="lin" valueType="num">
                                      <p:cBhvr>
                                        <p:cTn id="55" dur="500" fill="hold"/>
                                        <p:tgtEl>
                                          <p:spTgt spid="42000"/>
                                        </p:tgtEl>
                                        <p:attrNameLst>
                                          <p:attrName>ppt_w</p:attrName>
                                        </p:attrNameLst>
                                      </p:cBhvr>
                                      <p:tavLst>
                                        <p:tav tm="0">
                                          <p:val>
                                            <p:fltVal val="0"/>
                                          </p:val>
                                        </p:tav>
                                        <p:tav tm="100000">
                                          <p:val>
                                            <p:strVal val="#ppt_w"/>
                                          </p:val>
                                        </p:tav>
                                      </p:tavLst>
                                    </p:anim>
                                    <p:anim calcmode="lin" valueType="num">
                                      <p:cBhvr>
                                        <p:cTn id="56" dur="500" fill="hold"/>
                                        <p:tgtEl>
                                          <p:spTgt spid="42000"/>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1999"/>
                                        </p:tgtEl>
                                        <p:attrNameLst>
                                          <p:attrName>style.visibility</p:attrName>
                                        </p:attrNameLst>
                                      </p:cBhvr>
                                      <p:to>
                                        <p:strVal val="visible"/>
                                      </p:to>
                                    </p:set>
                                    <p:anim calcmode="lin" valueType="num">
                                      <p:cBhvr>
                                        <p:cTn id="59" dur="500" fill="hold"/>
                                        <p:tgtEl>
                                          <p:spTgt spid="41999"/>
                                        </p:tgtEl>
                                        <p:attrNameLst>
                                          <p:attrName>ppt_w</p:attrName>
                                        </p:attrNameLst>
                                      </p:cBhvr>
                                      <p:tavLst>
                                        <p:tav tm="0">
                                          <p:val>
                                            <p:fltVal val="0"/>
                                          </p:val>
                                        </p:tav>
                                        <p:tav tm="100000">
                                          <p:val>
                                            <p:strVal val="#ppt_w"/>
                                          </p:val>
                                        </p:tav>
                                      </p:tavLst>
                                    </p:anim>
                                    <p:anim calcmode="lin" valueType="num">
                                      <p:cBhvr>
                                        <p:cTn id="60" dur="500" fill="hold"/>
                                        <p:tgtEl>
                                          <p:spTgt spid="41999"/>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41998"/>
                                        </p:tgtEl>
                                        <p:attrNameLst>
                                          <p:attrName>style.visibility</p:attrName>
                                        </p:attrNameLst>
                                      </p:cBhvr>
                                      <p:to>
                                        <p:strVal val="visible"/>
                                      </p:to>
                                    </p:set>
                                    <p:anim calcmode="lin" valueType="num">
                                      <p:cBhvr>
                                        <p:cTn id="63" dur="500" fill="hold"/>
                                        <p:tgtEl>
                                          <p:spTgt spid="41998"/>
                                        </p:tgtEl>
                                        <p:attrNameLst>
                                          <p:attrName>ppt_w</p:attrName>
                                        </p:attrNameLst>
                                      </p:cBhvr>
                                      <p:tavLst>
                                        <p:tav tm="0">
                                          <p:val>
                                            <p:fltVal val="0"/>
                                          </p:val>
                                        </p:tav>
                                        <p:tav tm="100000">
                                          <p:val>
                                            <p:strVal val="#ppt_w"/>
                                          </p:val>
                                        </p:tav>
                                      </p:tavLst>
                                    </p:anim>
                                    <p:anim calcmode="lin" valueType="num">
                                      <p:cBhvr>
                                        <p:cTn id="64" dur="500" fill="hold"/>
                                        <p:tgtEl>
                                          <p:spTgt spid="41998"/>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42002"/>
                                        </p:tgtEl>
                                        <p:attrNameLst>
                                          <p:attrName>style.visibility</p:attrName>
                                        </p:attrNameLst>
                                      </p:cBhvr>
                                      <p:to>
                                        <p:strVal val="visible"/>
                                      </p:to>
                                    </p:set>
                                    <p:anim calcmode="lin" valueType="num">
                                      <p:cBhvr>
                                        <p:cTn id="69" dur="500" fill="hold"/>
                                        <p:tgtEl>
                                          <p:spTgt spid="42002"/>
                                        </p:tgtEl>
                                        <p:attrNameLst>
                                          <p:attrName>ppt_w</p:attrName>
                                        </p:attrNameLst>
                                      </p:cBhvr>
                                      <p:tavLst>
                                        <p:tav tm="0">
                                          <p:val>
                                            <p:fltVal val="0"/>
                                          </p:val>
                                        </p:tav>
                                        <p:tav tm="100000">
                                          <p:val>
                                            <p:strVal val="#ppt_w"/>
                                          </p:val>
                                        </p:tav>
                                      </p:tavLst>
                                    </p:anim>
                                    <p:anim calcmode="lin" valueType="num">
                                      <p:cBhvr>
                                        <p:cTn id="70" dur="500" fill="hold"/>
                                        <p:tgtEl>
                                          <p:spTgt spid="42002"/>
                                        </p:tgtEl>
                                        <p:attrNameLst>
                                          <p:attrName>ppt_h</p:attrName>
                                        </p:attrNameLst>
                                      </p:cBhvr>
                                      <p:tavLst>
                                        <p:tav tm="0">
                                          <p:val>
                                            <p:fltVal val="0"/>
                                          </p:val>
                                        </p:tav>
                                        <p:tav tm="100000">
                                          <p:val>
                                            <p:strVal val="#ppt_h"/>
                                          </p:val>
                                        </p:tav>
                                      </p:tavLst>
                                    </p:anim>
                                    <p:anim calcmode="lin" valueType="num">
                                      <p:cBhvr>
                                        <p:cTn id="71" dur="500" fill="hold"/>
                                        <p:tgtEl>
                                          <p:spTgt spid="42002"/>
                                        </p:tgtEl>
                                        <p:attrNameLst>
                                          <p:attrName>style.rotation</p:attrName>
                                        </p:attrNameLst>
                                      </p:cBhvr>
                                      <p:tavLst>
                                        <p:tav tm="0">
                                          <p:val>
                                            <p:fltVal val="360"/>
                                          </p:val>
                                        </p:tav>
                                        <p:tav tm="100000">
                                          <p:val>
                                            <p:fltVal val="0"/>
                                          </p:val>
                                        </p:tav>
                                      </p:tavLst>
                                    </p:anim>
                                    <p:animEffect transition="in" filter="fade">
                                      <p:cBhvr>
                                        <p:cTn id="72" dur="500"/>
                                        <p:tgtEl>
                                          <p:spTgt spid="42002"/>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42016"/>
                                        </p:tgtEl>
                                        <p:attrNameLst>
                                          <p:attrName>style.visibility</p:attrName>
                                        </p:attrNameLst>
                                      </p:cBhvr>
                                      <p:to>
                                        <p:strVal val="visible"/>
                                      </p:to>
                                    </p:set>
                                    <p:anim calcmode="lin" valueType="num">
                                      <p:cBhvr>
                                        <p:cTn id="75" dur="500" fill="hold"/>
                                        <p:tgtEl>
                                          <p:spTgt spid="42016"/>
                                        </p:tgtEl>
                                        <p:attrNameLst>
                                          <p:attrName>ppt_w</p:attrName>
                                        </p:attrNameLst>
                                      </p:cBhvr>
                                      <p:tavLst>
                                        <p:tav tm="0">
                                          <p:val>
                                            <p:fltVal val="0"/>
                                          </p:val>
                                        </p:tav>
                                        <p:tav tm="100000">
                                          <p:val>
                                            <p:strVal val="#ppt_w"/>
                                          </p:val>
                                        </p:tav>
                                      </p:tavLst>
                                    </p:anim>
                                    <p:anim calcmode="lin" valueType="num">
                                      <p:cBhvr>
                                        <p:cTn id="76" dur="500" fill="hold"/>
                                        <p:tgtEl>
                                          <p:spTgt spid="42016"/>
                                        </p:tgtEl>
                                        <p:attrNameLst>
                                          <p:attrName>ppt_h</p:attrName>
                                        </p:attrNameLst>
                                      </p:cBhvr>
                                      <p:tavLst>
                                        <p:tav tm="0">
                                          <p:val>
                                            <p:fltVal val="0"/>
                                          </p:val>
                                        </p:tav>
                                        <p:tav tm="100000">
                                          <p:val>
                                            <p:strVal val="#ppt_h"/>
                                          </p:val>
                                        </p:tav>
                                      </p:tavLst>
                                    </p:anim>
                                    <p:anim calcmode="lin" valueType="num">
                                      <p:cBhvr>
                                        <p:cTn id="77" dur="500" fill="hold"/>
                                        <p:tgtEl>
                                          <p:spTgt spid="42016"/>
                                        </p:tgtEl>
                                        <p:attrNameLst>
                                          <p:attrName>style.rotation</p:attrName>
                                        </p:attrNameLst>
                                      </p:cBhvr>
                                      <p:tavLst>
                                        <p:tav tm="0">
                                          <p:val>
                                            <p:fltVal val="360"/>
                                          </p:val>
                                        </p:tav>
                                        <p:tav tm="100000">
                                          <p:val>
                                            <p:fltVal val="0"/>
                                          </p:val>
                                        </p:tav>
                                      </p:tavLst>
                                    </p:anim>
                                    <p:animEffect transition="in" filter="fade">
                                      <p:cBhvr>
                                        <p:cTn id="78" dur="500"/>
                                        <p:tgtEl>
                                          <p:spTgt spid="42016"/>
                                        </p:tgtEl>
                                      </p:cBhvr>
                                    </p:animEffect>
                                  </p:childTnLst>
                                </p:cTn>
                              </p:par>
                              <p:par>
                                <p:cTn id="79" presetID="49" presetClass="entr" presetSubtype="0" decel="100000" fill="hold" nodeType="withEffect">
                                  <p:stCondLst>
                                    <p:cond delay="0"/>
                                  </p:stCondLst>
                                  <p:childTnLst>
                                    <p:set>
                                      <p:cBhvr>
                                        <p:cTn id="80" dur="1" fill="hold">
                                          <p:stCondLst>
                                            <p:cond delay="0"/>
                                          </p:stCondLst>
                                        </p:cTn>
                                        <p:tgtEl>
                                          <p:spTgt spid="42015"/>
                                        </p:tgtEl>
                                        <p:attrNameLst>
                                          <p:attrName>style.visibility</p:attrName>
                                        </p:attrNameLst>
                                      </p:cBhvr>
                                      <p:to>
                                        <p:strVal val="visible"/>
                                      </p:to>
                                    </p:set>
                                    <p:anim calcmode="lin" valueType="num">
                                      <p:cBhvr>
                                        <p:cTn id="81" dur="500" fill="hold"/>
                                        <p:tgtEl>
                                          <p:spTgt spid="42015"/>
                                        </p:tgtEl>
                                        <p:attrNameLst>
                                          <p:attrName>ppt_w</p:attrName>
                                        </p:attrNameLst>
                                      </p:cBhvr>
                                      <p:tavLst>
                                        <p:tav tm="0">
                                          <p:val>
                                            <p:fltVal val="0"/>
                                          </p:val>
                                        </p:tav>
                                        <p:tav tm="100000">
                                          <p:val>
                                            <p:strVal val="#ppt_w"/>
                                          </p:val>
                                        </p:tav>
                                      </p:tavLst>
                                    </p:anim>
                                    <p:anim calcmode="lin" valueType="num">
                                      <p:cBhvr>
                                        <p:cTn id="82" dur="500" fill="hold"/>
                                        <p:tgtEl>
                                          <p:spTgt spid="42015"/>
                                        </p:tgtEl>
                                        <p:attrNameLst>
                                          <p:attrName>ppt_h</p:attrName>
                                        </p:attrNameLst>
                                      </p:cBhvr>
                                      <p:tavLst>
                                        <p:tav tm="0">
                                          <p:val>
                                            <p:fltVal val="0"/>
                                          </p:val>
                                        </p:tav>
                                        <p:tav tm="100000">
                                          <p:val>
                                            <p:strVal val="#ppt_h"/>
                                          </p:val>
                                        </p:tav>
                                      </p:tavLst>
                                    </p:anim>
                                    <p:anim calcmode="lin" valueType="num">
                                      <p:cBhvr>
                                        <p:cTn id="83" dur="500" fill="hold"/>
                                        <p:tgtEl>
                                          <p:spTgt spid="42015"/>
                                        </p:tgtEl>
                                        <p:attrNameLst>
                                          <p:attrName>style.rotation</p:attrName>
                                        </p:attrNameLst>
                                      </p:cBhvr>
                                      <p:tavLst>
                                        <p:tav tm="0">
                                          <p:val>
                                            <p:fltVal val="360"/>
                                          </p:val>
                                        </p:tav>
                                        <p:tav tm="100000">
                                          <p:val>
                                            <p:fltVal val="0"/>
                                          </p:val>
                                        </p:tav>
                                      </p:tavLst>
                                    </p:anim>
                                    <p:animEffect transition="in" filter="fade">
                                      <p:cBhvr>
                                        <p:cTn id="84" dur="500"/>
                                        <p:tgtEl>
                                          <p:spTgt spid="42015"/>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42014"/>
                                        </p:tgtEl>
                                        <p:attrNameLst>
                                          <p:attrName>style.visibility</p:attrName>
                                        </p:attrNameLst>
                                      </p:cBhvr>
                                      <p:to>
                                        <p:strVal val="visible"/>
                                      </p:to>
                                    </p:set>
                                    <p:anim calcmode="lin" valueType="num">
                                      <p:cBhvr>
                                        <p:cTn id="87" dur="500" fill="hold"/>
                                        <p:tgtEl>
                                          <p:spTgt spid="42014"/>
                                        </p:tgtEl>
                                        <p:attrNameLst>
                                          <p:attrName>ppt_w</p:attrName>
                                        </p:attrNameLst>
                                      </p:cBhvr>
                                      <p:tavLst>
                                        <p:tav tm="0">
                                          <p:val>
                                            <p:fltVal val="0"/>
                                          </p:val>
                                        </p:tav>
                                        <p:tav tm="100000">
                                          <p:val>
                                            <p:strVal val="#ppt_w"/>
                                          </p:val>
                                        </p:tav>
                                      </p:tavLst>
                                    </p:anim>
                                    <p:anim calcmode="lin" valueType="num">
                                      <p:cBhvr>
                                        <p:cTn id="88" dur="500" fill="hold"/>
                                        <p:tgtEl>
                                          <p:spTgt spid="42014"/>
                                        </p:tgtEl>
                                        <p:attrNameLst>
                                          <p:attrName>ppt_h</p:attrName>
                                        </p:attrNameLst>
                                      </p:cBhvr>
                                      <p:tavLst>
                                        <p:tav tm="0">
                                          <p:val>
                                            <p:fltVal val="0"/>
                                          </p:val>
                                        </p:tav>
                                        <p:tav tm="100000">
                                          <p:val>
                                            <p:strVal val="#ppt_h"/>
                                          </p:val>
                                        </p:tav>
                                      </p:tavLst>
                                    </p:anim>
                                    <p:anim calcmode="lin" valueType="num">
                                      <p:cBhvr>
                                        <p:cTn id="89" dur="500" fill="hold"/>
                                        <p:tgtEl>
                                          <p:spTgt spid="42014"/>
                                        </p:tgtEl>
                                        <p:attrNameLst>
                                          <p:attrName>style.rotation</p:attrName>
                                        </p:attrNameLst>
                                      </p:cBhvr>
                                      <p:tavLst>
                                        <p:tav tm="0">
                                          <p:val>
                                            <p:fltVal val="360"/>
                                          </p:val>
                                        </p:tav>
                                        <p:tav tm="100000">
                                          <p:val>
                                            <p:fltVal val="0"/>
                                          </p:val>
                                        </p:tav>
                                      </p:tavLst>
                                    </p:anim>
                                    <p:animEffect transition="in" filter="fade">
                                      <p:cBhvr>
                                        <p:cTn id="90" dur="500"/>
                                        <p:tgtEl>
                                          <p:spTgt spid="42014"/>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42003"/>
                                        </p:tgtEl>
                                        <p:attrNameLst>
                                          <p:attrName>style.visibility</p:attrName>
                                        </p:attrNameLst>
                                      </p:cBhvr>
                                      <p:to>
                                        <p:strVal val="visible"/>
                                      </p:to>
                                    </p:set>
                                    <p:anim calcmode="lin" valueType="num">
                                      <p:cBhvr>
                                        <p:cTn id="93" dur="500" fill="hold"/>
                                        <p:tgtEl>
                                          <p:spTgt spid="42003"/>
                                        </p:tgtEl>
                                        <p:attrNameLst>
                                          <p:attrName>ppt_w</p:attrName>
                                        </p:attrNameLst>
                                      </p:cBhvr>
                                      <p:tavLst>
                                        <p:tav tm="0">
                                          <p:val>
                                            <p:fltVal val="0"/>
                                          </p:val>
                                        </p:tav>
                                        <p:tav tm="100000">
                                          <p:val>
                                            <p:strVal val="#ppt_w"/>
                                          </p:val>
                                        </p:tav>
                                      </p:tavLst>
                                    </p:anim>
                                    <p:anim calcmode="lin" valueType="num">
                                      <p:cBhvr>
                                        <p:cTn id="94" dur="500" fill="hold"/>
                                        <p:tgtEl>
                                          <p:spTgt spid="42003"/>
                                        </p:tgtEl>
                                        <p:attrNameLst>
                                          <p:attrName>ppt_h</p:attrName>
                                        </p:attrNameLst>
                                      </p:cBhvr>
                                      <p:tavLst>
                                        <p:tav tm="0">
                                          <p:val>
                                            <p:fltVal val="0"/>
                                          </p:val>
                                        </p:tav>
                                        <p:tav tm="100000">
                                          <p:val>
                                            <p:strVal val="#ppt_h"/>
                                          </p:val>
                                        </p:tav>
                                      </p:tavLst>
                                    </p:anim>
                                    <p:anim calcmode="lin" valueType="num">
                                      <p:cBhvr>
                                        <p:cTn id="95" dur="500" fill="hold"/>
                                        <p:tgtEl>
                                          <p:spTgt spid="42003"/>
                                        </p:tgtEl>
                                        <p:attrNameLst>
                                          <p:attrName>style.rotation</p:attrName>
                                        </p:attrNameLst>
                                      </p:cBhvr>
                                      <p:tavLst>
                                        <p:tav tm="0">
                                          <p:val>
                                            <p:fltVal val="360"/>
                                          </p:val>
                                        </p:tav>
                                        <p:tav tm="100000">
                                          <p:val>
                                            <p:fltVal val="0"/>
                                          </p:val>
                                        </p:tav>
                                      </p:tavLst>
                                    </p:anim>
                                    <p:animEffect transition="in" filter="fade">
                                      <p:cBhvr>
                                        <p:cTn id="96" dur="500"/>
                                        <p:tgtEl>
                                          <p:spTgt spid="42003"/>
                                        </p:tgtEl>
                                      </p:cBhvr>
                                    </p:animEffect>
                                  </p:childTnLst>
                                </p:cTn>
                              </p:par>
                              <p:par>
                                <p:cTn id="97" presetID="49" presetClass="entr" presetSubtype="0" decel="100000" fill="hold" nodeType="withEffect">
                                  <p:stCondLst>
                                    <p:cond delay="0"/>
                                  </p:stCondLst>
                                  <p:childTnLst>
                                    <p:set>
                                      <p:cBhvr>
                                        <p:cTn id="98" dur="1" fill="hold">
                                          <p:stCondLst>
                                            <p:cond delay="0"/>
                                          </p:stCondLst>
                                        </p:cTn>
                                        <p:tgtEl>
                                          <p:spTgt spid="42013"/>
                                        </p:tgtEl>
                                        <p:attrNameLst>
                                          <p:attrName>style.visibility</p:attrName>
                                        </p:attrNameLst>
                                      </p:cBhvr>
                                      <p:to>
                                        <p:strVal val="visible"/>
                                      </p:to>
                                    </p:set>
                                    <p:anim calcmode="lin" valueType="num">
                                      <p:cBhvr>
                                        <p:cTn id="99" dur="500" fill="hold"/>
                                        <p:tgtEl>
                                          <p:spTgt spid="42013"/>
                                        </p:tgtEl>
                                        <p:attrNameLst>
                                          <p:attrName>ppt_w</p:attrName>
                                        </p:attrNameLst>
                                      </p:cBhvr>
                                      <p:tavLst>
                                        <p:tav tm="0">
                                          <p:val>
                                            <p:fltVal val="0"/>
                                          </p:val>
                                        </p:tav>
                                        <p:tav tm="100000">
                                          <p:val>
                                            <p:strVal val="#ppt_w"/>
                                          </p:val>
                                        </p:tav>
                                      </p:tavLst>
                                    </p:anim>
                                    <p:anim calcmode="lin" valueType="num">
                                      <p:cBhvr>
                                        <p:cTn id="100" dur="500" fill="hold"/>
                                        <p:tgtEl>
                                          <p:spTgt spid="42013"/>
                                        </p:tgtEl>
                                        <p:attrNameLst>
                                          <p:attrName>ppt_h</p:attrName>
                                        </p:attrNameLst>
                                      </p:cBhvr>
                                      <p:tavLst>
                                        <p:tav tm="0">
                                          <p:val>
                                            <p:fltVal val="0"/>
                                          </p:val>
                                        </p:tav>
                                        <p:tav tm="100000">
                                          <p:val>
                                            <p:strVal val="#ppt_h"/>
                                          </p:val>
                                        </p:tav>
                                      </p:tavLst>
                                    </p:anim>
                                    <p:anim calcmode="lin" valueType="num">
                                      <p:cBhvr>
                                        <p:cTn id="101" dur="500" fill="hold"/>
                                        <p:tgtEl>
                                          <p:spTgt spid="42013"/>
                                        </p:tgtEl>
                                        <p:attrNameLst>
                                          <p:attrName>style.rotation</p:attrName>
                                        </p:attrNameLst>
                                      </p:cBhvr>
                                      <p:tavLst>
                                        <p:tav tm="0">
                                          <p:val>
                                            <p:fltVal val="360"/>
                                          </p:val>
                                        </p:tav>
                                        <p:tav tm="100000">
                                          <p:val>
                                            <p:fltVal val="0"/>
                                          </p:val>
                                        </p:tav>
                                      </p:tavLst>
                                    </p:anim>
                                    <p:animEffect transition="in" filter="fade">
                                      <p:cBhvr>
                                        <p:cTn id="102" dur="500"/>
                                        <p:tgtEl>
                                          <p:spTgt spid="42013"/>
                                        </p:tgtEl>
                                      </p:cBhvr>
                                    </p:animEffect>
                                  </p:childTnLst>
                                </p:cTn>
                              </p:par>
                              <p:par>
                                <p:cTn id="103" presetID="49" presetClass="entr" presetSubtype="0" decel="100000" fill="hold" nodeType="withEffect">
                                  <p:stCondLst>
                                    <p:cond delay="0"/>
                                  </p:stCondLst>
                                  <p:childTnLst>
                                    <p:set>
                                      <p:cBhvr>
                                        <p:cTn id="104" dur="1" fill="hold">
                                          <p:stCondLst>
                                            <p:cond delay="0"/>
                                          </p:stCondLst>
                                        </p:cTn>
                                        <p:tgtEl>
                                          <p:spTgt spid="42012"/>
                                        </p:tgtEl>
                                        <p:attrNameLst>
                                          <p:attrName>style.visibility</p:attrName>
                                        </p:attrNameLst>
                                      </p:cBhvr>
                                      <p:to>
                                        <p:strVal val="visible"/>
                                      </p:to>
                                    </p:set>
                                    <p:anim calcmode="lin" valueType="num">
                                      <p:cBhvr>
                                        <p:cTn id="105" dur="500" fill="hold"/>
                                        <p:tgtEl>
                                          <p:spTgt spid="42012"/>
                                        </p:tgtEl>
                                        <p:attrNameLst>
                                          <p:attrName>ppt_w</p:attrName>
                                        </p:attrNameLst>
                                      </p:cBhvr>
                                      <p:tavLst>
                                        <p:tav tm="0">
                                          <p:val>
                                            <p:fltVal val="0"/>
                                          </p:val>
                                        </p:tav>
                                        <p:tav tm="100000">
                                          <p:val>
                                            <p:strVal val="#ppt_w"/>
                                          </p:val>
                                        </p:tav>
                                      </p:tavLst>
                                    </p:anim>
                                    <p:anim calcmode="lin" valueType="num">
                                      <p:cBhvr>
                                        <p:cTn id="106" dur="500" fill="hold"/>
                                        <p:tgtEl>
                                          <p:spTgt spid="42012"/>
                                        </p:tgtEl>
                                        <p:attrNameLst>
                                          <p:attrName>ppt_h</p:attrName>
                                        </p:attrNameLst>
                                      </p:cBhvr>
                                      <p:tavLst>
                                        <p:tav tm="0">
                                          <p:val>
                                            <p:fltVal val="0"/>
                                          </p:val>
                                        </p:tav>
                                        <p:tav tm="100000">
                                          <p:val>
                                            <p:strVal val="#ppt_h"/>
                                          </p:val>
                                        </p:tav>
                                      </p:tavLst>
                                    </p:anim>
                                    <p:anim calcmode="lin" valueType="num">
                                      <p:cBhvr>
                                        <p:cTn id="107" dur="500" fill="hold"/>
                                        <p:tgtEl>
                                          <p:spTgt spid="42012"/>
                                        </p:tgtEl>
                                        <p:attrNameLst>
                                          <p:attrName>style.rotation</p:attrName>
                                        </p:attrNameLst>
                                      </p:cBhvr>
                                      <p:tavLst>
                                        <p:tav tm="0">
                                          <p:val>
                                            <p:fltVal val="360"/>
                                          </p:val>
                                        </p:tav>
                                        <p:tav tm="100000">
                                          <p:val>
                                            <p:fltVal val="0"/>
                                          </p:val>
                                        </p:tav>
                                      </p:tavLst>
                                    </p:anim>
                                    <p:animEffect transition="in" filter="fade">
                                      <p:cBhvr>
                                        <p:cTn id="108" dur="500"/>
                                        <p:tgtEl>
                                          <p:spTgt spid="42012"/>
                                        </p:tgtEl>
                                      </p:cBhvr>
                                    </p:animEffect>
                                  </p:childTnLst>
                                </p:cTn>
                              </p:par>
                              <p:par>
                                <p:cTn id="109" presetID="49" presetClass="entr" presetSubtype="0" decel="100000" fill="hold" nodeType="withEffect">
                                  <p:stCondLst>
                                    <p:cond delay="0"/>
                                  </p:stCondLst>
                                  <p:childTnLst>
                                    <p:set>
                                      <p:cBhvr>
                                        <p:cTn id="110" dur="1" fill="hold">
                                          <p:stCondLst>
                                            <p:cond delay="0"/>
                                          </p:stCondLst>
                                        </p:cTn>
                                        <p:tgtEl>
                                          <p:spTgt spid="42011"/>
                                        </p:tgtEl>
                                        <p:attrNameLst>
                                          <p:attrName>style.visibility</p:attrName>
                                        </p:attrNameLst>
                                      </p:cBhvr>
                                      <p:to>
                                        <p:strVal val="visible"/>
                                      </p:to>
                                    </p:set>
                                    <p:anim calcmode="lin" valueType="num">
                                      <p:cBhvr>
                                        <p:cTn id="111" dur="500" fill="hold"/>
                                        <p:tgtEl>
                                          <p:spTgt spid="42011"/>
                                        </p:tgtEl>
                                        <p:attrNameLst>
                                          <p:attrName>ppt_w</p:attrName>
                                        </p:attrNameLst>
                                      </p:cBhvr>
                                      <p:tavLst>
                                        <p:tav tm="0">
                                          <p:val>
                                            <p:fltVal val="0"/>
                                          </p:val>
                                        </p:tav>
                                        <p:tav tm="100000">
                                          <p:val>
                                            <p:strVal val="#ppt_w"/>
                                          </p:val>
                                        </p:tav>
                                      </p:tavLst>
                                    </p:anim>
                                    <p:anim calcmode="lin" valueType="num">
                                      <p:cBhvr>
                                        <p:cTn id="112" dur="500" fill="hold"/>
                                        <p:tgtEl>
                                          <p:spTgt spid="42011"/>
                                        </p:tgtEl>
                                        <p:attrNameLst>
                                          <p:attrName>ppt_h</p:attrName>
                                        </p:attrNameLst>
                                      </p:cBhvr>
                                      <p:tavLst>
                                        <p:tav tm="0">
                                          <p:val>
                                            <p:fltVal val="0"/>
                                          </p:val>
                                        </p:tav>
                                        <p:tav tm="100000">
                                          <p:val>
                                            <p:strVal val="#ppt_h"/>
                                          </p:val>
                                        </p:tav>
                                      </p:tavLst>
                                    </p:anim>
                                    <p:anim calcmode="lin" valueType="num">
                                      <p:cBhvr>
                                        <p:cTn id="113" dur="500" fill="hold"/>
                                        <p:tgtEl>
                                          <p:spTgt spid="42011"/>
                                        </p:tgtEl>
                                        <p:attrNameLst>
                                          <p:attrName>style.rotation</p:attrName>
                                        </p:attrNameLst>
                                      </p:cBhvr>
                                      <p:tavLst>
                                        <p:tav tm="0">
                                          <p:val>
                                            <p:fltVal val="360"/>
                                          </p:val>
                                        </p:tav>
                                        <p:tav tm="100000">
                                          <p:val>
                                            <p:fltVal val="0"/>
                                          </p:val>
                                        </p:tav>
                                      </p:tavLst>
                                    </p:anim>
                                    <p:animEffect transition="in" filter="fade">
                                      <p:cBhvr>
                                        <p:cTn id="114" dur="500"/>
                                        <p:tgtEl>
                                          <p:spTgt spid="42011"/>
                                        </p:tgtEl>
                                      </p:cBhvr>
                                    </p:animEffect>
                                  </p:childTnLst>
                                </p:cTn>
                              </p:par>
                              <p:par>
                                <p:cTn id="115" presetID="49" presetClass="entr" presetSubtype="0" decel="100000" fill="hold" nodeType="withEffect">
                                  <p:stCondLst>
                                    <p:cond delay="0"/>
                                  </p:stCondLst>
                                  <p:childTnLst>
                                    <p:set>
                                      <p:cBhvr>
                                        <p:cTn id="116" dur="1" fill="hold">
                                          <p:stCondLst>
                                            <p:cond delay="0"/>
                                          </p:stCondLst>
                                        </p:cTn>
                                        <p:tgtEl>
                                          <p:spTgt spid="42004"/>
                                        </p:tgtEl>
                                        <p:attrNameLst>
                                          <p:attrName>style.visibility</p:attrName>
                                        </p:attrNameLst>
                                      </p:cBhvr>
                                      <p:to>
                                        <p:strVal val="visible"/>
                                      </p:to>
                                    </p:set>
                                    <p:anim calcmode="lin" valueType="num">
                                      <p:cBhvr>
                                        <p:cTn id="117" dur="500" fill="hold"/>
                                        <p:tgtEl>
                                          <p:spTgt spid="42004"/>
                                        </p:tgtEl>
                                        <p:attrNameLst>
                                          <p:attrName>ppt_w</p:attrName>
                                        </p:attrNameLst>
                                      </p:cBhvr>
                                      <p:tavLst>
                                        <p:tav tm="0">
                                          <p:val>
                                            <p:fltVal val="0"/>
                                          </p:val>
                                        </p:tav>
                                        <p:tav tm="100000">
                                          <p:val>
                                            <p:strVal val="#ppt_w"/>
                                          </p:val>
                                        </p:tav>
                                      </p:tavLst>
                                    </p:anim>
                                    <p:anim calcmode="lin" valueType="num">
                                      <p:cBhvr>
                                        <p:cTn id="118" dur="500" fill="hold"/>
                                        <p:tgtEl>
                                          <p:spTgt spid="42004"/>
                                        </p:tgtEl>
                                        <p:attrNameLst>
                                          <p:attrName>ppt_h</p:attrName>
                                        </p:attrNameLst>
                                      </p:cBhvr>
                                      <p:tavLst>
                                        <p:tav tm="0">
                                          <p:val>
                                            <p:fltVal val="0"/>
                                          </p:val>
                                        </p:tav>
                                        <p:tav tm="100000">
                                          <p:val>
                                            <p:strVal val="#ppt_h"/>
                                          </p:val>
                                        </p:tav>
                                      </p:tavLst>
                                    </p:anim>
                                    <p:anim calcmode="lin" valueType="num">
                                      <p:cBhvr>
                                        <p:cTn id="119" dur="500" fill="hold"/>
                                        <p:tgtEl>
                                          <p:spTgt spid="42004"/>
                                        </p:tgtEl>
                                        <p:attrNameLst>
                                          <p:attrName>style.rotation</p:attrName>
                                        </p:attrNameLst>
                                      </p:cBhvr>
                                      <p:tavLst>
                                        <p:tav tm="0">
                                          <p:val>
                                            <p:fltVal val="360"/>
                                          </p:val>
                                        </p:tav>
                                        <p:tav tm="100000">
                                          <p:val>
                                            <p:fltVal val="0"/>
                                          </p:val>
                                        </p:tav>
                                      </p:tavLst>
                                    </p:anim>
                                    <p:animEffect transition="in" filter="fade">
                                      <p:cBhvr>
                                        <p:cTn id="120" dur="500"/>
                                        <p:tgtEl>
                                          <p:spTgt spid="42004"/>
                                        </p:tgtEl>
                                      </p:cBhvr>
                                    </p:animEffect>
                                  </p:childTnLst>
                                </p:cTn>
                              </p:par>
                              <p:par>
                                <p:cTn id="121" presetID="49" presetClass="entr" presetSubtype="0" decel="100000" fill="hold" nodeType="withEffect">
                                  <p:stCondLst>
                                    <p:cond delay="0"/>
                                  </p:stCondLst>
                                  <p:childTnLst>
                                    <p:set>
                                      <p:cBhvr>
                                        <p:cTn id="122" dur="1" fill="hold">
                                          <p:stCondLst>
                                            <p:cond delay="0"/>
                                          </p:stCondLst>
                                        </p:cTn>
                                        <p:tgtEl>
                                          <p:spTgt spid="42010"/>
                                        </p:tgtEl>
                                        <p:attrNameLst>
                                          <p:attrName>style.visibility</p:attrName>
                                        </p:attrNameLst>
                                      </p:cBhvr>
                                      <p:to>
                                        <p:strVal val="visible"/>
                                      </p:to>
                                    </p:set>
                                    <p:anim calcmode="lin" valueType="num">
                                      <p:cBhvr>
                                        <p:cTn id="123" dur="500" fill="hold"/>
                                        <p:tgtEl>
                                          <p:spTgt spid="42010"/>
                                        </p:tgtEl>
                                        <p:attrNameLst>
                                          <p:attrName>ppt_w</p:attrName>
                                        </p:attrNameLst>
                                      </p:cBhvr>
                                      <p:tavLst>
                                        <p:tav tm="0">
                                          <p:val>
                                            <p:fltVal val="0"/>
                                          </p:val>
                                        </p:tav>
                                        <p:tav tm="100000">
                                          <p:val>
                                            <p:strVal val="#ppt_w"/>
                                          </p:val>
                                        </p:tav>
                                      </p:tavLst>
                                    </p:anim>
                                    <p:anim calcmode="lin" valueType="num">
                                      <p:cBhvr>
                                        <p:cTn id="124" dur="500" fill="hold"/>
                                        <p:tgtEl>
                                          <p:spTgt spid="42010"/>
                                        </p:tgtEl>
                                        <p:attrNameLst>
                                          <p:attrName>ppt_h</p:attrName>
                                        </p:attrNameLst>
                                      </p:cBhvr>
                                      <p:tavLst>
                                        <p:tav tm="0">
                                          <p:val>
                                            <p:fltVal val="0"/>
                                          </p:val>
                                        </p:tav>
                                        <p:tav tm="100000">
                                          <p:val>
                                            <p:strVal val="#ppt_h"/>
                                          </p:val>
                                        </p:tav>
                                      </p:tavLst>
                                    </p:anim>
                                    <p:anim calcmode="lin" valueType="num">
                                      <p:cBhvr>
                                        <p:cTn id="125" dur="500" fill="hold"/>
                                        <p:tgtEl>
                                          <p:spTgt spid="42010"/>
                                        </p:tgtEl>
                                        <p:attrNameLst>
                                          <p:attrName>style.rotation</p:attrName>
                                        </p:attrNameLst>
                                      </p:cBhvr>
                                      <p:tavLst>
                                        <p:tav tm="0">
                                          <p:val>
                                            <p:fltVal val="360"/>
                                          </p:val>
                                        </p:tav>
                                        <p:tav tm="100000">
                                          <p:val>
                                            <p:fltVal val="0"/>
                                          </p:val>
                                        </p:tav>
                                      </p:tavLst>
                                    </p:anim>
                                    <p:animEffect transition="in" filter="fade">
                                      <p:cBhvr>
                                        <p:cTn id="126" dur="500"/>
                                        <p:tgtEl>
                                          <p:spTgt spid="42010"/>
                                        </p:tgtEl>
                                      </p:cBhvr>
                                    </p:animEffect>
                                  </p:childTnLst>
                                </p:cTn>
                              </p:par>
                              <p:par>
                                <p:cTn id="127" presetID="49" presetClass="entr" presetSubtype="0" decel="100000" fill="hold" nodeType="withEffect">
                                  <p:stCondLst>
                                    <p:cond delay="0"/>
                                  </p:stCondLst>
                                  <p:childTnLst>
                                    <p:set>
                                      <p:cBhvr>
                                        <p:cTn id="128" dur="1" fill="hold">
                                          <p:stCondLst>
                                            <p:cond delay="0"/>
                                          </p:stCondLst>
                                        </p:cTn>
                                        <p:tgtEl>
                                          <p:spTgt spid="42009"/>
                                        </p:tgtEl>
                                        <p:attrNameLst>
                                          <p:attrName>style.visibility</p:attrName>
                                        </p:attrNameLst>
                                      </p:cBhvr>
                                      <p:to>
                                        <p:strVal val="visible"/>
                                      </p:to>
                                    </p:set>
                                    <p:anim calcmode="lin" valueType="num">
                                      <p:cBhvr>
                                        <p:cTn id="129" dur="500" fill="hold"/>
                                        <p:tgtEl>
                                          <p:spTgt spid="42009"/>
                                        </p:tgtEl>
                                        <p:attrNameLst>
                                          <p:attrName>ppt_w</p:attrName>
                                        </p:attrNameLst>
                                      </p:cBhvr>
                                      <p:tavLst>
                                        <p:tav tm="0">
                                          <p:val>
                                            <p:fltVal val="0"/>
                                          </p:val>
                                        </p:tav>
                                        <p:tav tm="100000">
                                          <p:val>
                                            <p:strVal val="#ppt_w"/>
                                          </p:val>
                                        </p:tav>
                                      </p:tavLst>
                                    </p:anim>
                                    <p:anim calcmode="lin" valueType="num">
                                      <p:cBhvr>
                                        <p:cTn id="130" dur="500" fill="hold"/>
                                        <p:tgtEl>
                                          <p:spTgt spid="42009"/>
                                        </p:tgtEl>
                                        <p:attrNameLst>
                                          <p:attrName>ppt_h</p:attrName>
                                        </p:attrNameLst>
                                      </p:cBhvr>
                                      <p:tavLst>
                                        <p:tav tm="0">
                                          <p:val>
                                            <p:fltVal val="0"/>
                                          </p:val>
                                        </p:tav>
                                        <p:tav tm="100000">
                                          <p:val>
                                            <p:strVal val="#ppt_h"/>
                                          </p:val>
                                        </p:tav>
                                      </p:tavLst>
                                    </p:anim>
                                    <p:anim calcmode="lin" valueType="num">
                                      <p:cBhvr>
                                        <p:cTn id="131" dur="500" fill="hold"/>
                                        <p:tgtEl>
                                          <p:spTgt spid="42009"/>
                                        </p:tgtEl>
                                        <p:attrNameLst>
                                          <p:attrName>style.rotation</p:attrName>
                                        </p:attrNameLst>
                                      </p:cBhvr>
                                      <p:tavLst>
                                        <p:tav tm="0">
                                          <p:val>
                                            <p:fltVal val="360"/>
                                          </p:val>
                                        </p:tav>
                                        <p:tav tm="100000">
                                          <p:val>
                                            <p:fltVal val="0"/>
                                          </p:val>
                                        </p:tav>
                                      </p:tavLst>
                                    </p:anim>
                                    <p:animEffect transition="in" filter="fade">
                                      <p:cBhvr>
                                        <p:cTn id="132" dur="500"/>
                                        <p:tgtEl>
                                          <p:spTgt spid="42009"/>
                                        </p:tgtEl>
                                      </p:cBhvr>
                                    </p:animEffect>
                                  </p:childTnLst>
                                </p:cTn>
                              </p:par>
                              <p:par>
                                <p:cTn id="133" presetID="49" presetClass="entr" presetSubtype="0" decel="100000" fill="hold" nodeType="withEffect">
                                  <p:stCondLst>
                                    <p:cond delay="0"/>
                                  </p:stCondLst>
                                  <p:childTnLst>
                                    <p:set>
                                      <p:cBhvr>
                                        <p:cTn id="134" dur="1" fill="hold">
                                          <p:stCondLst>
                                            <p:cond delay="0"/>
                                          </p:stCondLst>
                                        </p:cTn>
                                        <p:tgtEl>
                                          <p:spTgt spid="42008"/>
                                        </p:tgtEl>
                                        <p:attrNameLst>
                                          <p:attrName>style.visibility</p:attrName>
                                        </p:attrNameLst>
                                      </p:cBhvr>
                                      <p:to>
                                        <p:strVal val="visible"/>
                                      </p:to>
                                    </p:set>
                                    <p:anim calcmode="lin" valueType="num">
                                      <p:cBhvr>
                                        <p:cTn id="135" dur="500" fill="hold"/>
                                        <p:tgtEl>
                                          <p:spTgt spid="42008"/>
                                        </p:tgtEl>
                                        <p:attrNameLst>
                                          <p:attrName>ppt_w</p:attrName>
                                        </p:attrNameLst>
                                      </p:cBhvr>
                                      <p:tavLst>
                                        <p:tav tm="0">
                                          <p:val>
                                            <p:fltVal val="0"/>
                                          </p:val>
                                        </p:tav>
                                        <p:tav tm="100000">
                                          <p:val>
                                            <p:strVal val="#ppt_w"/>
                                          </p:val>
                                        </p:tav>
                                      </p:tavLst>
                                    </p:anim>
                                    <p:anim calcmode="lin" valueType="num">
                                      <p:cBhvr>
                                        <p:cTn id="136" dur="500" fill="hold"/>
                                        <p:tgtEl>
                                          <p:spTgt spid="42008"/>
                                        </p:tgtEl>
                                        <p:attrNameLst>
                                          <p:attrName>ppt_h</p:attrName>
                                        </p:attrNameLst>
                                      </p:cBhvr>
                                      <p:tavLst>
                                        <p:tav tm="0">
                                          <p:val>
                                            <p:fltVal val="0"/>
                                          </p:val>
                                        </p:tav>
                                        <p:tav tm="100000">
                                          <p:val>
                                            <p:strVal val="#ppt_h"/>
                                          </p:val>
                                        </p:tav>
                                      </p:tavLst>
                                    </p:anim>
                                    <p:anim calcmode="lin" valueType="num">
                                      <p:cBhvr>
                                        <p:cTn id="137" dur="500" fill="hold"/>
                                        <p:tgtEl>
                                          <p:spTgt spid="42008"/>
                                        </p:tgtEl>
                                        <p:attrNameLst>
                                          <p:attrName>style.rotation</p:attrName>
                                        </p:attrNameLst>
                                      </p:cBhvr>
                                      <p:tavLst>
                                        <p:tav tm="0">
                                          <p:val>
                                            <p:fltVal val="360"/>
                                          </p:val>
                                        </p:tav>
                                        <p:tav tm="100000">
                                          <p:val>
                                            <p:fltVal val="0"/>
                                          </p:val>
                                        </p:tav>
                                      </p:tavLst>
                                    </p:anim>
                                    <p:animEffect transition="in" filter="fade">
                                      <p:cBhvr>
                                        <p:cTn id="138" dur="500"/>
                                        <p:tgtEl>
                                          <p:spTgt spid="42008"/>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42005"/>
                                        </p:tgtEl>
                                        <p:attrNameLst>
                                          <p:attrName>style.visibility</p:attrName>
                                        </p:attrNameLst>
                                      </p:cBhvr>
                                      <p:to>
                                        <p:strVal val="visible"/>
                                      </p:to>
                                    </p:set>
                                    <p:anim calcmode="lin" valueType="num">
                                      <p:cBhvr>
                                        <p:cTn id="141" dur="500" fill="hold"/>
                                        <p:tgtEl>
                                          <p:spTgt spid="42005"/>
                                        </p:tgtEl>
                                        <p:attrNameLst>
                                          <p:attrName>ppt_w</p:attrName>
                                        </p:attrNameLst>
                                      </p:cBhvr>
                                      <p:tavLst>
                                        <p:tav tm="0">
                                          <p:val>
                                            <p:fltVal val="0"/>
                                          </p:val>
                                        </p:tav>
                                        <p:tav tm="100000">
                                          <p:val>
                                            <p:strVal val="#ppt_w"/>
                                          </p:val>
                                        </p:tav>
                                      </p:tavLst>
                                    </p:anim>
                                    <p:anim calcmode="lin" valueType="num">
                                      <p:cBhvr>
                                        <p:cTn id="142" dur="500" fill="hold"/>
                                        <p:tgtEl>
                                          <p:spTgt spid="42005"/>
                                        </p:tgtEl>
                                        <p:attrNameLst>
                                          <p:attrName>ppt_h</p:attrName>
                                        </p:attrNameLst>
                                      </p:cBhvr>
                                      <p:tavLst>
                                        <p:tav tm="0">
                                          <p:val>
                                            <p:fltVal val="0"/>
                                          </p:val>
                                        </p:tav>
                                        <p:tav tm="100000">
                                          <p:val>
                                            <p:strVal val="#ppt_h"/>
                                          </p:val>
                                        </p:tav>
                                      </p:tavLst>
                                    </p:anim>
                                    <p:anim calcmode="lin" valueType="num">
                                      <p:cBhvr>
                                        <p:cTn id="143" dur="500" fill="hold"/>
                                        <p:tgtEl>
                                          <p:spTgt spid="42005"/>
                                        </p:tgtEl>
                                        <p:attrNameLst>
                                          <p:attrName>style.rotation</p:attrName>
                                        </p:attrNameLst>
                                      </p:cBhvr>
                                      <p:tavLst>
                                        <p:tav tm="0">
                                          <p:val>
                                            <p:fltVal val="360"/>
                                          </p:val>
                                        </p:tav>
                                        <p:tav tm="100000">
                                          <p:val>
                                            <p:fltVal val="0"/>
                                          </p:val>
                                        </p:tav>
                                      </p:tavLst>
                                    </p:anim>
                                    <p:animEffect transition="in" filter="fade">
                                      <p:cBhvr>
                                        <p:cTn id="144" dur="500"/>
                                        <p:tgtEl>
                                          <p:spTgt spid="42005"/>
                                        </p:tgtEl>
                                      </p:cBhvr>
                                    </p:animEffect>
                                  </p:childTnLst>
                                </p:cTn>
                              </p:par>
                              <p:par>
                                <p:cTn id="145" presetID="49" presetClass="entr" presetSubtype="0" decel="100000" fill="hold" nodeType="withEffect">
                                  <p:stCondLst>
                                    <p:cond delay="0"/>
                                  </p:stCondLst>
                                  <p:childTnLst>
                                    <p:set>
                                      <p:cBhvr>
                                        <p:cTn id="146" dur="1" fill="hold">
                                          <p:stCondLst>
                                            <p:cond delay="0"/>
                                          </p:stCondLst>
                                        </p:cTn>
                                        <p:tgtEl>
                                          <p:spTgt spid="42007"/>
                                        </p:tgtEl>
                                        <p:attrNameLst>
                                          <p:attrName>style.visibility</p:attrName>
                                        </p:attrNameLst>
                                      </p:cBhvr>
                                      <p:to>
                                        <p:strVal val="visible"/>
                                      </p:to>
                                    </p:set>
                                    <p:anim calcmode="lin" valueType="num">
                                      <p:cBhvr>
                                        <p:cTn id="147" dur="500" fill="hold"/>
                                        <p:tgtEl>
                                          <p:spTgt spid="42007"/>
                                        </p:tgtEl>
                                        <p:attrNameLst>
                                          <p:attrName>ppt_w</p:attrName>
                                        </p:attrNameLst>
                                      </p:cBhvr>
                                      <p:tavLst>
                                        <p:tav tm="0">
                                          <p:val>
                                            <p:fltVal val="0"/>
                                          </p:val>
                                        </p:tav>
                                        <p:tav tm="100000">
                                          <p:val>
                                            <p:strVal val="#ppt_w"/>
                                          </p:val>
                                        </p:tav>
                                      </p:tavLst>
                                    </p:anim>
                                    <p:anim calcmode="lin" valueType="num">
                                      <p:cBhvr>
                                        <p:cTn id="148" dur="500" fill="hold"/>
                                        <p:tgtEl>
                                          <p:spTgt spid="42007"/>
                                        </p:tgtEl>
                                        <p:attrNameLst>
                                          <p:attrName>ppt_h</p:attrName>
                                        </p:attrNameLst>
                                      </p:cBhvr>
                                      <p:tavLst>
                                        <p:tav tm="0">
                                          <p:val>
                                            <p:fltVal val="0"/>
                                          </p:val>
                                        </p:tav>
                                        <p:tav tm="100000">
                                          <p:val>
                                            <p:strVal val="#ppt_h"/>
                                          </p:val>
                                        </p:tav>
                                      </p:tavLst>
                                    </p:anim>
                                    <p:anim calcmode="lin" valueType="num">
                                      <p:cBhvr>
                                        <p:cTn id="149" dur="500" fill="hold"/>
                                        <p:tgtEl>
                                          <p:spTgt spid="42007"/>
                                        </p:tgtEl>
                                        <p:attrNameLst>
                                          <p:attrName>style.rotation</p:attrName>
                                        </p:attrNameLst>
                                      </p:cBhvr>
                                      <p:tavLst>
                                        <p:tav tm="0">
                                          <p:val>
                                            <p:fltVal val="360"/>
                                          </p:val>
                                        </p:tav>
                                        <p:tav tm="100000">
                                          <p:val>
                                            <p:fltVal val="0"/>
                                          </p:val>
                                        </p:tav>
                                      </p:tavLst>
                                    </p:anim>
                                    <p:animEffect transition="in" filter="fade">
                                      <p:cBhvr>
                                        <p:cTn id="150" dur="500"/>
                                        <p:tgtEl>
                                          <p:spTgt spid="42007"/>
                                        </p:tgtEl>
                                      </p:cBhvr>
                                    </p:animEffect>
                                  </p:childTnLst>
                                </p:cTn>
                              </p:par>
                              <p:par>
                                <p:cTn id="151" presetID="49" presetClass="entr" presetSubtype="0" decel="100000" fill="hold" nodeType="withEffect">
                                  <p:stCondLst>
                                    <p:cond delay="0"/>
                                  </p:stCondLst>
                                  <p:childTnLst>
                                    <p:set>
                                      <p:cBhvr>
                                        <p:cTn id="152" dur="1" fill="hold">
                                          <p:stCondLst>
                                            <p:cond delay="0"/>
                                          </p:stCondLst>
                                        </p:cTn>
                                        <p:tgtEl>
                                          <p:spTgt spid="42006"/>
                                        </p:tgtEl>
                                        <p:attrNameLst>
                                          <p:attrName>style.visibility</p:attrName>
                                        </p:attrNameLst>
                                      </p:cBhvr>
                                      <p:to>
                                        <p:strVal val="visible"/>
                                      </p:to>
                                    </p:set>
                                    <p:anim calcmode="lin" valueType="num">
                                      <p:cBhvr>
                                        <p:cTn id="153" dur="500" fill="hold"/>
                                        <p:tgtEl>
                                          <p:spTgt spid="42006"/>
                                        </p:tgtEl>
                                        <p:attrNameLst>
                                          <p:attrName>ppt_w</p:attrName>
                                        </p:attrNameLst>
                                      </p:cBhvr>
                                      <p:tavLst>
                                        <p:tav tm="0">
                                          <p:val>
                                            <p:fltVal val="0"/>
                                          </p:val>
                                        </p:tav>
                                        <p:tav tm="100000">
                                          <p:val>
                                            <p:strVal val="#ppt_w"/>
                                          </p:val>
                                        </p:tav>
                                      </p:tavLst>
                                    </p:anim>
                                    <p:anim calcmode="lin" valueType="num">
                                      <p:cBhvr>
                                        <p:cTn id="154" dur="500" fill="hold"/>
                                        <p:tgtEl>
                                          <p:spTgt spid="42006"/>
                                        </p:tgtEl>
                                        <p:attrNameLst>
                                          <p:attrName>ppt_h</p:attrName>
                                        </p:attrNameLst>
                                      </p:cBhvr>
                                      <p:tavLst>
                                        <p:tav tm="0">
                                          <p:val>
                                            <p:fltVal val="0"/>
                                          </p:val>
                                        </p:tav>
                                        <p:tav tm="100000">
                                          <p:val>
                                            <p:strVal val="#ppt_h"/>
                                          </p:val>
                                        </p:tav>
                                      </p:tavLst>
                                    </p:anim>
                                    <p:anim calcmode="lin" valueType="num">
                                      <p:cBhvr>
                                        <p:cTn id="155" dur="500" fill="hold"/>
                                        <p:tgtEl>
                                          <p:spTgt spid="42006"/>
                                        </p:tgtEl>
                                        <p:attrNameLst>
                                          <p:attrName>style.rotation</p:attrName>
                                        </p:attrNameLst>
                                      </p:cBhvr>
                                      <p:tavLst>
                                        <p:tav tm="0">
                                          <p:val>
                                            <p:fltVal val="360"/>
                                          </p:val>
                                        </p:tav>
                                        <p:tav tm="100000">
                                          <p:val>
                                            <p:fltVal val="0"/>
                                          </p:val>
                                        </p:tav>
                                      </p:tavLst>
                                    </p:anim>
                                    <p:animEffect transition="in" filter="fade">
                                      <p:cBhvr>
                                        <p:cTn id="156" dur="500"/>
                                        <p:tgtEl>
                                          <p:spTgt spid="42006"/>
                                        </p:tgtEl>
                                      </p:cBhvr>
                                    </p:animEffect>
                                  </p:childTnLst>
                                </p:cTn>
                              </p:par>
                            </p:childTnLst>
                          </p:cTn>
                        </p:par>
                      </p:childTnLst>
                    </p:cTn>
                  </p:par>
                  <p:par>
                    <p:cTn id="157" fill="hold">
                      <p:stCondLst>
                        <p:cond delay="indefinite"/>
                      </p:stCondLst>
                      <p:childTnLst>
                        <p:par>
                          <p:cTn id="158" fill="hold">
                            <p:stCondLst>
                              <p:cond delay="0"/>
                            </p:stCondLst>
                            <p:childTnLst>
                              <p:par>
                                <p:cTn id="159" presetID="12" presetClass="entr" presetSubtype="4" fill="hold" grpId="0" nodeType="clickEffect">
                                  <p:stCondLst>
                                    <p:cond delay="0"/>
                                  </p:stCondLst>
                                  <p:childTnLst>
                                    <p:set>
                                      <p:cBhvr>
                                        <p:cTn id="160" dur="1" fill="hold">
                                          <p:stCondLst>
                                            <p:cond delay="0"/>
                                          </p:stCondLst>
                                        </p:cTn>
                                        <p:tgtEl>
                                          <p:spTgt spid="42020"/>
                                        </p:tgtEl>
                                        <p:attrNameLst>
                                          <p:attrName>style.visibility</p:attrName>
                                        </p:attrNameLst>
                                      </p:cBhvr>
                                      <p:to>
                                        <p:strVal val="visible"/>
                                      </p:to>
                                    </p:set>
                                    <p:animEffect transition="in" filter="slide(fromBottom)">
                                      <p:cBhvr>
                                        <p:cTn id="161" dur="500"/>
                                        <p:tgtEl>
                                          <p:spTgt spid="42020"/>
                                        </p:tgtEl>
                                      </p:cBhvr>
                                    </p:animEffect>
                                  </p:childTnLst>
                                </p:cTn>
                              </p:par>
                            </p:childTnLst>
                          </p:cTn>
                        </p:par>
                      </p:childTnLst>
                    </p:cTn>
                  </p:par>
                  <p:par>
                    <p:cTn id="162" fill="hold">
                      <p:stCondLst>
                        <p:cond delay="indefinite"/>
                      </p:stCondLst>
                      <p:childTnLst>
                        <p:par>
                          <p:cTn id="163" fill="hold">
                            <p:stCondLst>
                              <p:cond delay="0"/>
                            </p:stCondLst>
                            <p:childTnLst>
                              <p:par>
                                <p:cTn id="164" presetID="23" presetClass="entr" presetSubtype="16" fill="hold" grpId="0" nodeType="clickEffect">
                                  <p:stCondLst>
                                    <p:cond delay="0"/>
                                  </p:stCondLst>
                                  <p:childTnLst>
                                    <p:set>
                                      <p:cBhvr>
                                        <p:cTn id="165" dur="1" fill="hold">
                                          <p:stCondLst>
                                            <p:cond delay="0"/>
                                          </p:stCondLst>
                                        </p:cTn>
                                        <p:tgtEl>
                                          <p:spTgt spid="42001"/>
                                        </p:tgtEl>
                                        <p:attrNameLst>
                                          <p:attrName>style.visibility</p:attrName>
                                        </p:attrNameLst>
                                      </p:cBhvr>
                                      <p:to>
                                        <p:strVal val="visible"/>
                                      </p:to>
                                    </p:set>
                                    <p:anim calcmode="lin" valueType="num">
                                      <p:cBhvr>
                                        <p:cTn id="166" dur="500" fill="hold"/>
                                        <p:tgtEl>
                                          <p:spTgt spid="42001"/>
                                        </p:tgtEl>
                                        <p:attrNameLst>
                                          <p:attrName>ppt_w</p:attrName>
                                        </p:attrNameLst>
                                      </p:cBhvr>
                                      <p:tavLst>
                                        <p:tav tm="0">
                                          <p:val>
                                            <p:fltVal val="0"/>
                                          </p:val>
                                        </p:tav>
                                        <p:tav tm="100000">
                                          <p:val>
                                            <p:strVal val="#ppt_w"/>
                                          </p:val>
                                        </p:tav>
                                      </p:tavLst>
                                    </p:anim>
                                    <p:anim calcmode="lin" valueType="num">
                                      <p:cBhvr>
                                        <p:cTn id="167" dur="500" fill="hold"/>
                                        <p:tgtEl>
                                          <p:spTgt spid="42001"/>
                                        </p:tgtEl>
                                        <p:attrNameLst>
                                          <p:attrName>ppt_h</p:attrName>
                                        </p:attrNameLst>
                                      </p:cBhvr>
                                      <p:tavLst>
                                        <p:tav tm="0">
                                          <p:val>
                                            <p:fltVal val="0"/>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52" presetClass="entr" presetSubtype="0" fill="hold" grpId="0" nodeType="clickEffect">
                                  <p:stCondLst>
                                    <p:cond delay="0"/>
                                  </p:stCondLst>
                                  <p:childTnLst>
                                    <p:set>
                                      <p:cBhvr>
                                        <p:cTn id="171" dur="1" fill="hold">
                                          <p:stCondLst>
                                            <p:cond delay="0"/>
                                          </p:stCondLst>
                                        </p:cTn>
                                        <p:tgtEl>
                                          <p:spTgt spid="42017"/>
                                        </p:tgtEl>
                                        <p:attrNameLst>
                                          <p:attrName>style.visibility</p:attrName>
                                        </p:attrNameLst>
                                      </p:cBhvr>
                                      <p:to>
                                        <p:strVal val="visible"/>
                                      </p:to>
                                    </p:set>
                                    <p:animScale>
                                      <p:cBhvr>
                                        <p:cTn id="172" dur="1000" decel="50000" fill="hold">
                                          <p:stCondLst>
                                            <p:cond delay="0"/>
                                          </p:stCondLst>
                                        </p:cTn>
                                        <p:tgtEl>
                                          <p:spTgt spid="420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3" dur="1000" decel="50000" fill="hold">
                                          <p:stCondLst>
                                            <p:cond delay="0"/>
                                          </p:stCondLst>
                                        </p:cTn>
                                        <p:tgtEl>
                                          <p:spTgt spid="42017"/>
                                        </p:tgtEl>
                                        <p:attrNameLst>
                                          <p:attrName>ppt_x</p:attrName>
                                          <p:attrName>ppt_y</p:attrName>
                                        </p:attrNameLst>
                                      </p:cBhvr>
                                    </p:animMotion>
                                    <p:animEffect transition="in" filter="fade">
                                      <p:cBhvr>
                                        <p:cTn id="174" dur="1000"/>
                                        <p:tgtEl>
                                          <p:spTgt spid="42017"/>
                                        </p:tgtEl>
                                      </p:cBhvr>
                                    </p:animEffect>
                                  </p:childTnLst>
                                </p:cTn>
                              </p:par>
                            </p:childTnLst>
                          </p:cTn>
                        </p:par>
                      </p:childTnLst>
                    </p:cTn>
                  </p:par>
                  <p:par>
                    <p:cTn id="175" fill="hold">
                      <p:stCondLst>
                        <p:cond delay="indefinite"/>
                      </p:stCondLst>
                      <p:childTnLst>
                        <p:par>
                          <p:cTn id="176" fill="hold">
                            <p:stCondLst>
                              <p:cond delay="0"/>
                            </p:stCondLst>
                            <p:childTnLst>
                              <p:par>
                                <p:cTn id="177" presetID="5" presetClass="entr" presetSubtype="10" fill="hold" grpId="0" nodeType="clickEffect">
                                  <p:stCondLst>
                                    <p:cond delay="0"/>
                                  </p:stCondLst>
                                  <p:childTnLst>
                                    <p:set>
                                      <p:cBhvr>
                                        <p:cTn id="178" dur="1" fill="hold">
                                          <p:stCondLst>
                                            <p:cond delay="0"/>
                                          </p:stCondLst>
                                        </p:cTn>
                                        <p:tgtEl>
                                          <p:spTgt spid="42018"/>
                                        </p:tgtEl>
                                        <p:attrNameLst>
                                          <p:attrName>style.visibility</p:attrName>
                                        </p:attrNameLst>
                                      </p:cBhvr>
                                      <p:to>
                                        <p:strVal val="visible"/>
                                      </p:to>
                                    </p:set>
                                    <p:animEffect transition="in" filter="checkerboard(across)">
                                      <p:cBhvr>
                                        <p:cTn id="179" dur="500"/>
                                        <p:tgtEl>
                                          <p:spTgt spid="42018"/>
                                        </p:tgtEl>
                                      </p:cBhvr>
                                    </p:animEffect>
                                  </p:childTnLst>
                                </p:cTn>
                              </p:par>
                              <p:par>
                                <p:cTn id="180" presetID="51" presetClass="entr" presetSubtype="0" fill="hold" grpId="0" nodeType="withEffect">
                                  <p:stCondLst>
                                    <p:cond delay="0"/>
                                  </p:stCondLst>
                                  <p:childTnLst>
                                    <p:set>
                                      <p:cBhvr>
                                        <p:cTn id="181" dur="1" fill="hold">
                                          <p:stCondLst>
                                            <p:cond delay="0"/>
                                          </p:stCondLst>
                                        </p:cTn>
                                        <p:tgtEl>
                                          <p:spTgt spid="42024"/>
                                        </p:tgtEl>
                                        <p:attrNameLst>
                                          <p:attrName>style.visibility</p:attrName>
                                        </p:attrNameLst>
                                      </p:cBhvr>
                                      <p:to>
                                        <p:strVal val="visible"/>
                                      </p:to>
                                    </p:set>
                                    <p:animEffect transition="in" filter="fade">
                                      <p:cBhvr>
                                        <p:cTn id="182" dur="770" decel="100000"/>
                                        <p:tgtEl>
                                          <p:spTgt spid="42024"/>
                                        </p:tgtEl>
                                      </p:cBhvr>
                                    </p:animEffect>
                                    <p:animScale>
                                      <p:cBhvr>
                                        <p:cTn id="183" dur="770" decel="100000"/>
                                        <p:tgtEl>
                                          <p:spTgt spid="42024"/>
                                        </p:tgtEl>
                                      </p:cBhvr>
                                      <p:from x="10000" y="10000"/>
                                      <p:to x="200000" y="450000"/>
                                    </p:animScale>
                                    <p:animScale>
                                      <p:cBhvr>
                                        <p:cTn id="184" dur="1230" accel="100000" fill="hold">
                                          <p:stCondLst>
                                            <p:cond delay="770"/>
                                          </p:stCondLst>
                                        </p:cTn>
                                        <p:tgtEl>
                                          <p:spTgt spid="42024"/>
                                        </p:tgtEl>
                                      </p:cBhvr>
                                      <p:from x="200000" y="450000"/>
                                      <p:to x="100000" y="100000"/>
                                    </p:animScale>
                                    <p:set>
                                      <p:cBhvr>
                                        <p:cTn id="185" dur="770" fill="hold"/>
                                        <p:tgtEl>
                                          <p:spTgt spid="42024"/>
                                        </p:tgtEl>
                                        <p:attrNameLst>
                                          <p:attrName>ppt_x</p:attrName>
                                        </p:attrNameLst>
                                      </p:cBhvr>
                                      <p:to>
                                        <p:strVal val="(0.5)"/>
                                      </p:to>
                                    </p:set>
                                    <p:anim from="(0.5)" to="(#ppt_x)" calcmode="lin" valueType="num">
                                      <p:cBhvr>
                                        <p:cTn id="186" dur="1230" accel="100000" fill="hold">
                                          <p:stCondLst>
                                            <p:cond delay="770"/>
                                          </p:stCondLst>
                                        </p:cTn>
                                        <p:tgtEl>
                                          <p:spTgt spid="42024"/>
                                        </p:tgtEl>
                                        <p:attrNameLst>
                                          <p:attrName>ppt_x</p:attrName>
                                        </p:attrNameLst>
                                      </p:cBhvr>
                                    </p:anim>
                                    <p:set>
                                      <p:cBhvr>
                                        <p:cTn id="187" dur="770" fill="hold"/>
                                        <p:tgtEl>
                                          <p:spTgt spid="42024"/>
                                        </p:tgtEl>
                                        <p:attrNameLst>
                                          <p:attrName>ppt_y</p:attrName>
                                        </p:attrNameLst>
                                      </p:cBhvr>
                                      <p:to>
                                        <p:strVal val="(#ppt_y+0.4)"/>
                                      </p:to>
                                    </p:set>
                                    <p:anim from="(#ppt_y+0.4)" to="(#ppt_y)" calcmode="lin" valueType="num">
                                      <p:cBhvr>
                                        <p:cTn id="188" dur="1230" accel="100000" fill="hold">
                                          <p:stCondLst>
                                            <p:cond delay="770"/>
                                          </p:stCondLst>
                                        </p:cTn>
                                        <p:tgtEl>
                                          <p:spTgt spid="42024"/>
                                        </p:tgtEl>
                                        <p:attrNameLst>
                                          <p:attrName>ppt_y</p:attrName>
                                        </p:attrNameLst>
                                      </p:cBhvr>
                                    </p:anim>
                                  </p:childTnLst>
                                </p:cTn>
                              </p:par>
                            </p:childTnLst>
                          </p:cTn>
                        </p:par>
                      </p:childTnLst>
                    </p:cTn>
                  </p:par>
                  <p:par>
                    <p:cTn id="189" fill="hold">
                      <p:stCondLst>
                        <p:cond delay="indefinite"/>
                      </p:stCondLst>
                      <p:childTnLst>
                        <p:par>
                          <p:cTn id="190" fill="hold">
                            <p:stCondLst>
                              <p:cond delay="0"/>
                            </p:stCondLst>
                            <p:childTnLst>
                              <p:par>
                                <p:cTn id="191" presetID="9" presetClass="entr" presetSubtype="0" fill="hold" grpId="0" nodeType="clickEffect">
                                  <p:stCondLst>
                                    <p:cond delay="0"/>
                                  </p:stCondLst>
                                  <p:childTnLst>
                                    <p:set>
                                      <p:cBhvr>
                                        <p:cTn id="192" dur="1" fill="hold">
                                          <p:stCondLst>
                                            <p:cond delay="0"/>
                                          </p:stCondLst>
                                        </p:cTn>
                                        <p:tgtEl>
                                          <p:spTgt spid="42019"/>
                                        </p:tgtEl>
                                        <p:attrNameLst>
                                          <p:attrName>style.visibility</p:attrName>
                                        </p:attrNameLst>
                                      </p:cBhvr>
                                      <p:to>
                                        <p:strVal val="visible"/>
                                      </p:to>
                                    </p:set>
                                    <p:animEffect transition="in" filter="dissolve">
                                      <p:cBhvr>
                                        <p:cTn id="193" dur="500"/>
                                        <p:tgtEl>
                                          <p:spTgt spid="42019"/>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42023"/>
                                        </p:tgtEl>
                                        <p:attrNameLst>
                                          <p:attrName>style.visibility</p:attrName>
                                        </p:attrNameLst>
                                      </p:cBhvr>
                                      <p:to>
                                        <p:strVal val="visible"/>
                                      </p:to>
                                    </p:set>
                                    <p:anim calcmode="lin" valueType="num">
                                      <p:cBhvr additive="base">
                                        <p:cTn id="198" dur="500" fill="hold"/>
                                        <p:tgtEl>
                                          <p:spTgt spid="42023"/>
                                        </p:tgtEl>
                                        <p:attrNameLst>
                                          <p:attrName>ppt_x</p:attrName>
                                        </p:attrNameLst>
                                      </p:cBhvr>
                                      <p:tavLst>
                                        <p:tav tm="0">
                                          <p:val>
                                            <p:strVal val="#ppt_x"/>
                                          </p:val>
                                        </p:tav>
                                        <p:tav tm="100000">
                                          <p:val>
                                            <p:strVal val="#ppt_x"/>
                                          </p:val>
                                        </p:tav>
                                      </p:tavLst>
                                    </p:anim>
                                    <p:anim calcmode="lin" valueType="num">
                                      <p:cBhvr additive="base">
                                        <p:cTn id="199" dur="500" fill="hold"/>
                                        <p:tgtEl>
                                          <p:spTgt spid="42023"/>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42022"/>
                                        </p:tgtEl>
                                        <p:attrNameLst>
                                          <p:attrName>style.visibility</p:attrName>
                                        </p:attrNameLst>
                                      </p:cBhvr>
                                      <p:to>
                                        <p:strVal val="visible"/>
                                      </p:to>
                                    </p:set>
                                    <p:anim calcmode="lin" valueType="num">
                                      <p:cBhvr additive="base">
                                        <p:cTn id="202" dur="500" fill="hold"/>
                                        <p:tgtEl>
                                          <p:spTgt spid="42022"/>
                                        </p:tgtEl>
                                        <p:attrNameLst>
                                          <p:attrName>ppt_x</p:attrName>
                                        </p:attrNameLst>
                                      </p:cBhvr>
                                      <p:tavLst>
                                        <p:tav tm="0">
                                          <p:val>
                                            <p:strVal val="#ppt_x"/>
                                          </p:val>
                                        </p:tav>
                                        <p:tav tm="100000">
                                          <p:val>
                                            <p:strVal val="#ppt_x"/>
                                          </p:val>
                                        </p:tav>
                                      </p:tavLst>
                                    </p:anim>
                                    <p:anim calcmode="lin" valueType="num">
                                      <p:cBhvr additive="base">
                                        <p:cTn id="203" dur="500" fill="hold"/>
                                        <p:tgtEl>
                                          <p:spTgt spid="420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nimBg="1"/>
      <p:bldP spid="41988" grpId="0" animBg="1"/>
      <p:bldP spid="41989" grpId="0" animBg="1"/>
      <p:bldP spid="41990" grpId="0" animBg="1"/>
      <p:bldP spid="41991" grpId="0" animBg="1"/>
      <p:bldP spid="41992" grpId="0" animBg="1"/>
      <p:bldP spid="41993" grpId="0" animBg="1"/>
      <p:bldP spid="41994" grpId="0" animBg="1"/>
      <p:bldP spid="41995" grpId="0" animBg="1"/>
      <p:bldP spid="41996" grpId="0" animBg="1"/>
      <p:bldP spid="41997" grpId="0" animBg="1"/>
      <p:bldP spid="41998" grpId="0" animBg="1"/>
      <p:bldP spid="41999" grpId="0" animBg="1"/>
      <p:bldP spid="42000" grpId="0" animBg="1"/>
      <p:bldP spid="42001" grpId="0" animBg="1"/>
      <p:bldP spid="42017" grpId="0" animBg="1"/>
      <p:bldP spid="42018" grpId="0" animBg="1"/>
      <p:bldP spid="42019" grpId="0" animBg="1"/>
      <p:bldP spid="42020" grpId="0" animBg="1"/>
      <p:bldP spid="42022" grpId="0" animBg="1"/>
      <p:bldP spid="42023" grpId="0" animBg="1"/>
      <p:bldP spid="420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500063" y="142875"/>
            <a:ext cx="8229600" cy="642938"/>
          </a:xfrm>
        </p:spPr>
        <p:txBody>
          <a:bodyPr>
            <a:normAutofit fontScale="90000"/>
          </a:bodyPr>
          <a:lstStyle/>
          <a:p>
            <a:pPr fontAlgn="auto">
              <a:spcBef>
                <a:spcPct val="50000"/>
              </a:spcBef>
              <a:spcAft>
                <a:spcPts val="0"/>
              </a:spcAft>
              <a:defRPr/>
            </a:pPr>
            <a:r>
              <a:rPr lang="en-GB" sz="2000" dirty="0" smtClean="0">
                <a:cs typeface="Arial" pitchFamily="34" charset="0"/>
              </a:rPr>
              <a:t>Example of cross-lingual information retrieval </a:t>
            </a:r>
            <a:br>
              <a:rPr lang="en-GB" sz="2000" dirty="0" smtClean="0">
                <a:cs typeface="Arial" pitchFamily="34" charset="0"/>
              </a:rPr>
            </a:br>
            <a:r>
              <a:rPr lang="en-GB" sz="2000" dirty="0" smtClean="0">
                <a:cs typeface="Arial" pitchFamily="34" charset="0"/>
              </a:rPr>
              <a:t>on Reuters news corpus (using KCCA)</a:t>
            </a:r>
            <a:endParaRPr lang="en-US" sz="2000" dirty="0" smtClean="0">
              <a:cs typeface="Arial" pitchFamily="34" charset="0"/>
            </a:endParaRPr>
          </a:p>
        </p:txBody>
      </p:sp>
      <p:pic>
        <p:nvPicPr>
          <p:cNvPr id="38915" name="Picture 7" descr="bili03"/>
          <p:cNvPicPr>
            <a:picLocks noChangeAspect="1" noChangeArrowheads="1"/>
          </p:cNvPicPr>
          <p:nvPr/>
        </p:nvPicPr>
        <p:blipFill>
          <a:blip r:embed="rId2" cstate="print"/>
          <a:srcRect/>
          <a:stretch>
            <a:fillRect/>
          </a:stretch>
        </p:blipFill>
        <p:spPr bwMode="auto">
          <a:xfrm>
            <a:off x="381000" y="762000"/>
            <a:ext cx="6896100" cy="5324475"/>
          </a:xfrm>
          <a:prstGeom prst="rect">
            <a:avLst/>
          </a:prstGeom>
          <a:noFill/>
          <a:ln w="9525">
            <a:noFill/>
            <a:miter lim="800000"/>
            <a:headEnd/>
            <a:tailEnd/>
          </a:ln>
        </p:spPr>
      </p:pic>
      <p:pic>
        <p:nvPicPr>
          <p:cNvPr id="61446" name="Picture 6" descr="bili02"/>
          <p:cNvPicPr>
            <a:picLocks noChangeAspect="1" noChangeArrowheads="1"/>
          </p:cNvPicPr>
          <p:nvPr/>
        </p:nvPicPr>
        <p:blipFill>
          <a:blip r:embed="rId3" cstate="print"/>
          <a:srcRect/>
          <a:stretch>
            <a:fillRect/>
          </a:stretch>
        </p:blipFill>
        <p:spPr bwMode="auto">
          <a:xfrm>
            <a:off x="2057400" y="1371600"/>
            <a:ext cx="6896100" cy="532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News reporting bias</a:t>
            </a:r>
            <a:endParaRPr lang="en-US" dirty="0"/>
          </a:p>
        </p:txBody>
      </p:sp>
      <p:sp>
        <p:nvSpPr>
          <p:cNvPr id="2" name="Subtitle 1"/>
          <p:cNvSpPr>
            <a:spLocks noGrp="1"/>
          </p:cNvSpPr>
          <p:nvPr>
            <p:ph type="subTitle" idx="1"/>
          </p:nvPr>
        </p:nvSpPr>
        <p:spPr/>
        <p:txBody>
          <a:bodyPr>
            <a:normAutofit/>
          </a:bodyPr>
          <a:lstStyle/>
          <a:p>
            <a:r>
              <a:rPr lang="it-IT" sz="1800" dirty="0" smtClean="0"/>
              <a:t>(Fortuna</a:t>
            </a:r>
            <a:r>
              <a:rPr lang="it-IT" sz="1800" dirty="0"/>
              <a:t>, </a:t>
            </a:r>
            <a:r>
              <a:rPr lang="it-IT" sz="1800" dirty="0" smtClean="0"/>
              <a:t>Galleguillos, Cristianini 2008)</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p:cNvSpPr>
          <p:nvPr>
            <p:ph type="title"/>
          </p:nvPr>
        </p:nvSpPr>
        <p:spPr/>
        <p:txBody>
          <a:bodyPr/>
          <a:lstStyle/>
          <a:p>
            <a:pPr eaLnBrk="1" hangingPunct="1"/>
            <a:r>
              <a:rPr lang="en-US" dirty="0" smtClean="0"/>
              <a:t>News Reporting Bias </a:t>
            </a:r>
            <a:r>
              <a:rPr lang="en-US" dirty="0" smtClean="0"/>
              <a:t>example</a:t>
            </a:r>
          </a:p>
        </p:txBody>
      </p:sp>
      <p:sp>
        <p:nvSpPr>
          <p:cNvPr id="11267" name="Rectangle 2"/>
          <p:cNvSpPr>
            <a:spLocks noGrp="1"/>
          </p:cNvSpPr>
          <p:nvPr>
            <p:ph sz="quarter" idx="4294967295"/>
          </p:nvPr>
        </p:nvSpPr>
        <p:spPr bwMode="auto">
          <a:xfrm>
            <a:off x="914400" y="1447800"/>
            <a:ext cx="7772400" cy="4572000"/>
          </a:xfrm>
          <a:prstGeom prst="rect">
            <a:avLst/>
          </a:prstGeom>
        </p:spPr>
        <p:txBody>
          <a:bodyPr wrap="square" lIns="91440" tIns="45720" rIns="91440" bIns="45720" numCol="1" anchor="t" anchorCtr="0" compatLnSpc="1">
            <a:prstTxWarp prst="textNoShape">
              <a:avLst/>
            </a:prstTxWarp>
          </a:bodyPr>
          <a:lstStyle/>
          <a:p>
            <a:pPr eaLnBrk="1" hangingPunct="1"/>
            <a:endParaRPr lang="en-US" smtClean="0"/>
          </a:p>
        </p:txBody>
      </p:sp>
      <p:pic>
        <p:nvPicPr>
          <p:cNvPr id="112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p:cNvSpPr/>
          <p:nvPr/>
        </p:nvSpPr>
        <p:spPr>
          <a:xfrm>
            <a:off x="152400" y="1447800"/>
            <a:ext cx="5181600" cy="304800"/>
          </a:xfrm>
          <a:prstGeom prst="rect">
            <a:avLst/>
          </a:prstGeom>
          <a:solidFill>
            <a:srgbClr val="D34817">
              <a:alpha val="9020"/>
            </a:srgbClr>
          </a:solidFill>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52400" y="4114800"/>
            <a:ext cx="5257800" cy="304800"/>
          </a:xfrm>
          <a:prstGeom prst="rect">
            <a:avLst/>
          </a:prstGeom>
          <a:solidFill>
            <a:srgbClr val="D34817">
              <a:alpha val="9020"/>
            </a:srgbClr>
          </a:solidFill>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34457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p:cNvSpPr>
          <p:nvPr>
            <p:ph type="title"/>
          </p:nvPr>
        </p:nvSpPr>
        <p:spPr/>
        <p:txBody>
          <a:bodyPr/>
          <a:lstStyle/>
          <a:p>
            <a:pPr eaLnBrk="1" hangingPunct="1"/>
            <a:r>
              <a:rPr lang="en-US" smtClean="0"/>
              <a:t>Experimental setup</a:t>
            </a:r>
          </a:p>
        </p:txBody>
      </p:sp>
      <p:sp>
        <p:nvSpPr>
          <p:cNvPr id="8195" name="Rectangle 2"/>
          <p:cNvSpPr>
            <a:spLocks noGrp="1"/>
          </p:cNvSpPr>
          <p:nvPr>
            <p:ph sz="quarter" idx="4294967295"/>
          </p:nvPr>
        </p:nvSpPr>
        <p:spPr bwMode="auto">
          <a:xfrm>
            <a:off x="533400" y="1447800"/>
            <a:ext cx="8153400" cy="4572000"/>
          </a:xfrm>
          <a:prstGeom prst="rect">
            <a:avLst/>
          </a:prstGeom>
        </p:spPr>
        <p:txBody>
          <a:bodyPr wrap="square" lIns="91440" tIns="45720" rIns="91440" bIns="45720" numCol="1" anchor="t" anchorCtr="0" compatLnSpc="1">
            <a:prstTxWarp prst="textNoShape">
              <a:avLst/>
            </a:prstTxWarp>
          </a:bodyPr>
          <a:lstStyle/>
          <a:p>
            <a:pPr eaLnBrk="1" hangingPunct="1"/>
            <a:r>
              <a:rPr lang="en-US" sz="2400" dirty="0" smtClean="0"/>
              <a:t>Time period: March 31st 2005 – April 14th 2006</a:t>
            </a:r>
          </a:p>
          <a:p>
            <a:pPr eaLnBrk="1" hangingPunct="1"/>
            <a:r>
              <a:rPr lang="en-US" sz="2400" dirty="0" smtClean="0"/>
              <a:t>Size of collections</a:t>
            </a:r>
            <a:r>
              <a:rPr lang="en-US" sz="2400" dirty="0" smtClean="0"/>
              <a:t>:</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Number of discovered matches:</a:t>
            </a:r>
          </a:p>
          <a:p>
            <a:pPr eaLnBrk="1" hangingPunct="1"/>
            <a:endParaRPr lang="en-US" sz="2400" dirty="0"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724400"/>
            <a:ext cx="46482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66294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92440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p:cNvSpPr>
          <p:nvPr>
            <p:ph type="title"/>
          </p:nvPr>
        </p:nvSpPr>
        <p:spPr>
          <a:xfrm>
            <a:off x="914400" y="274638"/>
            <a:ext cx="7772400" cy="1143000"/>
          </a:xfrm>
        </p:spPr>
        <p:txBody>
          <a:bodyPr/>
          <a:lstStyle/>
          <a:p>
            <a:pPr eaLnBrk="1" hangingPunct="1"/>
            <a:r>
              <a:rPr lang="en-US" dirty="0" smtClean="0"/>
              <a:t>Prediction of news source</a:t>
            </a:r>
          </a:p>
        </p:txBody>
      </p:sp>
      <p:sp>
        <p:nvSpPr>
          <p:cNvPr id="9219" name="Rectangle 2"/>
          <p:cNvSpPr>
            <a:spLocks noGrp="1"/>
          </p:cNvSpPr>
          <p:nvPr>
            <p:ph sz="quarter" idx="4294967295"/>
          </p:nvPr>
        </p:nvSpPr>
        <p:spPr bwMode="auto">
          <a:xfrm>
            <a:off x="914400" y="1447800"/>
            <a:ext cx="7772400" cy="4572000"/>
          </a:xfrm>
          <a:prstGeom prst="rect">
            <a:avLst/>
          </a:prstGeom>
        </p:spPr>
        <p:txBody>
          <a:bodyPr wrap="square" lIns="91440" tIns="45720" rIns="91440" bIns="45720" numCol="1" anchor="t" anchorCtr="0" compatLnSpc="1">
            <a:prstTxWarp prst="textNoShape">
              <a:avLst/>
            </a:prstTxWarp>
          </a:bodyPr>
          <a:lstStyle/>
          <a:p>
            <a:pPr eaLnBrk="1" hangingPunct="1"/>
            <a:r>
              <a:rPr lang="en-US" sz="2400" b="1" dirty="0" smtClean="0"/>
              <a:t>The task</a:t>
            </a:r>
            <a:r>
              <a:rPr lang="en-US" sz="2400" dirty="0" smtClean="0"/>
              <a:t>: given a pair of news articles describing the same event, can we predict the news source for each</a:t>
            </a:r>
            <a:r>
              <a:rPr lang="en-US" sz="2400" dirty="0" smtClean="0"/>
              <a:t>?</a:t>
            </a:r>
          </a:p>
          <a:p>
            <a:pPr eaLnBrk="1" hangingPunct="1"/>
            <a:endParaRPr lang="en-US" sz="2400" dirty="0" smtClean="0"/>
          </a:p>
          <a:p>
            <a:r>
              <a:rPr lang="en-US" sz="2400" dirty="0" smtClean="0"/>
              <a:t>In this experiment we focused on CNN and Al Jazeera.</a:t>
            </a:r>
          </a:p>
          <a:p>
            <a:r>
              <a:rPr lang="en-US" sz="2400" dirty="0" smtClean="0"/>
              <a:t>SVM linear classifier was used for prediction</a:t>
            </a:r>
          </a:p>
          <a:p>
            <a:pPr lvl="1"/>
            <a:r>
              <a:rPr lang="en-US" sz="2000" dirty="0" smtClean="0"/>
              <a:t>Evaluation was done using 10-fold cross-validation</a:t>
            </a:r>
          </a:p>
          <a:p>
            <a:pPr lvl="1"/>
            <a:r>
              <a:rPr lang="en-US" sz="2000" dirty="0" smtClean="0"/>
              <a:t>Significance of results was tested against random </a:t>
            </a:r>
            <a:r>
              <a:rPr lang="en-US" sz="2000" dirty="0" smtClean="0"/>
              <a:t>matches</a:t>
            </a:r>
            <a:endParaRPr lang="en-US" sz="2000" dirty="0" smtClean="0"/>
          </a:p>
        </p:txBody>
      </p:sp>
    </p:spTree>
    <p:extLst>
      <p:ext uri="{BB962C8B-B14F-4D97-AF65-F5344CB8AC3E}">
        <p14:creationId xmlns:p14="http://schemas.microsoft.com/office/powerpoint/2010/main" val="1378855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457200" y="704088"/>
            <a:ext cx="8229600" cy="743712"/>
          </a:xfrm>
        </p:spPr>
        <p:txBody>
          <a:bodyPr>
            <a:normAutofit/>
          </a:bodyPr>
          <a:lstStyle/>
          <a:p>
            <a:r>
              <a:rPr lang="en-US" dirty="0" smtClean="0"/>
              <a:t>Detecting News Reporting Bias</a:t>
            </a:r>
            <a:endParaRPr lang="en-US" dirty="0"/>
          </a:p>
        </p:txBody>
      </p:sp>
      <p:sp>
        <p:nvSpPr>
          <p:cNvPr id="954371" name="Rectangle 3"/>
          <p:cNvSpPr>
            <a:spLocks noGrp="1" noChangeArrowheads="1"/>
          </p:cNvSpPr>
          <p:nvPr>
            <p:ph type="body" idx="1"/>
          </p:nvPr>
        </p:nvSpPr>
        <p:spPr>
          <a:xfrm>
            <a:off x="304800" y="1554162"/>
            <a:ext cx="8686800" cy="4846638"/>
          </a:xfrm>
        </p:spPr>
        <p:txBody>
          <a:bodyPr>
            <a:normAutofit fontScale="92500" lnSpcReduction="20000"/>
          </a:bodyPr>
          <a:lstStyle/>
          <a:p>
            <a:pPr>
              <a:lnSpc>
                <a:spcPct val="90000"/>
              </a:lnSpc>
            </a:pPr>
            <a:r>
              <a:rPr lang="en-US" dirty="0" smtClean="0"/>
              <a:t>The task: </a:t>
            </a:r>
          </a:p>
          <a:p>
            <a:pPr lvl="1">
              <a:lnSpc>
                <a:spcPct val="90000"/>
              </a:lnSpc>
            </a:pPr>
            <a:r>
              <a:rPr lang="en-US" dirty="0" smtClean="0"/>
              <a:t>Given a news story, are we able to say from which news source it came?</a:t>
            </a:r>
          </a:p>
          <a:p>
            <a:pPr>
              <a:lnSpc>
                <a:spcPct val="90000"/>
              </a:lnSpc>
            </a:pPr>
            <a:endParaRPr lang="en-US" dirty="0"/>
          </a:p>
          <a:p>
            <a:pPr>
              <a:lnSpc>
                <a:spcPct val="90000"/>
              </a:lnSpc>
            </a:pPr>
            <a:r>
              <a:rPr lang="en-US" dirty="0"/>
              <a:t>We compared </a:t>
            </a:r>
            <a:r>
              <a:rPr lang="en-US" b="1" dirty="0"/>
              <a:t>CNN </a:t>
            </a:r>
            <a:r>
              <a:rPr lang="en-US" dirty="0"/>
              <a:t>and </a:t>
            </a:r>
            <a:r>
              <a:rPr lang="en-US" b="1" dirty="0"/>
              <a:t>Aljazeera </a:t>
            </a:r>
            <a:r>
              <a:rPr lang="en-US" dirty="0"/>
              <a:t>reports about the same </a:t>
            </a:r>
            <a:r>
              <a:rPr lang="en-US" dirty="0" smtClean="0"/>
              <a:t>events from the war in Iraq</a:t>
            </a:r>
            <a:endParaRPr lang="en-US" dirty="0"/>
          </a:p>
          <a:p>
            <a:pPr lvl="1">
              <a:lnSpc>
                <a:spcPct val="90000"/>
              </a:lnSpc>
            </a:pPr>
            <a:r>
              <a:rPr lang="en-US" dirty="0"/>
              <a:t>…300 aligned articles describing the same story from both </a:t>
            </a:r>
            <a:r>
              <a:rPr lang="en-US" dirty="0" smtClean="0"/>
              <a:t>sources</a:t>
            </a:r>
            <a:endParaRPr lang="en-US" dirty="0"/>
          </a:p>
          <a:p>
            <a:pPr>
              <a:lnSpc>
                <a:spcPct val="90000"/>
              </a:lnSpc>
            </a:pPr>
            <a:r>
              <a:rPr lang="en-US" dirty="0"/>
              <a:t>The same </a:t>
            </a:r>
            <a:r>
              <a:rPr lang="en-US" dirty="0" smtClean="0"/>
              <a:t>topics are </a:t>
            </a:r>
            <a:r>
              <a:rPr lang="en-US" dirty="0"/>
              <a:t>expressed </a:t>
            </a:r>
            <a:r>
              <a:rPr lang="en-US" dirty="0" smtClean="0"/>
              <a:t>in both sources with the following keywords:</a:t>
            </a:r>
            <a:endParaRPr lang="en-US" dirty="0"/>
          </a:p>
          <a:p>
            <a:pPr lvl="1">
              <a:lnSpc>
                <a:spcPct val="90000"/>
              </a:lnSpc>
            </a:pPr>
            <a:r>
              <a:rPr lang="en-US" dirty="0"/>
              <a:t>CNN with:</a:t>
            </a:r>
          </a:p>
          <a:p>
            <a:pPr lvl="2">
              <a:lnSpc>
                <a:spcPct val="90000"/>
              </a:lnSpc>
            </a:pPr>
            <a:r>
              <a:rPr lang="en-US" b="1" dirty="0"/>
              <a:t>Insurgents</a:t>
            </a:r>
            <a:r>
              <a:rPr lang="en-US" dirty="0"/>
              <a:t>, Troops, Baghdad, Iran, </a:t>
            </a:r>
            <a:r>
              <a:rPr lang="en-US" b="1" dirty="0"/>
              <a:t>Militant</a:t>
            </a:r>
            <a:r>
              <a:rPr lang="en-US" dirty="0"/>
              <a:t>, Police, </a:t>
            </a:r>
            <a:r>
              <a:rPr lang="en-US" b="1" dirty="0"/>
              <a:t>Suicide</a:t>
            </a:r>
            <a:r>
              <a:rPr lang="en-US" dirty="0"/>
              <a:t>, </a:t>
            </a:r>
            <a:r>
              <a:rPr lang="en-US" b="1" dirty="0" smtClean="0"/>
              <a:t>Terrorist</a:t>
            </a:r>
            <a:r>
              <a:rPr lang="en-US" dirty="0" smtClean="0"/>
              <a:t>,</a:t>
            </a:r>
            <a:r>
              <a:rPr lang="en-US" dirty="0"/>
              <a:t> </a:t>
            </a:r>
            <a:r>
              <a:rPr lang="en-US" dirty="0" smtClean="0"/>
              <a:t>United</a:t>
            </a:r>
            <a:r>
              <a:rPr lang="en-US" dirty="0"/>
              <a:t>, National, </a:t>
            </a:r>
            <a:r>
              <a:rPr lang="en-US" dirty="0" smtClean="0"/>
              <a:t>Hussein</a:t>
            </a:r>
            <a:r>
              <a:rPr lang="en-US" dirty="0"/>
              <a:t>, </a:t>
            </a:r>
            <a:r>
              <a:rPr lang="en-US" b="1" dirty="0" smtClean="0"/>
              <a:t>Alleged</a:t>
            </a:r>
            <a:r>
              <a:rPr lang="en-US" dirty="0"/>
              <a:t>, </a:t>
            </a:r>
            <a:r>
              <a:rPr lang="en-US" dirty="0" smtClean="0"/>
              <a:t>Israeli,</a:t>
            </a:r>
            <a:r>
              <a:rPr lang="en-US" dirty="0"/>
              <a:t> </a:t>
            </a:r>
            <a:r>
              <a:rPr lang="en-US" dirty="0" smtClean="0"/>
              <a:t>Syria</a:t>
            </a:r>
            <a:r>
              <a:rPr lang="en-US" dirty="0"/>
              <a:t>, </a:t>
            </a:r>
            <a:r>
              <a:rPr lang="en-US" dirty="0" smtClean="0"/>
              <a:t>Terrorism…</a:t>
            </a:r>
            <a:endParaRPr lang="en-US" dirty="0"/>
          </a:p>
          <a:p>
            <a:pPr lvl="1">
              <a:lnSpc>
                <a:spcPct val="90000"/>
              </a:lnSpc>
            </a:pPr>
            <a:r>
              <a:rPr lang="en-US" dirty="0"/>
              <a:t>Aljazeera with:</a:t>
            </a:r>
          </a:p>
          <a:p>
            <a:pPr lvl="2">
              <a:lnSpc>
                <a:spcPct val="90000"/>
              </a:lnSpc>
            </a:pPr>
            <a:r>
              <a:rPr lang="en-US" dirty="0" smtClean="0"/>
              <a:t>Attacks</a:t>
            </a:r>
            <a:r>
              <a:rPr lang="en-US" dirty="0"/>
              <a:t>, </a:t>
            </a:r>
            <a:r>
              <a:rPr lang="en-US" dirty="0" smtClean="0"/>
              <a:t>Claims</a:t>
            </a:r>
            <a:r>
              <a:rPr lang="en-US" dirty="0"/>
              <a:t>, </a:t>
            </a:r>
            <a:r>
              <a:rPr lang="en-US" b="1" dirty="0"/>
              <a:t>Rebels</a:t>
            </a:r>
            <a:r>
              <a:rPr lang="en-US" dirty="0"/>
              <a:t>, Withdrawing, </a:t>
            </a:r>
            <a:r>
              <a:rPr lang="en-US" dirty="0" smtClean="0"/>
              <a:t>Report, </a:t>
            </a:r>
            <a:r>
              <a:rPr lang="en-US" b="1" dirty="0" smtClean="0"/>
              <a:t>Fighters</a:t>
            </a:r>
            <a:r>
              <a:rPr lang="en-US" dirty="0"/>
              <a:t>, President, </a:t>
            </a:r>
            <a:r>
              <a:rPr lang="en-US" b="1" dirty="0"/>
              <a:t>Resistance</a:t>
            </a:r>
            <a:r>
              <a:rPr lang="en-US" dirty="0"/>
              <a:t>, Occupation, </a:t>
            </a:r>
            <a:r>
              <a:rPr lang="en-US" dirty="0" smtClean="0"/>
              <a:t>Injured</a:t>
            </a:r>
            <a:r>
              <a:rPr lang="en-US" dirty="0"/>
              <a:t>, </a:t>
            </a:r>
            <a:r>
              <a:rPr lang="en-US" dirty="0" smtClean="0"/>
              <a:t>Army,</a:t>
            </a:r>
            <a:r>
              <a:rPr lang="en-US" dirty="0"/>
              <a:t> </a:t>
            </a:r>
            <a:r>
              <a:rPr lang="en-US" dirty="0" smtClean="0"/>
              <a:t>Demanded</a:t>
            </a:r>
            <a:r>
              <a:rPr lang="en-US" dirty="0"/>
              <a:t>, Hit, Muslim</a:t>
            </a:r>
            <a:r>
              <a:rPr lang="en-US" dirty="0" smtClean="0"/>
              <a:t>, …</a:t>
            </a:r>
            <a:endParaRPr lang="en-US" dirty="0"/>
          </a:p>
        </p:txBody>
      </p:sp>
    </p:spTree>
    <p:extLst>
      <p:ext uri="{BB962C8B-B14F-4D97-AF65-F5344CB8AC3E}">
        <p14:creationId xmlns:p14="http://schemas.microsoft.com/office/powerpoint/2010/main" val="4110289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4371">
                                            <p:txEl>
                                              <p:pRg st="3" end="3"/>
                                            </p:txEl>
                                          </p:spTgt>
                                        </p:tgtEl>
                                        <p:attrNameLst>
                                          <p:attrName>style.visibility</p:attrName>
                                        </p:attrNameLst>
                                      </p:cBhvr>
                                      <p:to>
                                        <p:strVal val="visible"/>
                                      </p:to>
                                    </p:set>
                                    <p:anim calcmode="lin" valueType="num">
                                      <p:cBhvr additive="base">
                                        <p:cTn id="7" dur="500" fill="hold"/>
                                        <p:tgtEl>
                                          <p:spTgt spid="9543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437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54371">
                                            <p:txEl>
                                              <p:pRg st="4" end="4"/>
                                            </p:txEl>
                                          </p:spTgt>
                                        </p:tgtEl>
                                        <p:attrNameLst>
                                          <p:attrName>style.visibility</p:attrName>
                                        </p:attrNameLst>
                                      </p:cBhvr>
                                      <p:to>
                                        <p:strVal val="visible"/>
                                      </p:to>
                                    </p:set>
                                    <p:anim calcmode="lin" valueType="num">
                                      <p:cBhvr additive="base">
                                        <p:cTn id="11" dur="500" fill="hold"/>
                                        <p:tgtEl>
                                          <p:spTgt spid="95437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54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54371">
                                            <p:txEl>
                                              <p:pRg st="5" end="5"/>
                                            </p:txEl>
                                          </p:spTgt>
                                        </p:tgtEl>
                                        <p:attrNameLst>
                                          <p:attrName>style.visibility</p:attrName>
                                        </p:attrNameLst>
                                      </p:cBhvr>
                                      <p:to>
                                        <p:strVal val="visible"/>
                                      </p:to>
                                    </p:set>
                                    <p:anim calcmode="lin" valueType="num">
                                      <p:cBhvr additive="base">
                                        <p:cTn id="17" dur="500" fill="hold"/>
                                        <p:tgtEl>
                                          <p:spTgt spid="95437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5437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54371">
                                            <p:txEl>
                                              <p:pRg st="6" end="6"/>
                                            </p:txEl>
                                          </p:spTgt>
                                        </p:tgtEl>
                                        <p:attrNameLst>
                                          <p:attrName>style.visibility</p:attrName>
                                        </p:attrNameLst>
                                      </p:cBhvr>
                                      <p:to>
                                        <p:strVal val="visible"/>
                                      </p:to>
                                    </p:set>
                                    <p:anim calcmode="lin" valueType="num">
                                      <p:cBhvr additive="base">
                                        <p:cTn id="21" dur="500" fill="hold"/>
                                        <p:tgtEl>
                                          <p:spTgt spid="9543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5437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54371">
                                            <p:txEl>
                                              <p:pRg st="7" end="7"/>
                                            </p:txEl>
                                          </p:spTgt>
                                        </p:tgtEl>
                                        <p:attrNameLst>
                                          <p:attrName>style.visibility</p:attrName>
                                        </p:attrNameLst>
                                      </p:cBhvr>
                                      <p:to>
                                        <p:strVal val="visible"/>
                                      </p:to>
                                    </p:set>
                                    <p:anim calcmode="lin" valueType="num">
                                      <p:cBhvr additive="base">
                                        <p:cTn id="25" dur="500" fill="hold"/>
                                        <p:tgtEl>
                                          <p:spTgt spid="9543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4371">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54371">
                                            <p:txEl>
                                              <p:pRg st="8" end="8"/>
                                            </p:txEl>
                                          </p:spTgt>
                                        </p:tgtEl>
                                        <p:attrNameLst>
                                          <p:attrName>style.visibility</p:attrName>
                                        </p:attrNameLst>
                                      </p:cBhvr>
                                      <p:to>
                                        <p:strVal val="visible"/>
                                      </p:to>
                                    </p:set>
                                    <p:anim calcmode="lin" valueType="num">
                                      <p:cBhvr additive="base">
                                        <p:cTn id="29" dur="500" fill="hold"/>
                                        <p:tgtEl>
                                          <p:spTgt spid="95437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54371">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54371">
                                            <p:txEl>
                                              <p:pRg st="9" end="9"/>
                                            </p:txEl>
                                          </p:spTgt>
                                        </p:tgtEl>
                                        <p:attrNameLst>
                                          <p:attrName>style.visibility</p:attrName>
                                        </p:attrNameLst>
                                      </p:cBhvr>
                                      <p:to>
                                        <p:strVal val="visible"/>
                                      </p:to>
                                    </p:set>
                                    <p:anim calcmode="lin" valueType="num">
                                      <p:cBhvr additive="base">
                                        <p:cTn id="33" dur="500" fill="hold"/>
                                        <p:tgtEl>
                                          <p:spTgt spid="954371">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543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News Visualization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600200" y="1190625"/>
            <a:ext cx="7543800" cy="5667375"/>
          </a:xfrm>
          <a:prstGeom prst="rect">
            <a:avLst/>
          </a:prstGeom>
          <a:noFill/>
          <a:ln w="9525">
            <a:noFill/>
            <a:miter lim="800000"/>
            <a:headEnd/>
            <a:tailEnd/>
          </a:ln>
          <a:effectLst/>
        </p:spPr>
      </p:pic>
      <p:sp>
        <p:nvSpPr>
          <p:cNvPr id="2" name="Title 1"/>
          <p:cNvSpPr>
            <a:spLocks noGrp="1"/>
          </p:cNvSpPr>
          <p:nvPr>
            <p:ph type="title"/>
          </p:nvPr>
        </p:nvSpPr>
        <p:spPr>
          <a:xfrm>
            <a:off x="457200" y="152400"/>
            <a:ext cx="8382000" cy="990600"/>
          </a:xfrm>
        </p:spPr>
        <p:txBody>
          <a:bodyPr>
            <a:noAutofit/>
          </a:bodyPr>
          <a:lstStyle/>
          <a:p>
            <a:r>
              <a:rPr lang="en-US" sz="3200" dirty="0" smtClean="0"/>
              <a:t>Topic landscape of the query “Clinton” from Reuters news 1996-1997</a:t>
            </a:r>
            <a:endParaRPr lang="en-US" sz="3200" dirty="0"/>
          </a:p>
        </p:txBody>
      </p:sp>
      <p:sp>
        <p:nvSpPr>
          <p:cNvPr id="6" name="TextBox 5"/>
          <p:cNvSpPr txBox="1"/>
          <p:nvPr/>
        </p:nvSpPr>
        <p:spPr>
          <a:xfrm>
            <a:off x="381000" y="2133600"/>
            <a:ext cx="774571" cy="338554"/>
          </a:xfrm>
          <a:prstGeom prst="rect">
            <a:avLst/>
          </a:prstGeom>
          <a:noFill/>
        </p:spPr>
        <p:txBody>
          <a:bodyPr wrap="none" rtlCol="0">
            <a:spAutoFit/>
          </a:bodyPr>
          <a:lstStyle/>
          <a:p>
            <a:r>
              <a:rPr lang="en-US" sz="1600" dirty="0" smtClean="0"/>
              <a:t>Query</a:t>
            </a:r>
            <a:endParaRPr lang="en-US" sz="1600" dirty="0"/>
          </a:p>
        </p:txBody>
      </p:sp>
      <p:cxnSp>
        <p:nvCxnSpPr>
          <p:cNvPr id="7" name="Straight Arrow Connector 6"/>
          <p:cNvCxnSpPr>
            <a:stCxn id="6" idx="3"/>
          </p:cNvCxnSpPr>
          <p:nvPr/>
        </p:nvCxnSpPr>
        <p:spPr>
          <a:xfrm flipV="1">
            <a:off x="1155571" y="1676400"/>
            <a:ext cx="673229" cy="626477"/>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590800"/>
            <a:ext cx="904415" cy="584775"/>
          </a:xfrm>
          <a:prstGeom prst="rect">
            <a:avLst/>
          </a:prstGeom>
          <a:noFill/>
        </p:spPr>
        <p:txBody>
          <a:bodyPr wrap="none" rtlCol="0">
            <a:spAutoFit/>
          </a:bodyPr>
          <a:lstStyle/>
          <a:p>
            <a:r>
              <a:rPr lang="en-US" sz="1600" dirty="0" smtClean="0"/>
              <a:t>Search </a:t>
            </a:r>
          </a:p>
          <a:p>
            <a:r>
              <a:rPr lang="en-US" sz="1600" dirty="0" smtClean="0"/>
              <a:t>Results</a:t>
            </a:r>
            <a:endParaRPr lang="en-US" sz="1600" dirty="0"/>
          </a:p>
        </p:txBody>
      </p:sp>
      <p:cxnSp>
        <p:nvCxnSpPr>
          <p:cNvPr id="11" name="Straight Arrow Connector 10"/>
          <p:cNvCxnSpPr>
            <a:stCxn id="10" idx="3"/>
          </p:cNvCxnSpPr>
          <p:nvPr/>
        </p:nvCxnSpPr>
        <p:spPr>
          <a:xfrm flipV="1">
            <a:off x="904415" y="2819401"/>
            <a:ext cx="1000585" cy="63787"/>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3276600"/>
            <a:ext cx="1371600" cy="338554"/>
          </a:xfrm>
          <a:prstGeom prst="rect">
            <a:avLst/>
          </a:prstGeom>
          <a:noFill/>
        </p:spPr>
        <p:txBody>
          <a:bodyPr wrap="square" rtlCol="0">
            <a:spAutoFit/>
          </a:bodyPr>
          <a:lstStyle/>
          <a:p>
            <a:r>
              <a:rPr lang="en-US" sz="1600" dirty="0" smtClean="0"/>
              <a:t>Topic Map</a:t>
            </a:r>
            <a:endParaRPr lang="en-US" sz="1600" dirty="0"/>
          </a:p>
        </p:txBody>
      </p:sp>
      <p:cxnSp>
        <p:nvCxnSpPr>
          <p:cNvPr id="14" name="Straight Arrow Connector 13"/>
          <p:cNvCxnSpPr>
            <a:stCxn id="13" idx="3"/>
          </p:cNvCxnSpPr>
          <p:nvPr/>
        </p:nvCxnSpPr>
        <p:spPr>
          <a:xfrm flipV="1">
            <a:off x="1524000" y="2438400"/>
            <a:ext cx="3657600" cy="1007477"/>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3962400"/>
            <a:ext cx="1616148" cy="584775"/>
          </a:xfrm>
          <a:prstGeom prst="rect">
            <a:avLst/>
          </a:prstGeom>
          <a:noFill/>
        </p:spPr>
        <p:txBody>
          <a:bodyPr wrap="none" rtlCol="0">
            <a:spAutoFit/>
          </a:bodyPr>
          <a:lstStyle/>
          <a:p>
            <a:r>
              <a:rPr lang="en-US" sz="1600" dirty="0" smtClean="0"/>
              <a:t>Selected </a:t>
            </a:r>
          </a:p>
          <a:p>
            <a:r>
              <a:rPr lang="en-US" sz="1600" dirty="0" smtClean="0"/>
              <a:t>group of news</a:t>
            </a:r>
            <a:endParaRPr lang="en-US" sz="1600" dirty="0"/>
          </a:p>
        </p:txBody>
      </p:sp>
      <p:cxnSp>
        <p:nvCxnSpPr>
          <p:cNvPr id="17" name="Straight Arrow Connector 16"/>
          <p:cNvCxnSpPr>
            <a:stCxn id="16" idx="3"/>
          </p:cNvCxnSpPr>
          <p:nvPr/>
        </p:nvCxnSpPr>
        <p:spPr>
          <a:xfrm>
            <a:off x="1616148" y="4254788"/>
            <a:ext cx="3336852" cy="24101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0" y="5791200"/>
            <a:ext cx="1153201" cy="584775"/>
          </a:xfrm>
          <a:prstGeom prst="rect">
            <a:avLst/>
          </a:prstGeom>
          <a:noFill/>
        </p:spPr>
        <p:txBody>
          <a:bodyPr wrap="square" rtlCol="0">
            <a:spAutoFit/>
          </a:bodyPr>
          <a:lstStyle/>
          <a:p>
            <a:r>
              <a:rPr lang="en-US" sz="1600" dirty="0" smtClean="0"/>
              <a:t>Selected story</a:t>
            </a:r>
            <a:endParaRPr lang="en-US" sz="1600" dirty="0"/>
          </a:p>
        </p:txBody>
      </p:sp>
      <p:cxnSp>
        <p:nvCxnSpPr>
          <p:cNvPr id="20" name="Straight Arrow Connector 19"/>
          <p:cNvCxnSpPr>
            <a:stCxn id="19" idx="3"/>
          </p:cNvCxnSpPr>
          <p:nvPr/>
        </p:nvCxnSpPr>
        <p:spPr>
          <a:xfrm flipV="1">
            <a:off x="1305601" y="6019800"/>
            <a:ext cx="3875999" cy="63788"/>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00200" y="1190625"/>
            <a:ext cx="7543800" cy="5667375"/>
          </a:xfrm>
          <a:prstGeom prst="rect">
            <a:avLst/>
          </a:prstGeom>
          <a:noFill/>
          <a:ln w="9525">
            <a:noFill/>
            <a:miter lim="800000"/>
            <a:headEnd/>
            <a:tailEnd/>
          </a:ln>
          <a:effectLst/>
        </p:spPr>
      </p:pic>
      <p:sp>
        <p:nvSpPr>
          <p:cNvPr id="2" name="Title 1"/>
          <p:cNvSpPr>
            <a:spLocks noGrp="1"/>
          </p:cNvSpPr>
          <p:nvPr>
            <p:ph type="title"/>
          </p:nvPr>
        </p:nvSpPr>
        <p:spPr>
          <a:xfrm>
            <a:off x="457200" y="274638"/>
            <a:ext cx="8382000" cy="715962"/>
          </a:xfrm>
        </p:spPr>
        <p:txBody>
          <a:bodyPr>
            <a:noAutofit/>
          </a:bodyPr>
          <a:lstStyle/>
          <a:p>
            <a:r>
              <a:rPr lang="en-US" sz="3600" dirty="0" smtClean="0"/>
              <a:t>Visualization of social relationships between “Clinton” and other entities</a:t>
            </a:r>
            <a:endParaRPr lang="en-US" sz="3600" dirty="0"/>
          </a:p>
        </p:txBody>
      </p:sp>
      <p:sp>
        <p:nvSpPr>
          <p:cNvPr id="5" name="TextBox 4"/>
          <p:cNvSpPr txBox="1"/>
          <p:nvPr/>
        </p:nvSpPr>
        <p:spPr>
          <a:xfrm>
            <a:off x="381000" y="2133600"/>
            <a:ext cx="762901" cy="369332"/>
          </a:xfrm>
          <a:prstGeom prst="rect">
            <a:avLst/>
          </a:prstGeom>
          <a:noFill/>
        </p:spPr>
        <p:txBody>
          <a:bodyPr wrap="none" rtlCol="0">
            <a:spAutoFit/>
          </a:bodyPr>
          <a:lstStyle/>
          <a:p>
            <a:r>
              <a:rPr lang="en-US" dirty="0" smtClean="0"/>
              <a:t>Query</a:t>
            </a:r>
            <a:endParaRPr lang="en-US" dirty="0"/>
          </a:p>
        </p:txBody>
      </p:sp>
      <p:cxnSp>
        <p:nvCxnSpPr>
          <p:cNvPr id="6" name="Straight Arrow Connector 5"/>
          <p:cNvCxnSpPr>
            <a:stCxn id="5" idx="3"/>
          </p:cNvCxnSpPr>
          <p:nvPr/>
        </p:nvCxnSpPr>
        <p:spPr>
          <a:xfrm flipV="1">
            <a:off x="1143901" y="1752600"/>
            <a:ext cx="684899" cy="5656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3276600"/>
            <a:ext cx="1524000" cy="923330"/>
          </a:xfrm>
          <a:prstGeom prst="rect">
            <a:avLst/>
          </a:prstGeom>
          <a:noFill/>
        </p:spPr>
        <p:txBody>
          <a:bodyPr wrap="square" rtlCol="0">
            <a:spAutoFit/>
          </a:bodyPr>
          <a:lstStyle/>
          <a:p>
            <a:r>
              <a:rPr lang="en-US" dirty="0" smtClean="0"/>
              <a:t>Named entities </a:t>
            </a:r>
          </a:p>
          <a:p>
            <a:r>
              <a:rPr lang="en-US" dirty="0" smtClean="0"/>
              <a:t>in relation</a:t>
            </a:r>
            <a:endParaRPr lang="en-US" dirty="0"/>
          </a:p>
        </p:txBody>
      </p:sp>
      <p:cxnSp>
        <p:nvCxnSpPr>
          <p:cNvPr id="8" name="Straight Arrow Connector 7"/>
          <p:cNvCxnSpPr/>
          <p:nvPr/>
        </p:nvCxnSpPr>
        <p:spPr>
          <a:xfrm flipV="1">
            <a:off x="990600" y="3276600"/>
            <a:ext cx="3962400" cy="3810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219200"/>
          </a:xfrm>
        </p:spPr>
        <p:txBody>
          <a:bodyPr>
            <a:noAutofit/>
          </a:bodyPr>
          <a:lstStyle/>
          <a:p>
            <a:pPr algn="ctr"/>
            <a:r>
              <a:rPr lang="en-US" sz="3200" dirty="0" smtClean="0"/>
              <a:t>How technical research areas</a:t>
            </a:r>
            <a:br>
              <a:rPr lang="en-US" sz="3200" dirty="0" smtClean="0"/>
            </a:br>
            <a:r>
              <a:rPr lang="en-US" sz="3200" dirty="0" smtClean="0"/>
              <a:t>are approaching text and semantics?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457200" y="1447800"/>
            <a:ext cx="7867650" cy="5010634"/>
          </a:xfrm>
          <a:prstGeom prst="rect">
            <a:avLst/>
          </a:prstGeom>
          <a:noFill/>
          <a:ln w="9525">
            <a:noFill/>
            <a:miter lim="800000"/>
            <a:headEnd/>
            <a:tailEnd/>
          </a:ln>
          <a:effectLst/>
        </p:spPr>
      </p:pic>
      <p:sp>
        <p:nvSpPr>
          <p:cNvPr id="5" name="TextBox 4"/>
          <p:cNvSpPr txBox="1"/>
          <p:nvPr/>
        </p:nvSpPr>
        <p:spPr>
          <a:xfrm>
            <a:off x="4495800" y="3048000"/>
            <a:ext cx="1524000" cy="400110"/>
          </a:xfrm>
          <a:prstGeom prst="rect">
            <a:avLst/>
          </a:prstGeom>
          <a:solidFill>
            <a:srgbClr val="FFC000">
              <a:alpha val="68000"/>
            </a:srgbClr>
          </a:solidFill>
        </p:spPr>
        <p:txBody>
          <a:bodyPr wrap="square" rtlCol="0">
            <a:spAutoFit/>
          </a:bodyPr>
          <a:lstStyle/>
          <a:p>
            <a:r>
              <a:rPr lang="en-US" sz="2000" b="1" dirty="0" smtClean="0"/>
              <a:t>Semantics</a:t>
            </a:r>
            <a:endParaRPr lang="en-US" sz="2000" b="1" dirty="0"/>
          </a:p>
        </p:txBody>
      </p:sp>
      <p:sp>
        <p:nvSpPr>
          <p:cNvPr id="6" name="TextBox 5"/>
          <p:cNvSpPr txBox="1"/>
          <p:nvPr/>
        </p:nvSpPr>
        <p:spPr>
          <a:xfrm>
            <a:off x="4800600" y="4572000"/>
            <a:ext cx="1374094" cy="338554"/>
          </a:xfrm>
          <a:prstGeom prst="rect">
            <a:avLst/>
          </a:prstGeom>
          <a:solidFill>
            <a:srgbClr val="FFC000">
              <a:alpha val="68000"/>
            </a:srgbClr>
          </a:solidFill>
        </p:spPr>
        <p:txBody>
          <a:bodyPr wrap="none" rtlCol="0">
            <a:spAutoFit/>
          </a:bodyPr>
          <a:lstStyle/>
          <a:p>
            <a:r>
              <a:rPr lang="en-US" sz="1600" dirty="0" smtClean="0"/>
              <a:t>Text Mining</a:t>
            </a:r>
            <a:endParaRPr lang="en-US" sz="1600" dirty="0"/>
          </a:p>
        </p:txBody>
      </p:sp>
      <p:sp>
        <p:nvSpPr>
          <p:cNvPr id="7" name="TextBox 6"/>
          <p:cNvSpPr txBox="1"/>
          <p:nvPr/>
        </p:nvSpPr>
        <p:spPr>
          <a:xfrm>
            <a:off x="2819400" y="4648200"/>
            <a:ext cx="1569660" cy="338554"/>
          </a:xfrm>
          <a:prstGeom prst="rect">
            <a:avLst/>
          </a:prstGeom>
          <a:solidFill>
            <a:srgbClr val="FFC000">
              <a:alpha val="68000"/>
            </a:srgbClr>
          </a:solidFill>
        </p:spPr>
        <p:txBody>
          <a:bodyPr wrap="none" rtlCol="0">
            <a:spAutoFit/>
          </a:bodyPr>
          <a:lstStyle/>
          <a:p>
            <a:r>
              <a:rPr lang="en-US" sz="1600" dirty="0" smtClean="0"/>
              <a:t>Semantic Web</a:t>
            </a:r>
            <a:endParaRPr lang="en-US" sz="1600" dirty="0"/>
          </a:p>
        </p:txBody>
      </p:sp>
      <p:sp>
        <p:nvSpPr>
          <p:cNvPr id="8" name="TextBox 7"/>
          <p:cNvSpPr txBox="1"/>
          <p:nvPr/>
        </p:nvSpPr>
        <p:spPr>
          <a:xfrm>
            <a:off x="7086600" y="4572000"/>
            <a:ext cx="1417376" cy="584775"/>
          </a:xfrm>
          <a:prstGeom prst="rect">
            <a:avLst/>
          </a:prstGeom>
          <a:solidFill>
            <a:srgbClr val="FFC000">
              <a:alpha val="68000"/>
            </a:srgbClr>
          </a:solidFill>
        </p:spPr>
        <p:txBody>
          <a:bodyPr wrap="none" rtlCol="0">
            <a:spAutoFit/>
          </a:bodyPr>
          <a:lstStyle/>
          <a:p>
            <a:r>
              <a:rPr lang="en-US" sz="1600" dirty="0" smtClean="0"/>
              <a:t>Information </a:t>
            </a:r>
          </a:p>
          <a:p>
            <a:r>
              <a:rPr lang="en-US" sz="1600" dirty="0" smtClean="0"/>
              <a:t>Retrieval</a:t>
            </a:r>
            <a:endParaRPr lang="en-US" sz="1600" dirty="0"/>
          </a:p>
        </p:txBody>
      </p:sp>
      <p:sp>
        <p:nvSpPr>
          <p:cNvPr id="9" name="TextBox 8"/>
          <p:cNvSpPr txBox="1"/>
          <p:nvPr/>
        </p:nvSpPr>
        <p:spPr>
          <a:xfrm>
            <a:off x="6172200" y="5181600"/>
            <a:ext cx="1072730" cy="584775"/>
          </a:xfrm>
          <a:prstGeom prst="rect">
            <a:avLst/>
          </a:prstGeom>
          <a:solidFill>
            <a:srgbClr val="FFC000">
              <a:alpha val="68000"/>
            </a:srgbClr>
          </a:solidFill>
        </p:spPr>
        <p:txBody>
          <a:bodyPr wrap="none" rtlCol="0">
            <a:spAutoFit/>
          </a:bodyPr>
          <a:lstStyle/>
          <a:p>
            <a:r>
              <a:rPr lang="en-US" sz="1600" dirty="0" smtClean="0"/>
              <a:t>Machine </a:t>
            </a:r>
          </a:p>
          <a:p>
            <a:r>
              <a:rPr lang="en-US" sz="1600" dirty="0" smtClean="0"/>
              <a:t>Learning</a:t>
            </a:r>
            <a:endParaRPr lang="en-US" sz="1600" dirty="0"/>
          </a:p>
        </p:txBody>
      </p:sp>
      <p:sp>
        <p:nvSpPr>
          <p:cNvPr id="10" name="TextBox 9"/>
          <p:cNvSpPr txBox="1"/>
          <p:nvPr/>
        </p:nvSpPr>
        <p:spPr>
          <a:xfrm>
            <a:off x="685800" y="4419600"/>
            <a:ext cx="1656223" cy="584775"/>
          </a:xfrm>
          <a:prstGeom prst="rect">
            <a:avLst/>
          </a:prstGeom>
          <a:solidFill>
            <a:srgbClr val="FFC000">
              <a:alpha val="68000"/>
            </a:srgbClr>
          </a:solidFill>
        </p:spPr>
        <p:txBody>
          <a:bodyPr wrap="none" rtlCol="0">
            <a:spAutoFit/>
          </a:bodyPr>
          <a:lstStyle/>
          <a:p>
            <a:r>
              <a:rPr lang="en-US" sz="1600" dirty="0" smtClean="0"/>
              <a:t>Computational</a:t>
            </a:r>
          </a:p>
          <a:p>
            <a:r>
              <a:rPr lang="en-US" sz="1600" dirty="0" smtClean="0"/>
              <a:t>Linguistics</a:t>
            </a:r>
            <a:endParaRPr lang="en-US" sz="1600" dirty="0"/>
          </a:p>
        </p:txBody>
      </p:sp>
      <p:sp>
        <p:nvSpPr>
          <p:cNvPr id="11" name="TextBox 10"/>
          <p:cNvSpPr txBox="1"/>
          <p:nvPr/>
        </p:nvSpPr>
        <p:spPr>
          <a:xfrm>
            <a:off x="3124200" y="6019800"/>
            <a:ext cx="1704313" cy="338554"/>
          </a:xfrm>
          <a:prstGeom prst="rect">
            <a:avLst/>
          </a:prstGeom>
          <a:solidFill>
            <a:schemeClr val="bg1">
              <a:alpha val="41000"/>
            </a:schemeClr>
          </a:solidFill>
        </p:spPr>
        <p:txBody>
          <a:bodyPr wrap="none" rtlCol="0">
            <a:spAutoFit/>
          </a:bodyPr>
          <a:lstStyle/>
          <a:p>
            <a:r>
              <a:rPr lang="en-US" sz="1600" dirty="0" smtClean="0"/>
              <a:t>interoperability</a:t>
            </a:r>
            <a:endParaRPr lang="en-US" sz="1600" dirty="0"/>
          </a:p>
        </p:txBody>
      </p:sp>
      <p:sp>
        <p:nvSpPr>
          <p:cNvPr id="12" name="TextBox 11"/>
          <p:cNvSpPr txBox="1"/>
          <p:nvPr/>
        </p:nvSpPr>
        <p:spPr>
          <a:xfrm>
            <a:off x="685800" y="6019800"/>
            <a:ext cx="1095172" cy="338554"/>
          </a:xfrm>
          <a:prstGeom prst="rect">
            <a:avLst/>
          </a:prstGeom>
          <a:solidFill>
            <a:schemeClr val="bg1">
              <a:alpha val="41000"/>
            </a:schemeClr>
          </a:solidFill>
        </p:spPr>
        <p:txBody>
          <a:bodyPr wrap="none" rtlCol="0">
            <a:spAutoFit/>
          </a:bodyPr>
          <a:lstStyle/>
          <a:p>
            <a:r>
              <a:rPr lang="en-US" sz="1600" dirty="0" smtClean="0"/>
              <a:t>language</a:t>
            </a:r>
            <a:endParaRPr lang="en-US" sz="1600" dirty="0"/>
          </a:p>
        </p:txBody>
      </p:sp>
      <p:sp>
        <p:nvSpPr>
          <p:cNvPr id="13" name="TextBox 12"/>
          <p:cNvSpPr txBox="1"/>
          <p:nvPr/>
        </p:nvSpPr>
        <p:spPr>
          <a:xfrm>
            <a:off x="4876800" y="6019800"/>
            <a:ext cx="1051891" cy="338554"/>
          </a:xfrm>
          <a:prstGeom prst="rect">
            <a:avLst/>
          </a:prstGeom>
          <a:solidFill>
            <a:schemeClr val="bg1">
              <a:alpha val="41000"/>
            </a:schemeClr>
          </a:solidFill>
        </p:spPr>
        <p:txBody>
          <a:bodyPr wrap="none" rtlCol="0">
            <a:spAutoFit/>
          </a:bodyPr>
          <a:lstStyle/>
          <a:p>
            <a:r>
              <a:rPr lang="en-US" sz="1600" dirty="0" smtClean="0"/>
              <a:t>analytics</a:t>
            </a:r>
            <a:endParaRPr lang="en-US" sz="1600" dirty="0"/>
          </a:p>
        </p:txBody>
      </p:sp>
      <p:sp>
        <p:nvSpPr>
          <p:cNvPr id="14" name="TextBox 13"/>
          <p:cNvSpPr txBox="1"/>
          <p:nvPr/>
        </p:nvSpPr>
        <p:spPr>
          <a:xfrm>
            <a:off x="6172200" y="6019800"/>
            <a:ext cx="1066318" cy="338554"/>
          </a:xfrm>
          <a:prstGeom prst="rect">
            <a:avLst/>
          </a:prstGeom>
          <a:solidFill>
            <a:schemeClr val="bg1">
              <a:alpha val="41000"/>
            </a:schemeClr>
          </a:solidFill>
        </p:spPr>
        <p:txBody>
          <a:bodyPr wrap="none" rtlCol="0">
            <a:spAutoFit/>
          </a:bodyPr>
          <a:lstStyle/>
          <a:p>
            <a:r>
              <a:rPr lang="en-US" sz="1600" dirty="0" smtClean="0"/>
              <a:t>statistics</a:t>
            </a:r>
            <a:endParaRPr lang="en-US" sz="1600" dirty="0"/>
          </a:p>
        </p:txBody>
      </p:sp>
      <p:sp>
        <p:nvSpPr>
          <p:cNvPr id="15" name="TextBox 14"/>
          <p:cNvSpPr txBox="1"/>
          <p:nvPr/>
        </p:nvSpPr>
        <p:spPr>
          <a:xfrm>
            <a:off x="7391400" y="6019800"/>
            <a:ext cx="832279" cy="338554"/>
          </a:xfrm>
          <a:prstGeom prst="rect">
            <a:avLst/>
          </a:prstGeom>
          <a:solidFill>
            <a:schemeClr val="bg1">
              <a:alpha val="41000"/>
            </a:schemeClr>
          </a:solidFill>
        </p:spPr>
        <p:txBody>
          <a:bodyPr wrap="none" rtlCol="0">
            <a:spAutoFit/>
          </a:bodyPr>
          <a:lstStyle/>
          <a:p>
            <a:r>
              <a:rPr lang="en-US" sz="1600" dirty="0" smtClean="0"/>
              <a:t>search</a:t>
            </a:r>
            <a:endParaRPr lang="en-US" sz="1600" dirty="0"/>
          </a:p>
        </p:txBody>
      </p:sp>
      <p:sp>
        <p:nvSpPr>
          <p:cNvPr id="16" name="TextBox 15"/>
          <p:cNvSpPr txBox="1"/>
          <p:nvPr/>
        </p:nvSpPr>
        <p:spPr>
          <a:xfrm>
            <a:off x="1905000" y="5257800"/>
            <a:ext cx="930063" cy="338554"/>
          </a:xfrm>
          <a:prstGeom prst="rect">
            <a:avLst/>
          </a:prstGeom>
          <a:solidFill>
            <a:srgbClr val="FFC000">
              <a:alpha val="68000"/>
            </a:srgbClr>
          </a:solidFill>
        </p:spPr>
        <p:txBody>
          <a:bodyPr wrap="none" rtlCol="0">
            <a:spAutoFit/>
          </a:bodyPr>
          <a:lstStyle/>
          <a:p>
            <a:r>
              <a:rPr lang="en-US" sz="1600" dirty="0" smtClean="0"/>
              <a:t>Web2.0</a:t>
            </a:r>
            <a:endParaRPr lang="en-US" sz="1600" dirty="0"/>
          </a:p>
        </p:txBody>
      </p:sp>
      <p:sp>
        <p:nvSpPr>
          <p:cNvPr id="17" name="TextBox 16"/>
          <p:cNvSpPr txBox="1"/>
          <p:nvPr/>
        </p:nvSpPr>
        <p:spPr>
          <a:xfrm>
            <a:off x="1828800" y="6019800"/>
            <a:ext cx="1298753" cy="338554"/>
          </a:xfrm>
          <a:prstGeom prst="rect">
            <a:avLst/>
          </a:prstGeom>
          <a:solidFill>
            <a:schemeClr val="bg1">
              <a:alpha val="41000"/>
            </a:schemeClr>
          </a:solidFill>
        </p:spPr>
        <p:txBody>
          <a:bodyPr wrap="none" rtlCol="0">
            <a:spAutoFit/>
          </a:bodyPr>
          <a:lstStyle/>
          <a:p>
            <a:r>
              <a:rPr lang="en-US" sz="1600" dirty="0" smtClean="0"/>
              <a:t>community</a:t>
            </a:r>
            <a:endParaRPr lang="en-US" sz="1600" dirty="0"/>
          </a:p>
        </p:txBody>
      </p:sp>
      <p:cxnSp>
        <p:nvCxnSpPr>
          <p:cNvPr id="21" name="Straight Arrow Connector 20"/>
          <p:cNvCxnSpPr>
            <a:stCxn id="12" idx="0"/>
            <a:endCxn id="10" idx="2"/>
          </p:cNvCxnSpPr>
          <p:nvPr/>
        </p:nvCxnSpPr>
        <p:spPr>
          <a:xfrm rot="5400000" flipH="1" flipV="1">
            <a:off x="865937" y="5371825"/>
            <a:ext cx="1015425" cy="280526"/>
          </a:xfrm>
          <a:prstGeom prst="straightConnector1">
            <a:avLst/>
          </a:prstGeom>
          <a:ln w="22225">
            <a:solidFill>
              <a:schemeClr val="bg1">
                <a:alpha val="9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a:endCxn id="16" idx="2"/>
          </p:cNvCxnSpPr>
          <p:nvPr/>
        </p:nvCxnSpPr>
        <p:spPr>
          <a:xfrm rot="16200000" flipV="1">
            <a:off x="2212382" y="5754004"/>
            <a:ext cx="423446" cy="108145"/>
          </a:xfrm>
          <a:prstGeom prst="straightConnector1">
            <a:avLst/>
          </a:prstGeom>
          <a:ln w="22225">
            <a:solidFill>
              <a:schemeClr val="bg1">
                <a:alpha val="9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0"/>
            <a:endCxn id="7" idx="2"/>
          </p:cNvCxnSpPr>
          <p:nvPr/>
        </p:nvCxnSpPr>
        <p:spPr>
          <a:xfrm rot="16200000" flipV="1">
            <a:off x="3273771" y="5317213"/>
            <a:ext cx="1033046" cy="372127"/>
          </a:xfrm>
          <a:prstGeom prst="straightConnector1">
            <a:avLst/>
          </a:prstGeom>
          <a:ln w="22225">
            <a:solidFill>
              <a:schemeClr val="bg1">
                <a:alpha val="9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0"/>
            <a:endCxn id="6" idx="2"/>
          </p:cNvCxnSpPr>
          <p:nvPr/>
        </p:nvCxnSpPr>
        <p:spPr>
          <a:xfrm rot="5400000" flipH="1" flipV="1">
            <a:off x="4890573" y="5422727"/>
            <a:ext cx="1109246" cy="84901"/>
          </a:xfrm>
          <a:prstGeom prst="straightConnector1">
            <a:avLst/>
          </a:prstGeom>
          <a:ln w="22225">
            <a:solidFill>
              <a:schemeClr val="bg1">
                <a:alpha val="9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0"/>
            <a:endCxn id="9" idx="2"/>
          </p:cNvCxnSpPr>
          <p:nvPr/>
        </p:nvCxnSpPr>
        <p:spPr>
          <a:xfrm rot="5400000" flipH="1" flipV="1">
            <a:off x="6580250" y="5891485"/>
            <a:ext cx="253425" cy="3206"/>
          </a:xfrm>
          <a:prstGeom prst="straightConnector1">
            <a:avLst/>
          </a:prstGeom>
          <a:ln w="22225">
            <a:solidFill>
              <a:schemeClr val="bg1">
                <a:alpha val="9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0"/>
            <a:endCxn id="8" idx="2"/>
          </p:cNvCxnSpPr>
          <p:nvPr/>
        </p:nvCxnSpPr>
        <p:spPr>
          <a:xfrm rot="16200000" flipV="1">
            <a:off x="7369902" y="5582162"/>
            <a:ext cx="863025" cy="12252"/>
          </a:xfrm>
          <a:prstGeom prst="straightConnector1">
            <a:avLst/>
          </a:prstGeom>
          <a:ln w="22225">
            <a:solidFill>
              <a:schemeClr val="bg1">
                <a:alpha val="93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33600" y="3352800"/>
            <a:ext cx="1103187" cy="861774"/>
          </a:xfrm>
          <a:prstGeom prst="rect">
            <a:avLst/>
          </a:prstGeom>
          <a:solidFill>
            <a:srgbClr val="FFC000">
              <a:alpha val="68000"/>
            </a:srgbClr>
          </a:solidFill>
        </p:spPr>
        <p:txBody>
          <a:bodyPr wrap="none" rtlCol="0">
            <a:spAutoFit/>
          </a:bodyPr>
          <a:lstStyle/>
          <a:p>
            <a:r>
              <a:rPr lang="en-US" sz="1600" dirty="0" smtClean="0"/>
              <a:t>Social </a:t>
            </a:r>
          </a:p>
          <a:p>
            <a:r>
              <a:rPr lang="en-US" sz="1600" dirty="0" smtClean="0"/>
              <a:t>Network </a:t>
            </a:r>
          </a:p>
          <a:p>
            <a:r>
              <a:rPr lang="en-US" sz="1600" dirty="0" smtClean="0"/>
              <a:t>Analysis</a:t>
            </a:r>
            <a:endParaRPr lang="en-US" sz="1600" dirty="0"/>
          </a:p>
        </p:txBody>
      </p:sp>
      <p:sp>
        <p:nvSpPr>
          <p:cNvPr id="24" name="TextBox 23"/>
          <p:cNvSpPr txBox="1"/>
          <p:nvPr/>
        </p:nvSpPr>
        <p:spPr>
          <a:xfrm>
            <a:off x="609600" y="3581400"/>
            <a:ext cx="1109599" cy="584775"/>
          </a:xfrm>
          <a:prstGeom prst="rect">
            <a:avLst/>
          </a:prstGeom>
          <a:solidFill>
            <a:schemeClr val="bg1">
              <a:alpha val="41000"/>
            </a:schemeClr>
          </a:solidFill>
        </p:spPr>
        <p:txBody>
          <a:bodyPr wrap="none" rtlCol="0">
            <a:spAutoFit/>
          </a:bodyPr>
          <a:lstStyle/>
          <a:p>
            <a:r>
              <a:rPr lang="en-US" sz="1600" dirty="0" smtClean="0"/>
              <a:t>graphs / </a:t>
            </a:r>
          </a:p>
          <a:p>
            <a:r>
              <a:rPr lang="en-US" sz="1600" dirty="0" smtClean="0"/>
              <a:t>networks</a:t>
            </a:r>
            <a:endParaRPr lang="en-US" sz="1600" dirty="0"/>
          </a:p>
        </p:txBody>
      </p:sp>
      <p:cxnSp>
        <p:nvCxnSpPr>
          <p:cNvPr id="26" name="Straight Arrow Connector 25"/>
          <p:cNvCxnSpPr>
            <a:stCxn id="24" idx="3"/>
            <a:endCxn id="23" idx="1"/>
          </p:cNvCxnSpPr>
          <p:nvPr/>
        </p:nvCxnSpPr>
        <p:spPr>
          <a:xfrm flipV="1">
            <a:off x="1719199" y="3783687"/>
            <a:ext cx="414401" cy="90101"/>
          </a:xfrm>
          <a:prstGeom prst="straightConnector1">
            <a:avLst/>
          </a:prstGeom>
          <a:ln w="22225">
            <a:solidFill>
              <a:schemeClr val="bg1">
                <a:alpha val="93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ppt_x"/>
                                          </p:val>
                                        </p:tav>
                                        <p:tav tm="100000">
                                          <p:val>
                                            <p:strVal val="#ppt_x"/>
                                          </p:val>
                                        </p:tav>
                                      </p:tavLst>
                                    </p:anim>
                                    <p:anim calcmode="lin" valueType="num">
                                      <p:cBhvr additive="base">
                                        <p:cTn id="73" dur="500" fill="hold"/>
                                        <p:tgtEl>
                                          <p:spTgt spid="3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ppt_x"/>
                                          </p:val>
                                        </p:tav>
                                        <p:tav tm="100000">
                                          <p:val>
                                            <p:strVal val="#ppt_x"/>
                                          </p:val>
                                        </p:tav>
                                      </p:tavLst>
                                    </p:anim>
                                    <p:anim calcmode="lin" valueType="num">
                                      <p:cBhvr additive="base">
                                        <p:cTn id="7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500" fill="hold"/>
                                        <p:tgtEl>
                                          <p:spTgt spid="35"/>
                                        </p:tgtEl>
                                        <p:attrNameLst>
                                          <p:attrName>ppt_x</p:attrName>
                                        </p:attrNameLst>
                                      </p:cBhvr>
                                      <p:tavLst>
                                        <p:tav tm="0">
                                          <p:val>
                                            <p:strVal val="#ppt_x"/>
                                          </p:val>
                                        </p:tav>
                                        <p:tav tm="100000">
                                          <p:val>
                                            <p:strVal val="#ppt_x"/>
                                          </p:val>
                                        </p:tav>
                                      </p:tavLst>
                                    </p:anim>
                                    <p:anim calcmode="lin" valueType="num">
                                      <p:cBhvr additive="base">
                                        <p:cTn id="87" dur="500" fill="hold"/>
                                        <p:tgtEl>
                                          <p:spTgt spid="35"/>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500" fill="hold"/>
                                        <p:tgtEl>
                                          <p:spTgt spid="23"/>
                                        </p:tgtEl>
                                        <p:attrNameLst>
                                          <p:attrName>ppt_x</p:attrName>
                                        </p:attrNameLst>
                                      </p:cBhvr>
                                      <p:tavLst>
                                        <p:tav tm="0">
                                          <p:val>
                                            <p:strVal val="#ppt_x"/>
                                          </p:val>
                                        </p:tav>
                                        <p:tav tm="100000">
                                          <p:val>
                                            <p:strVal val="#ppt_x"/>
                                          </p:val>
                                        </p:tav>
                                      </p:tavLst>
                                    </p:anim>
                                    <p:anim calcmode="lin" valueType="num">
                                      <p:cBhvr additive="base">
                                        <p:cTn id="97" dur="500" fill="hold"/>
                                        <p:tgtEl>
                                          <p:spTgt spid="23"/>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500" fill="hold"/>
                                        <p:tgtEl>
                                          <p:spTgt spid="26"/>
                                        </p:tgtEl>
                                        <p:attrNameLst>
                                          <p:attrName>ppt_x</p:attrName>
                                        </p:attrNameLst>
                                      </p:cBhvr>
                                      <p:tavLst>
                                        <p:tav tm="0">
                                          <p:val>
                                            <p:strVal val="#ppt_x"/>
                                          </p:val>
                                        </p:tav>
                                        <p:tav tm="100000">
                                          <p:val>
                                            <p:strVal val="#ppt_x"/>
                                          </p:val>
                                        </p:tav>
                                      </p:tavLst>
                                    </p:anim>
                                    <p:anim calcmode="lin" valueType="num">
                                      <p:cBhvr additive="base">
                                        <p:cTn id="101" dur="500" fill="hold"/>
                                        <p:tgtEl>
                                          <p:spTgt spid="2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ppt_x"/>
                                          </p:val>
                                        </p:tav>
                                        <p:tav tm="100000">
                                          <p:val>
                                            <p:strVal val="#ppt_x"/>
                                          </p:val>
                                        </p:tav>
                                      </p:tavLst>
                                    </p:anim>
                                    <p:anim calcmode="lin" valueType="num">
                                      <p:cBhvr additive="base">
                                        <p:cTn id="10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3600" dirty="0" smtClean="0"/>
              <a:t>Topic Trends Tracking of the documents including “Clinton”</a:t>
            </a:r>
            <a:endParaRPr lang="en-US" sz="3600" dirty="0"/>
          </a:p>
        </p:txBody>
      </p:sp>
      <p:pic>
        <p:nvPicPr>
          <p:cNvPr id="4" name="Picture 2"/>
          <p:cNvPicPr>
            <a:picLocks noChangeAspect="1" noChangeArrowheads="1"/>
          </p:cNvPicPr>
          <p:nvPr/>
        </p:nvPicPr>
        <p:blipFill>
          <a:blip r:embed="rId3" cstate="print"/>
          <a:srcRect/>
          <a:stretch>
            <a:fillRect/>
          </a:stretch>
        </p:blipFill>
        <p:spPr bwMode="auto">
          <a:xfrm>
            <a:off x="1600200" y="1190625"/>
            <a:ext cx="7543800" cy="5667375"/>
          </a:xfrm>
          <a:prstGeom prst="rect">
            <a:avLst/>
          </a:prstGeom>
          <a:noFill/>
          <a:ln w="9525">
            <a:noFill/>
            <a:miter lim="800000"/>
            <a:headEnd/>
            <a:tailEnd/>
          </a:ln>
        </p:spPr>
      </p:pic>
      <p:sp>
        <p:nvSpPr>
          <p:cNvPr id="5" name="TextBox 4"/>
          <p:cNvSpPr txBox="1">
            <a:spLocks noChangeArrowheads="1"/>
          </p:cNvSpPr>
          <p:nvPr/>
        </p:nvSpPr>
        <p:spPr bwMode="auto">
          <a:xfrm>
            <a:off x="228600" y="1905000"/>
            <a:ext cx="763588" cy="369888"/>
          </a:xfrm>
          <a:prstGeom prst="rect">
            <a:avLst/>
          </a:prstGeom>
          <a:noFill/>
          <a:ln w="9525">
            <a:noFill/>
            <a:miter lim="800000"/>
            <a:headEnd/>
            <a:tailEnd/>
          </a:ln>
        </p:spPr>
        <p:txBody>
          <a:bodyPr wrap="none">
            <a:spAutoFit/>
          </a:bodyPr>
          <a:lstStyle/>
          <a:p>
            <a:r>
              <a:rPr lang="en-US" dirty="0">
                <a:latin typeface="Calibri" pitchFamily="34" charset="0"/>
              </a:rPr>
              <a:t>Query</a:t>
            </a:r>
          </a:p>
        </p:txBody>
      </p:sp>
      <p:cxnSp>
        <p:nvCxnSpPr>
          <p:cNvPr id="6" name="Straight Arrow Connector 5"/>
          <p:cNvCxnSpPr>
            <a:stCxn id="5" idx="3"/>
          </p:cNvCxnSpPr>
          <p:nvPr/>
        </p:nvCxnSpPr>
        <p:spPr>
          <a:xfrm flipV="1">
            <a:off x="992188" y="1676400"/>
            <a:ext cx="760412" cy="41275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0" y="3276600"/>
            <a:ext cx="1366838" cy="646113"/>
          </a:xfrm>
          <a:prstGeom prst="rect">
            <a:avLst/>
          </a:prstGeom>
          <a:noFill/>
          <a:ln w="9525">
            <a:noFill/>
            <a:miter lim="800000"/>
            <a:headEnd/>
            <a:tailEnd/>
          </a:ln>
        </p:spPr>
        <p:txBody>
          <a:bodyPr wrap="none">
            <a:spAutoFit/>
          </a:bodyPr>
          <a:lstStyle/>
          <a:p>
            <a:r>
              <a:rPr lang="en-US">
                <a:latin typeface="Calibri" pitchFamily="34" charset="0"/>
              </a:rPr>
              <a:t>Topic Trends</a:t>
            </a:r>
          </a:p>
          <a:p>
            <a:r>
              <a:rPr lang="en-US">
                <a:latin typeface="Calibri" pitchFamily="34" charset="0"/>
              </a:rPr>
              <a:t>Visualization</a:t>
            </a:r>
          </a:p>
        </p:txBody>
      </p:sp>
      <p:cxnSp>
        <p:nvCxnSpPr>
          <p:cNvPr id="8" name="Straight Arrow Connector 7"/>
          <p:cNvCxnSpPr>
            <a:stCxn id="7" idx="3"/>
          </p:cNvCxnSpPr>
          <p:nvPr/>
        </p:nvCxnSpPr>
        <p:spPr>
          <a:xfrm flipV="1">
            <a:off x="1366838" y="2743200"/>
            <a:ext cx="4043362" cy="85725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152400" y="5257800"/>
            <a:ext cx="1366838" cy="646113"/>
          </a:xfrm>
          <a:prstGeom prst="rect">
            <a:avLst/>
          </a:prstGeom>
          <a:noFill/>
          <a:ln w="9525">
            <a:noFill/>
            <a:miter lim="800000"/>
            <a:headEnd/>
            <a:tailEnd/>
          </a:ln>
        </p:spPr>
        <p:txBody>
          <a:bodyPr>
            <a:spAutoFit/>
          </a:bodyPr>
          <a:lstStyle/>
          <a:p>
            <a:r>
              <a:rPr lang="en-US">
                <a:latin typeface="Calibri" pitchFamily="34" charset="0"/>
              </a:rPr>
              <a:t>Topics description</a:t>
            </a:r>
          </a:p>
        </p:txBody>
      </p:sp>
      <p:cxnSp>
        <p:nvCxnSpPr>
          <p:cNvPr id="10" name="Straight Arrow Connector 9"/>
          <p:cNvCxnSpPr/>
          <p:nvPr/>
        </p:nvCxnSpPr>
        <p:spPr>
          <a:xfrm>
            <a:off x="1143000" y="5486400"/>
            <a:ext cx="3733800" cy="6858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477000" y="1447800"/>
            <a:ext cx="1332416" cy="369332"/>
          </a:xfrm>
          <a:prstGeom prst="rect">
            <a:avLst/>
          </a:prstGeom>
          <a:solidFill>
            <a:schemeClr val="lt1">
              <a:alpha val="73000"/>
            </a:schemeClr>
          </a:solidFill>
          <a:ln w="9525">
            <a:solidFill>
              <a:schemeClr val="tx1"/>
            </a:solidFill>
            <a:miter lim="800000"/>
            <a:headEnd/>
            <a:tailEnd/>
          </a:ln>
        </p:spPr>
        <p:txBody>
          <a:bodyPr wrap="none">
            <a:spAutoFit/>
          </a:bodyPr>
          <a:lstStyle/>
          <a:p>
            <a:r>
              <a:rPr lang="en-US" dirty="0" smtClean="0">
                <a:latin typeface="Calibri" pitchFamily="34" charset="0"/>
              </a:rPr>
              <a:t>US Elections</a:t>
            </a:r>
            <a:endParaRPr lang="en-US" dirty="0">
              <a:latin typeface="Calibri" pitchFamily="34" charset="0"/>
            </a:endParaRPr>
          </a:p>
        </p:txBody>
      </p:sp>
      <p:cxnSp>
        <p:nvCxnSpPr>
          <p:cNvPr id="11" name="Straight Arrow Connector 10"/>
          <p:cNvCxnSpPr/>
          <p:nvPr/>
        </p:nvCxnSpPr>
        <p:spPr>
          <a:xfrm rot="10800000" flipV="1">
            <a:off x="5943600" y="1828800"/>
            <a:ext cx="762000" cy="3048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7848600" y="1676400"/>
            <a:ext cx="1157753" cy="369332"/>
          </a:xfrm>
          <a:prstGeom prst="rect">
            <a:avLst/>
          </a:prstGeom>
          <a:solidFill>
            <a:schemeClr val="lt1">
              <a:alpha val="73000"/>
            </a:schemeClr>
          </a:solidFill>
          <a:ln w="9525">
            <a:solidFill>
              <a:schemeClr val="tx1"/>
            </a:solidFill>
            <a:miter lim="800000"/>
            <a:headEnd/>
            <a:tailEnd/>
          </a:ln>
        </p:spPr>
        <p:txBody>
          <a:bodyPr wrap="none">
            <a:spAutoFit/>
          </a:bodyPr>
          <a:lstStyle/>
          <a:p>
            <a:r>
              <a:rPr lang="en-US" dirty="0" smtClean="0">
                <a:latin typeface="Calibri" pitchFamily="34" charset="0"/>
              </a:rPr>
              <a:t>US Budget</a:t>
            </a:r>
            <a:endParaRPr lang="en-US" dirty="0">
              <a:latin typeface="Calibri" pitchFamily="34" charset="0"/>
            </a:endParaRPr>
          </a:p>
        </p:txBody>
      </p:sp>
      <p:cxnSp>
        <p:nvCxnSpPr>
          <p:cNvPr id="19" name="Straight Arrow Connector 18"/>
          <p:cNvCxnSpPr/>
          <p:nvPr/>
        </p:nvCxnSpPr>
        <p:spPr>
          <a:xfrm rot="10800000" flipV="1">
            <a:off x="7162800" y="1981200"/>
            <a:ext cx="762000" cy="3048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924800" y="3886200"/>
            <a:ext cx="1010213" cy="646331"/>
          </a:xfrm>
          <a:prstGeom prst="rect">
            <a:avLst/>
          </a:prstGeom>
          <a:solidFill>
            <a:schemeClr val="lt1">
              <a:alpha val="73000"/>
            </a:schemeClr>
          </a:solidFill>
          <a:ln w="9525">
            <a:solidFill>
              <a:schemeClr val="tx1"/>
            </a:solidFill>
            <a:miter lim="800000"/>
            <a:headEnd/>
            <a:tailEnd/>
          </a:ln>
        </p:spPr>
        <p:txBody>
          <a:bodyPr wrap="none">
            <a:spAutoFit/>
          </a:bodyPr>
          <a:lstStyle/>
          <a:p>
            <a:r>
              <a:rPr lang="en-US" dirty="0" smtClean="0">
                <a:latin typeface="Calibri" pitchFamily="34" charset="0"/>
              </a:rPr>
              <a:t>Mid-East</a:t>
            </a:r>
          </a:p>
          <a:p>
            <a:r>
              <a:rPr lang="en-US" dirty="0" smtClean="0">
                <a:latin typeface="Calibri" pitchFamily="34" charset="0"/>
              </a:rPr>
              <a:t>conflict</a:t>
            </a:r>
            <a:endParaRPr lang="en-US" dirty="0">
              <a:latin typeface="Calibri" pitchFamily="34" charset="0"/>
            </a:endParaRPr>
          </a:p>
        </p:txBody>
      </p:sp>
      <p:cxnSp>
        <p:nvCxnSpPr>
          <p:cNvPr id="21" name="Straight Arrow Connector 20"/>
          <p:cNvCxnSpPr/>
          <p:nvPr/>
        </p:nvCxnSpPr>
        <p:spPr>
          <a:xfrm rot="10800000" flipV="1">
            <a:off x="7315200" y="4419600"/>
            <a:ext cx="685800" cy="3048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858000" y="3124200"/>
            <a:ext cx="1367169" cy="369332"/>
          </a:xfrm>
          <a:prstGeom prst="rect">
            <a:avLst/>
          </a:prstGeom>
          <a:solidFill>
            <a:schemeClr val="lt1">
              <a:alpha val="73000"/>
            </a:schemeClr>
          </a:solidFill>
          <a:ln w="9525">
            <a:solidFill>
              <a:schemeClr val="tx1"/>
            </a:solidFill>
            <a:miter lim="800000"/>
            <a:headEnd/>
            <a:tailEnd/>
          </a:ln>
        </p:spPr>
        <p:txBody>
          <a:bodyPr wrap="none">
            <a:spAutoFit/>
          </a:bodyPr>
          <a:lstStyle/>
          <a:p>
            <a:r>
              <a:rPr lang="en-US" dirty="0" smtClean="0">
                <a:latin typeface="Calibri" pitchFamily="34" charset="0"/>
              </a:rPr>
              <a:t>NATO-Russia</a:t>
            </a:r>
            <a:endParaRPr lang="en-US" dirty="0">
              <a:latin typeface="Calibri" pitchFamily="34" charset="0"/>
            </a:endParaRPr>
          </a:p>
        </p:txBody>
      </p:sp>
      <p:cxnSp>
        <p:nvCxnSpPr>
          <p:cNvPr id="27" name="Straight Arrow Connector 26"/>
          <p:cNvCxnSpPr/>
          <p:nvPr/>
        </p:nvCxnSpPr>
        <p:spPr>
          <a:xfrm rot="10800000" flipV="1">
            <a:off x="6400800" y="3429000"/>
            <a:ext cx="533400" cy="3048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152400" y="2590800"/>
            <a:ext cx="1096326" cy="369332"/>
          </a:xfrm>
          <a:prstGeom prst="rect">
            <a:avLst/>
          </a:prstGeom>
          <a:noFill/>
          <a:ln w="9525">
            <a:noFill/>
            <a:miter lim="800000"/>
            <a:headEnd/>
            <a:tailEnd/>
          </a:ln>
        </p:spPr>
        <p:txBody>
          <a:bodyPr wrap="none">
            <a:spAutoFit/>
          </a:bodyPr>
          <a:lstStyle/>
          <a:p>
            <a:r>
              <a:rPr lang="en-US" dirty="0" smtClean="0">
                <a:latin typeface="Calibri" pitchFamily="34" charset="0"/>
              </a:rPr>
              <a:t>Result set</a:t>
            </a:r>
            <a:endParaRPr lang="en-US" dirty="0">
              <a:latin typeface="Calibri" pitchFamily="34" charset="0"/>
            </a:endParaRPr>
          </a:p>
        </p:txBody>
      </p:sp>
      <p:cxnSp>
        <p:nvCxnSpPr>
          <p:cNvPr id="31" name="Straight Arrow Connector 30"/>
          <p:cNvCxnSpPr>
            <a:stCxn id="30" idx="3"/>
          </p:cNvCxnSpPr>
          <p:nvPr/>
        </p:nvCxnSpPr>
        <p:spPr>
          <a:xfrm flipV="1">
            <a:off x="1248726" y="2743200"/>
            <a:ext cx="580074" cy="322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WW2 query “Pearl Harbor” into </a:t>
            </a:r>
            <a:r>
              <a:rPr lang="en-US" dirty="0" err="1" smtClean="0"/>
              <a:t>NYTimes</a:t>
            </a:r>
            <a:r>
              <a:rPr lang="en-US" dirty="0" smtClean="0"/>
              <a:t> archive</a:t>
            </a:r>
            <a:endParaRPr lang="en-US" dirty="0"/>
          </a:p>
        </p:txBody>
      </p:sp>
      <p:pic>
        <p:nvPicPr>
          <p:cNvPr id="39938" name="Picture 2" descr="C:\Temp1\pearl harbor.png"/>
          <p:cNvPicPr>
            <a:picLocks noChangeAspect="1" noChangeArrowheads="1"/>
          </p:cNvPicPr>
          <p:nvPr/>
        </p:nvPicPr>
        <p:blipFill>
          <a:blip r:embed="rId2" cstate="print"/>
          <a:srcRect/>
          <a:stretch>
            <a:fillRect/>
          </a:stretch>
        </p:blipFill>
        <p:spPr bwMode="auto">
          <a:xfrm>
            <a:off x="1143000" y="1314450"/>
            <a:ext cx="7391401" cy="5543550"/>
          </a:xfrm>
          <a:prstGeom prst="rect">
            <a:avLst/>
          </a:prstGeom>
          <a:noFill/>
          <a:ln>
            <a:solidFill>
              <a:schemeClr val="bg1"/>
            </a:solidFill>
          </a:ln>
        </p:spPr>
      </p:pic>
      <p:sp>
        <p:nvSpPr>
          <p:cNvPr id="4" name="TextBox 3"/>
          <p:cNvSpPr txBox="1"/>
          <p:nvPr/>
        </p:nvSpPr>
        <p:spPr>
          <a:xfrm>
            <a:off x="3962400" y="2133600"/>
            <a:ext cx="1635384" cy="369332"/>
          </a:xfrm>
          <a:prstGeom prst="rect">
            <a:avLst/>
          </a:prstGeom>
          <a:noFill/>
        </p:spPr>
        <p:txBody>
          <a:bodyPr wrap="none" rtlCol="0">
            <a:spAutoFit/>
          </a:bodyPr>
          <a:lstStyle/>
          <a:p>
            <a:r>
              <a:rPr lang="en-US" dirty="0" smtClean="0">
                <a:solidFill>
                  <a:schemeClr val="bg1"/>
                </a:solidFill>
              </a:rPr>
              <a:t>Dec 7</a:t>
            </a:r>
            <a:r>
              <a:rPr lang="en-US" baseline="30000" dirty="0" smtClean="0">
                <a:solidFill>
                  <a:schemeClr val="bg1"/>
                </a:solidFill>
              </a:rPr>
              <a:t>th</a:t>
            </a:r>
            <a:r>
              <a:rPr lang="en-US" dirty="0" smtClean="0">
                <a:solidFill>
                  <a:schemeClr val="bg1"/>
                </a:solidFill>
              </a:rPr>
              <a:t> 1941</a:t>
            </a:r>
            <a:endParaRPr lang="en-US" dirty="0">
              <a:solidFill>
                <a:schemeClr val="bg1"/>
              </a:solidFill>
            </a:endParaRPr>
          </a:p>
        </p:txBody>
      </p:sp>
      <p:cxnSp>
        <p:nvCxnSpPr>
          <p:cNvPr id="6" name="Straight Arrow Connector 5"/>
          <p:cNvCxnSpPr>
            <a:stCxn id="4" idx="3"/>
          </p:cNvCxnSpPr>
          <p:nvPr/>
        </p:nvCxnSpPr>
        <p:spPr>
          <a:xfrm>
            <a:off x="5597784" y="2318266"/>
            <a:ext cx="345816" cy="196334"/>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WW2 query “Belgrade” into </a:t>
            </a:r>
            <a:r>
              <a:rPr lang="en-US" dirty="0" err="1" smtClean="0"/>
              <a:t>NYTimes</a:t>
            </a:r>
            <a:r>
              <a:rPr lang="en-US" dirty="0" smtClean="0"/>
              <a:t> archive</a:t>
            </a:r>
            <a:endParaRPr lang="en-US" dirty="0"/>
          </a:p>
        </p:txBody>
      </p:sp>
      <p:sp>
        <p:nvSpPr>
          <p:cNvPr id="3074" name="AutoShape 2" descr="CID:%7bB73EE7A8-6D5A-4417-A282-D1EAC2C96408%7d/belgrade.png"/>
          <p:cNvSpPr>
            <a:spLocks noChangeAspect="1" noChangeArrowheads="1"/>
          </p:cNvSpPr>
          <p:nvPr/>
        </p:nvSpPr>
        <p:spPr bwMode="auto">
          <a:xfrm>
            <a:off x="4572000" y="-460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CID:%7bB73EE7A8-6D5A-4417-A282-D1EAC2C96408%7d/belgrade.png"/>
          <p:cNvSpPr>
            <a:spLocks noChangeAspect="1" noChangeArrowheads="1"/>
          </p:cNvSpPr>
          <p:nvPr/>
        </p:nvSpPr>
        <p:spPr bwMode="auto">
          <a:xfrm>
            <a:off x="4572000" y="-460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CID:%7bB73EE7A8-6D5A-4417-A282-D1EAC2C96408%7d/belgrade.png"/>
          <p:cNvSpPr>
            <a:spLocks noChangeAspect="1" noChangeArrowheads="1"/>
          </p:cNvSpPr>
          <p:nvPr/>
        </p:nvSpPr>
        <p:spPr bwMode="auto">
          <a:xfrm>
            <a:off x="4572000" y="-460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descr="C:\Temp1\belgrade.png"/>
          <p:cNvPicPr>
            <a:picLocks noChangeAspect="1" noChangeArrowheads="1"/>
          </p:cNvPicPr>
          <p:nvPr/>
        </p:nvPicPr>
        <p:blipFill>
          <a:blip r:embed="rId2" cstate="print"/>
          <a:srcRect/>
          <a:stretch>
            <a:fillRect/>
          </a:stretch>
        </p:blipFill>
        <p:spPr bwMode="auto">
          <a:xfrm>
            <a:off x="762000" y="1323975"/>
            <a:ext cx="7581900" cy="5534025"/>
          </a:xfrm>
          <a:prstGeom prst="rect">
            <a:avLst/>
          </a:prstGeom>
          <a:noFill/>
        </p:spPr>
      </p:pic>
      <p:sp>
        <p:nvSpPr>
          <p:cNvPr id="9" name="TextBox 8"/>
          <p:cNvSpPr txBox="1"/>
          <p:nvPr/>
        </p:nvSpPr>
        <p:spPr>
          <a:xfrm>
            <a:off x="3962400" y="2133600"/>
            <a:ext cx="1614545" cy="369332"/>
          </a:xfrm>
          <a:prstGeom prst="rect">
            <a:avLst/>
          </a:prstGeom>
          <a:noFill/>
        </p:spPr>
        <p:txBody>
          <a:bodyPr wrap="none" rtlCol="0">
            <a:spAutoFit/>
          </a:bodyPr>
          <a:lstStyle/>
          <a:p>
            <a:r>
              <a:rPr lang="en-US" dirty="0" smtClean="0">
                <a:solidFill>
                  <a:schemeClr val="bg1"/>
                </a:solidFill>
              </a:rPr>
              <a:t>Apr 6</a:t>
            </a:r>
            <a:r>
              <a:rPr lang="en-US" baseline="30000" dirty="0" smtClean="0">
                <a:solidFill>
                  <a:schemeClr val="bg1"/>
                </a:solidFill>
              </a:rPr>
              <a:t>th</a:t>
            </a:r>
            <a:r>
              <a:rPr lang="en-US" dirty="0" smtClean="0">
                <a:solidFill>
                  <a:schemeClr val="bg1"/>
                </a:solidFill>
              </a:rPr>
              <a:t> 1941</a:t>
            </a:r>
            <a:endParaRPr lang="en-US" dirty="0">
              <a:solidFill>
                <a:schemeClr val="bg1"/>
              </a:solidFill>
            </a:endParaRPr>
          </a:p>
        </p:txBody>
      </p:sp>
      <p:cxnSp>
        <p:nvCxnSpPr>
          <p:cNvPr id="10" name="Straight Arrow Connector 9"/>
          <p:cNvCxnSpPr>
            <a:stCxn id="9" idx="3"/>
          </p:cNvCxnSpPr>
          <p:nvPr/>
        </p:nvCxnSpPr>
        <p:spPr>
          <a:xfrm>
            <a:off x="5576945" y="2318266"/>
            <a:ext cx="442855" cy="1963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WW2 query “</a:t>
            </a:r>
            <a:r>
              <a:rPr lang="en-US" dirty="0" err="1" smtClean="0"/>
              <a:t>normandy</a:t>
            </a:r>
            <a:r>
              <a:rPr lang="en-US" dirty="0" smtClean="0"/>
              <a:t>” into </a:t>
            </a:r>
            <a:r>
              <a:rPr lang="en-US" dirty="0" err="1" smtClean="0"/>
              <a:t>NYTimes</a:t>
            </a:r>
            <a:r>
              <a:rPr lang="en-US" dirty="0" smtClean="0"/>
              <a:t> archive</a:t>
            </a:r>
            <a:endParaRPr lang="en-US" dirty="0"/>
          </a:p>
        </p:txBody>
      </p:sp>
      <p:pic>
        <p:nvPicPr>
          <p:cNvPr id="40962" name="Picture 2" descr="C:\Temp1\normandy.png"/>
          <p:cNvPicPr>
            <a:picLocks noChangeAspect="1" noChangeArrowheads="1"/>
          </p:cNvPicPr>
          <p:nvPr/>
        </p:nvPicPr>
        <p:blipFill>
          <a:blip r:embed="rId2" cstate="print"/>
          <a:srcRect/>
          <a:stretch>
            <a:fillRect/>
          </a:stretch>
        </p:blipFill>
        <p:spPr bwMode="auto">
          <a:xfrm>
            <a:off x="685800" y="1323975"/>
            <a:ext cx="7583488" cy="5534025"/>
          </a:xfrm>
          <a:prstGeom prst="rect">
            <a:avLst/>
          </a:prstGeom>
          <a:noFill/>
        </p:spPr>
      </p:pic>
      <p:sp>
        <p:nvSpPr>
          <p:cNvPr id="4" name="TextBox 3"/>
          <p:cNvSpPr txBox="1"/>
          <p:nvPr/>
        </p:nvSpPr>
        <p:spPr>
          <a:xfrm>
            <a:off x="5867400" y="2209800"/>
            <a:ext cx="1327608" cy="369332"/>
          </a:xfrm>
          <a:prstGeom prst="rect">
            <a:avLst/>
          </a:prstGeom>
          <a:noFill/>
        </p:spPr>
        <p:txBody>
          <a:bodyPr wrap="none" rtlCol="0">
            <a:spAutoFit/>
          </a:bodyPr>
          <a:lstStyle/>
          <a:p>
            <a:r>
              <a:rPr lang="en-US" dirty="0" smtClean="0">
                <a:solidFill>
                  <a:schemeClr val="bg1"/>
                </a:solidFill>
              </a:rPr>
              <a:t>June 1944</a:t>
            </a:r>
            <a:endParaRPr lang="en-US" dirty="0">
              <a:solidFill>
                <a:schemeClr val="bg1"/>
              </a:solidFill>
            </a:endParaRPr>
          </a:p>
        </p:txBody>
      </p:sp>
      <p:cxnSp>
        <p:nvCxnSpPr>
          <p:cNvPr id="5" name="Straight Arrow Connector 4"/>
          <p:cNvCxnSpPr>
            <a:stCxn id="4" idx="3"/>
          </p:cNvCxnSpPr>
          <p:nvPr/>
        </p:nvCxnSpPr>
        <p:spPr>
          <a:xfrm>
            <a:off x="7195008" y="2394466"/>
            <a:ext cx="653592" cy="196334"/>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Knowledge based summarization</a:t>
            </a:r>
            <a:endParaRPr lang="en-US" dirty="0"/>
          </a:p>
        </p:txBody>
      </p:sp>
      <p:sp>
        <p:nvSpPr>
          <p:cNvPr id="4" name="Subtitle 3"/>
          <p:cNvSpPr>
            <a:spLocks noGrp="1"/>
          </p:cNvSpPr>
          <p:nvPr>
            <p:ph type="subTitle" idx="1"/>
          </p:nvPr>
        </p:nvSpPr>
        <p:spPr/>
        <p:txBody>
          <a:bodyPr/>
          <a:lstStyle/>
          <a:p>
            <a:r>
              <a:rPr lang="en-US" dirty="0" smtClean="0"/>
              <a:t>AAAI 2005</a:t>
            </a:r>
            <a:endParaRPr lang="en-US" dirty="0"/>
          </a:p>
        </p:txBody>
      </p:sp>
    </p:spTree>
    <p:extLst>
      <p:ext uri="{BB962C8B-B14F-4D97-AF65-F5344CB8AC3E}">
        <p14:creationId xmlns:p14="http://schemas.microsoft.com/office/powerpoint/2010/main" val="121486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6" name="Picture 4" descr="g"/>
          <p:cNvPicPr>
            <a:picLocks noChangeAspect="1" noChangeArrowheads="1"/>
          </p:cNvPicPr>
          <p:nvPr/>
        </p:nvPicPr>
        <p:blipFill>
          <a:blip r:embed="rId2" cstate="print"/>
          <a:srcRect/>
          <a:stretch>
            <a:fillRect/>
          </a:stretch>
        </p:blipFill>
        <p:spPr bwMode="auto">
          <a:xfrm>
            <a:off x="323850" y="3573463"/>
            <a:ext cx="3779838" cy="3284537"/>
          </a:xfrm>
          <a:prstGeom prst="rect">
            <a:avLst/>
          </a:prstGeom>
          <a:noFill/>
          <a:ln w="9525">
            <a:noFill/>
            <a:miter lim="800000"/>
            <a:headEnd/>
            <a:tailEnd/>
          </a:ln>
        </p:spPr>
      </p:pic>
      <p:pic>
        <p:nvPicPr>
          <p:cNvPr id="74757" name="Picture 5" descr="g"/>
          <p:cNvPicPr>
            <a:picLocks noChangeAspect="1" noChangeArrowheads="1"/>
          </p:cNvPicPr>
          <p:nvPr/>
        </p:nvPicPr>
        <p:blipFill>
          <a:blip r:embed="rId3" cstate="print"/>
          <a:srcRect/>
          <a:stretch>
            <a:fillRect/>
          </a:stretch>
        </p:blipFill>
        <p:spPr bwMode="auto">
          <a:xfrm>
            <a:off x="6588125" y="4518025"/>
            <a:ext cx="1736725" cy="1574800"/>
          </a:xfrm>
          <a:prstGeom prst="rect">
            <a:avLst/>
          </a:prstGeom>
          <a:noFill/>
          <a:ln w="9525">
            <a:noFill/>
            <a:miter lim="800000"/>
            <a:headEnd/>
            <a:tailEnd/>
          </a:ln>
        </p:spPr>
      </p:pic>
      <p:sp>
        <p:nvSpPr>
          <p:cNvPr id="74759" name="Text Box 7"/>
          <p:cNvSpPr txBox="1">
            <a:spLocks noChangeArrowheads="1"/>
          </p:cNvSpPr>
          <p:nvPr/>
        </p:nvSpPr>
        <p:spPr bwMode="auto">
          <a:xfrm>
            <a:off x="7092950" y="2332038"/>
            <a:ext cx="1008063" cy="736600"/>
          </a:xfrm>
          <a:prstGeom prst="rect">
            <a:avLst/>
          </a:prstGeom>
          <a:noFill/>
          <a:ln w="9525">
            <a:noFill/>
            <a:miter lim="800000"/>
            <a:headEnd/>
            <a:tailEnd/>
          </a:ln>
          <a:effectLst/>
        </p:spPr>
        <p:txBody>
          <a:bodyPr>
            <a:spAutoFit/>
          </a:bodyPr>
          <a:lstStyle/>
          <a:p>
            <a:pPr algn="ctr"/>
            <a:r>
              <a:rPr lang="en-US" sz="300">
                <a:cs typeface="Arial" pitchFamily="34" charset="0"/>
              </a:rPr>
              <a:t>Cracks appeared in the U.N. trade embargo against Iraq.  The State Department reports that Cuba and Romania have struck oil deals with Iraq as others attempt to trade with Baghdad in defiance of the sanctions.  Iran has agreed to exchange food and medicine for Iraqi oil.  Saddam has offered developing nations free oil if they send their tankers to pick it up.  Thus far, none has accepted. Japan, accused of responding too slowly to the Gulf crisis, has promised $2 billion in aid to countries hit hardest by the Iraqi trade embargo.  President Bush has promised that Saddam's aggression will not succeed.</a:t>
            </a:r>
          </a:p>
        </p:txBody>
      </p:sp>
      <p:sp>
        <p:nvSpPr>
          <p:cNvPr id="74775" name="Text Box 23"/>
          <p:cNvSpPr txBox="1">
            <a:spLocks noChangeArrowheads="1"/>
          </p:cNvSpPr>
          <p:nvPr/>
        </p:nvSpPr>
        <p:spPr bwMode="auto">
          <a:xfrm>
            <a:off x="396875" y="530225"/>
            <a:ext cx="3095625" cy="2439988"/>
          </a:xfrm>
          <a:prstGeom prst="rect">
            <a:avLst/>
          </a:prstGeom>
          <a:noFill/>
          <a:ln w="9525">
            <a:noFill/>
            <a:miter lim="800000"/>
            <a:headEnd/>
            <a:tailEnd/>
          </a:ln>
          <a:effectLst/>
        </p:spPr>
        <p:txBody>
          <a:bodyPr>
            <a:spAutoFit/>
          </a:bodyPr>
          <a:lstStyle/>
          <a:p>
            <a:pPr algn="ctr"/>
            <a:r>
              <a:rPr lang="sl-SI" sz="300"/>
              <a:t>				</a:t>
            </a:r>
            <a:r>
              <a:rPr lang="en-US" sz="300"/>
              <a:t>Cracks Appear in U.N. Trade Embargo Against Iraq. </a:t>
            </a:r>
          </a:p>
          <a:p>
            <a:pPr algn="ctr"/>
            <a:endParaRPr lang="en-US" sz="300"/>
          </a:p>
          <a:p>
            <a:pPr algn="ctr"/>
            <a:r>
              <a:rPr lang="en-US" sz="300"/>
              <a:t>Cracks appeared Tuesday in the U.N. trade embargo against Iraq as Saddam Hussein sought to circumvent the economic noose around his country. Japan, meanwhile, announced it would increase its aid to countries hardest hit by enforcing the sanctions. Hoping to defuse criticism that it is not doing its share to oppose Baghdad, Japan said up to $2 billion in aid may be sent to nations most affected by the U.N. embargo on Iraq. President Bush on Tuesday night promised a joint session of Congress and a nationwide radio and television audience that ``Saddam Hussein will fail'' to make his conquest of Kuwait permanent. ``America must stand up to aggression, and we will,'' said Bush, who added that the U.S. military may remain in the Saudi Arabian desert indefinitely. ``I cannot predict just how long it will take to convince Iraq to withdraw from Kuwait,'' Bush said. More than 150,000 U.S. troops have been sent to the Persian Gulf region to deter a possible Iraqi invasion of Saudi Arabia. Bush's aides said the president would follow his address to Congress with a televised message for the Iraqi people, declaring the world is united against their government's invasion of Kuwait. Saddam had offered Bush time on Iraqi TV. The Philippines and Namibia, the first of the developing nations to respond to an offer Monday by Saddam of free oil _ in exchange for sending their own tankers to get it _ said no to the Iraqi leader. Saddam's offer was seen as a none-too-subtle attempt to bypass the U.N. embargo, in effect since four days after Iraq's Aug. 2 invasion of Kuwait, by getting poor countries to dock their tankers in Iraq. But according to a State Department survey, Cuba and Romania have struck oil deals with Iraq and companies elsewhere are trying to continue trade with Baghdad, all in defiance of U.N. sanctions. Romania denies the allegation. The report, made available to The Associated Press, said some Eastern European countries also are trying to maintain their military sales to Iraq. A well-informed source in Tehran told The Associated Press that Iran has agreed to an Iraqi request to exchange food and medicine for up to 200,000 barrels of refined oil a day and cash payments. There was no official comment from Tehran or Baghdad on the reported food-for-oil deal. But the source, who requested anonymity, said the deal was struck during Iraqi Foreign Minister Tariq Aziz's visit Sunday to Tehran, the first by a senior Iraqi official since the 1980-88 gulf war. After the visit, the two countries announced they would resume diplomatic relations. Well-informed oil industry sources in the region, contacted by The AP, said that although Iran is a major oil exporter itself, it currently has to import about 150,000 barrels of refined oil a day for domestic use because of damages to refineries in the gulf war. Along similar lines, ABC News reported that following Aziz's visit, Iraq is apparently prepared to give Iran all the oil it wants to make up for the damage Iraq inflicted on Iran during their conflict. Secretary of State James A. Baker III, meanwhile, met in Moscow with Soviet Foreign Minister Eduard Shevardnadze, two days after the U.S.-Soviet summit that produced a joint demand that Iraq withdraw from Kuwait. During the summit, Bush encouraged Mikhail Gorbachev to withdraw 190 Soviet military specialists from Iraq, where they remain to fulfill contracts. Shevardnadze told the Soviet parliament Tuesday the specialists had not reneged on those contracts for fear it would jeopardize the 5,800 Soviet citizens in Iraq. In his speech, Bush said his heart went out to the families of the hundreds of Americans held hostage by Iraq, but he declared, ``Our policy cannot change, and it will not change. America and the world will not be blackmailed.'' The president added: ``Vital issues of principle are at stake. Saddam Hussein is literally trying to wipe a country off the face of the Earth.'' In other developments: _A U.S. diplomat in Baghdad said Tuesday up to 800 Americans and Britons will fly out of Iraqi-occupied Kuwait this week, most of them women and children leaving their husbands behind. Saddam has said he is keeping foreign men as human shields against attack. On Monday, a planeload of 164 Westerners arrived in Baltimore from Iraq. Evacuees spoke of food shortages in Kuwait, nighttime gunfire and Iraqi roundups of young people suspected of involvement in the resistance. ``There is no law and order,'' said Thuraya, 19, who would not give her last name. ``A soldier can rape a father's daughter in front of him and he can't do anything about it.'' _The State Department said Iraq had told U.S. officials that American males residing in Iraq and Kuwait who were born in Arab countries will be allowed to leave. Iraq generally has not let American males leave. It was not known how many men the Iraqi move could affect. _A Pentagon spokesman said ``some increase in military activity'' had been detected inside Iraq near its borders with Turkey and Syria. He said there was little indication hostilities are imminent. Defense Secretary Dick Cheney said the cost of the U.S. military buildup in the Middle East was rising above the $1 billion-a-month estimate generally used by government officials. He said the total cost _ if no shooting war breaks out _ could total $15 billion in the next fiscal year beginning Oct. 1. Cheney promised disgruntled lawmakers ``a significant increase'' in help from Arab nations and other U.S. allies for Operation Desert Shield. Japan, which has been accused of responding too slowly to the crisis in the gulf, said Tuesday it may give $2 billion to Egypt, Jordan and Turkey, hit hardest by the U.N. prohibition on trade with Iraq. ``The pressure from abroad is getting so strong,'' said Hiroyasu Horio, an official with the Ministry of International Trade and Industry. Local news reports said the aid would be extended through the World Bank and International Monetary Fund, and $600 million would be sent as early as mid-September. On Friday, Treasury Secretary Nicholas Brady visited Tokyo on a world tour seeking $10.5 billion to help Egypt, Jordan and Turkey. Japan has already promised a $1 billion aid package for multinational peacekeeping forces in Saudi Arabia, including food, water, vehicles and prefabricated housing for non-military uses. But critics in the United States have said Japan should do more because its economy depends heavily on oil from the Middle East. Japan imports 99 percent of its oil. Japan's constitution bans the use of force in settling international disputes and Japanese law restricts the military to Japanese territory, except for ceremonial occasions. On Monday, Saddam offered developing nations free oil if they would send their tankers to pick it up. The first two countries to respond Tuesday _ the Philippines and Namibia _ said no. Manila said it had already fulfilled its oil requirements, and Namibia said it would not ``sell its sovereignty'' for Iraqi oil. Venezuelan President Carlos Andres Perez dismissed Saddam's offer of free oil as a ``propaganda ploy.'' Venezuela, an OPEC member, has led a drive among oil-producing nations to boost production to make up for the shortfall caused by the loss of Iraqi and Kuwaiti oil from the world market. Their oil makes up 20 percent of the world's oil reserves. Only Saudi Arabia has higher reserves. But according to the State Department, Cuba, which faces an oil deficit because of reduced Soviet deliveries, has received a shipment of Iraqi petroleum since U.N. sanctions were imposed five weeks ago. And Romania, it said, expects to receive oil indirectly from Iraq. Romania's ambassador to the United States, Virgil Constantinescu, denied that claim Tuesday, calling it ``absolutely false and without foundation.''.</a:t>
            </a:r>
          </a:p>
          <a:p>
            <a:pPr algn="ctr"/>
            <a:endParaRPr lang="en-US" sz="300"/>
          </a:p>
        </p:txBody>
      </p:sp>
      <p:sp>
        <p:nvSpPr>
          <p:cNvPr id="74776" name="Text Box 24"/>
          <p:cNvSpPr txBox="1">
            <a:spLocks noChangeArrowheads="1"/>
          </p:cNvSpPr>
          <p:nvPr/>
        </p:nvSpPr>
        <p:spPr bwMode="auto">
          <a:xfrm>
            <a:off x="250825" y="620713"/>
            <a:ext cx="1657350" cy="581025"/>
          </a:xfrm>
          <a:prstGeom prst="rect">
            <a:avLst/>
          </a:prstGeom>
          <a:solidFill>
            <a:schemeClr val="accent1"/>
          </a:solidFill>
          <a:ln w="9525">
            <a:noFill/>
            <a:miter lim="800000"/>
            <a:headEnd/>
            <a:tailEnd/>
          </a:ln>
          <a:effectLst/>
        </p:spPr>
        <p:txBody>
          <a:bodyPr>
            <a:spAutoFit/>
          </a:bodyPr>
          <a:lstStyle/>
          <a:p>
            <a:pPr algn="ctr" eaLnBrk="1" hangingPunct="1"/>
            <a:r>
              <a:rPr lang="en-US" sz="1600"/>
              <a:t>Original document</a:t>
            </a:r>
          </a:p>
        </p:txBody>
      </p:sp>
      <p:sp>
        <p:nvSpPr>
          <p:cNvPr id="74778" name="Text Box 26"/>
          <p:cNvSpPr txBox="1">
            <a:spLocks noChangeArrowheads="1"/>
          </p:cNvSpPr>
          <p:nvPr/>
        </p:nvSpPr>
        <p:spPr bwMode="auto">
          <a:xfrm>
            <a:off x="179388" y="2997200"/>
            <a:ext cx="2374900" cy="915988"/>
          </a:xfrm>
          <a:prstGeom prst="rect">
            <a:avLst/>
          </a:prstGeom>
          <a:solidFill>
            <a:srgbClr val="99CCFF"/>
          </a:solidFill>
          <a:ln w="9525">
            <a:noFill/>
            <a:miter lim="800000"/>
            <a:headEnd/>
            <a:tailEnd/>
          </a:ln>
          <a:effectLst/>
        </p:spPr>
        <p:txBody>
          <a:bodyPr>
            <a:spAutoFit/>
          </a:bodyPr>
          <a:lstStyle/>
          <a:p>
            <a:pPr algn="ctr" eaLnBrk="1" hangingPunct="1"/>
            <a:r>
              <a:rPr lang="en-US" sz="1800"/>
              <a:t>Linguistic processing and Creation of semantic graph</a:t>
            </a:r>
          </a:p>
        </p:txBody>
      </p:sp>
      <p:sp>
        <p:nvSpPr>
          <p:cNvPr id="74780" name="AutoShape 28"/>
          <p:cNvSpPr>
            <a:spLocks noChangeArrowheads="1"/>
          </p:cNvSpPr>
          <p:nvPr/>
        </p:nvSpPr>
        <p:spPr bwMode="auto">
          <a:xfrm rot="16200000">
            <a:off x="5003800" y="4221163"/>
            <a:ext cx="431800" cy="2305050"/>
          </a:xfrm>
          <a:prstGeom prst="downArrow">
            <a:avLst>
              <a:gd name="adj1" fmla="val 45593"/>
              <a:gd name="adj2" fmla="val 82743"/>
            </a:avLst>
          </a:prstGeom>
          <a:solidFill>
            <a:schemeClr val="folHlink"/>
          </a:solidFill>
          <a:ln w="9525">
            <a:solidFill>
              <a:schemeClr val="accent1"/>
            </a:solidFill>
            <a:miter lim="800000"/>
            <a:headEnd/>
            <a:tailEnd/>
          </a:ln>
          <a:effectLst/>
        </p:spPr>
        <p:txBody>
          <a:bodyPr wrap="none" anchor="ctr"/>
          <a:lstStyle/>
          <a:p>
            <a:endParaRPr lang="en-US"/>
          </a:p>
        </p:txBody>
      </p:sp>
      <p:sp>
        <p:nvSpPr>
          <p:cNvPr id="74781" name="Text Box 29"/>
          <p:cNvSpPr txBox="1">
            <a:spLocks noChangeArrowheads="1"/>
          </p:cNvSpPr>
          <p:nvPr/>
        </p:nvSpPr>
        <p:spPr bwMode="auto">
          <a:xfrm>
            <a:off x="3924300" y="4076700"/>
            <a:ext cx="2808288" cy="915988"/>
          </a:xfrm>
          <a:prstGeom prst="rect">
            <a:avLst/>
          </a:prstGeom>
          <a:solidFill>
            <a:srgbClr val="99CCFF"/>
          </a:solidFill>
          <a:ln w="9525">
            <a:noFill/>
            <a:miter lim="800000"/>
            <a:headEnd/>
            <a:tailEnd/>
          </a:ln>
          <a:effectLst/>
        </p:spPr>
        <p:txBody>
          <a:bodyPr>
            <a:spAutoFit/>
          </a:bodyPr>
          <a:lstStyle/>
          <a:p>
            <a:pPr algn="ctr"/>
            <a:r>
              <a:rPr lang="en-US" sz="1800"/>
              <a:t>Select a sub-graph that would characterize extracted summaries</a:t>
            </a:r>
          </a:p>
        </p:txBody>
      </p:sp>
      <p:sp>
        <p:nvSpPr>
          <p:cNvPr id="74782" name="Text Box 30"/>
          <p:cNvSpPr txBox="1">
            <a:spLocks noChangeArrowheads="1"/>
          </p:cNvSpPr>
          <p:nvPr/>
        </p:nvSpPr>
        <p:spPr bwMode="auto">
          <a:xfrm>
            <a:off x="3924300" y="5805488"/>
            <a:ext cx="2808288" cy="641350"/>
          </a:xfrm>
          <a:prstGeom prst="rect">
            <a:avLst/>
          </a:prstGeom>
          <a:solidFill>
            <a:srgbClr val="99CCFF"/>
          </a:solidFill>
          <a:ln w="9525">
            <a:noFill/>
            <a:miter lim="800000"/>
            <a:headEnd/>
            <a:tailEnd/>
          </a:ln>
          <a:effectLst/>
        </p:spPr>
        <p:txBody>
          <a:bodyPr>
            <a:spAutoFit/>
          </a:bodyPr>
          <a:lstStyle/>
          <a:p>
            <a:pPr algn="ctr"/>
            <a:r>
              <a:rPr lang="en-US" sz="1800"/>
              <a:t>Learn the sub-graph selection model</a:t>
            </a:r>
          </a:p>
        </p:txBody>
      </p:sp>
      <p:sp>
        <p:nvSpPr>
          <p:cNvPr id="74785" name="AutoShape 33"/>
          <p:cNvSpPr>
            <a:spLocks noChangeArrowheads="1"/>
          </p:cNvSpPr>
          <p:nvPr/>
        </p:nvSpPr>
        <p:spPr bwMode="auto">
          <a:xfrm rot="10800000">
            <a:off x="7380288" y="3068638"/>
            <a:ext cx="431800" cy="1296987"/>
          </a:xfrm>
          <a:prstGeom prst="downArrow">
            <a:avLst>
              <a:gd name="adj1" fmla="val 44861"/>
              <a:gd name="adj2" fmla="val 68473"/>
            </a:avLst>
          </a:prstGeom>
          <a:solidFill>
            <a:schemeClr val="folHlink"/>
          </a:solidFill>
          <a:ln w="9525">
            <a:solidFill>
              <a:schemeClr val="accent1"/>
            </a:solidFill>
            <a:miter lim="800000"/>
            <a:headEnd/>
            <a:tailEnd/>
          </a:ln>
          <a:effectLst/>
        </p:spPr>
        <p:txBody>
          <a:bodyPr wrap="none" anchor="ctr"/>
          <a:lstStyle/>
          <a:p>
            <a:endParaRPr lang="en-US"/>
          </a:p>
        </p:txBody>
      </p:sp>
      <p:sp>
        <p:nvSpPr>
          <p:cNvPr id="74786" name="Text Box 34"/>
          <p:cNvSpPr txBox="1">
            <a:spLocks noChangeArrowheads="1"/>
          </p:cNvSpPr>
          <p:nvPr/>
        </p:nvSpPr>
        <p:spPr bwMode="auto">
          <a:xfrm>
            <a:off x="7775575" y="3429000"/>
            <a:ext cx="1368425" cy="915987"/>
          </a:xfrm>
          <a:prstGeom prst="rect">
            <a:avLst/>
          </a:prstGeom>
          <a:solidFill>
            <a:srgbClr val="99CCFF"/>
          </a:solidFill>
          <a:ln w="9525">
            <a:noFill/>
            <a:miter lim="800000"/>
            <a:headEnd/>
            <a:tailEnd/>
          </a:ln>
          <a:effectLst/>
        </p:spPr>
        <p:txBody>
          <a:bodyPr>
            <a:spAutoFit/>
          </a:bodyPr>
          <a:lstStyle/>
          <a:p>
            <a:pPr algn="ctr"/>
            <a:r>
              <a:rPr lang="en-US" sz="1800" dirty="0"/>
              <a:t>Sentence extraction rule</a:t>
            </a:r>
          </a:p>
        </p:txBody>
      </p:sp>
      <p:sp>
        <p:nvSpPr>
          <p:cNvPr id="74787" name="Text Box 35"/>
          <p:cNvSpPr txBox="1">
            <a:spLocks noChangeArrowheads="1"/>
          </p:cNvSpPr>
          <p:nvPr/>
        </p:nvSpPr>
        <p:spPr bwMode="auto">
          <a:xfrm>
            <a:off x="4572000" y="2420938"/>
            <a:ext cx="2447925" cy="830997"/>
          </a:xfrm>
          <a:prstGeom prst="rect">
            <a:avLst/>
          </a:prstGeom>
          <a:solidFill>
            <a:schemeClr val="accent1"/>
          </a:solidFill>
          <a:ln w="9525">
            <a:noFill/>
            <a:miter lim="800000"/>
            <a:headEnd/>
            <a:tailEnd/>
          </a:ln>
          <a:effectLst/>
        </p:spPr>
        <p:txBody>
          <a:bodyPr wrap="square">
            <a:spAutoFit/>
          </a:bodyPr>
          <a:lstStyle/>
          <a:p>
            <a:pPr algn="ctr"/>
            <a:r>
              <a:rPr lang="en-US" sz="1600" dirty="0"/>
              <a:t>Automatically generated</a:t>
            </a:r>
          </a:p>
          <a:p>
            <a:pPr algn="ctr"/>
            <a:r>
              <a:rPr lang="en-US" sz="1600" dirty="0"/>
              <a:t>document summary</a:t>
            </a:r>
          </a:p>
        </p:txBody>
      </p:sp>
      <p:sp>
        <p:nvSpPr>
          <p:cNvPr id="74792" name="Text Box 40"/>
          <p:cNvSpPr txBox="1">
            <a:spLocks noChangeArrowheads="1"/>
          </p:cNvSpPr>
          <p:nvPr/>
        </p:nvSpPr>
        <p:spPr bwMode="auto">
          <a:xfrm>
            <a:off x="3635375" y="692150"/>
            <a:ext cx="5040313" cy="1446550"/>
          </a:xfrm>
          <a:prstGeom prst="rect">
            <a:avLst/>
          </a:prstGeom>
          <a:noFill/>
          <a:ln w="9525">
            <a:noFill/>
            <a:miter lim="800000"/>
            <a:headEnd/>
            <a:tailEnd/>
          </a:ln>
          <a:effectLst/>
        </p:spPr>
        <p:txBody>
          <a:bodyPr>
            <a:spAutoFit/>
          </a:bodyPr>
          <a:lstStyle/>
          <a:p>
            <a:pPr algn="ctr"/>
            <a:r>
              <a:rPr lang="en-US" sz="4400" dirty="0" smtClean="0">
                <a:latin typeface="Palatino Linotype" pitchFamily="18" charset="0"/>
              </a:rPr>
              <a:t>Summarization via semantic graphs</a:t>
            </a:r>
            <a:endParaRPr lang="en-US" sz="4400" dirty="0">
              <a:latin typeface="Palatino Linotype" pitchFamily="18" charset="0"/>
            </a:endParaRPr>
          </a:p>
        </p:txBody>
      </p:sp>
      <p:sp>
        <p:nvSpPr>
          <p:cNvPr id="74777" name="AutoShape 25"/>
          <p:cNvSpPr>
            <a:spLocks noChangeArrowheads="1"/>
          </p:cNvSpPr>
          <p:nvPr/>
        </p:nvSpPr>
        <p:spPr bwMode="auto">
          <a:xfrm>
            <a:off x="2771775" y="2924175"/>
            <a:ext cx="431800" cy="1152525"/>
          </a:xfrm>
          <a:prstGeom prst="downArrow">
            <a:avLst>
              <a:gd name="adj1" fmla="val 54407"/>
              <a:gd name="adj2" fmla="val 52270"/>
            </a:avLst>
          </a:prstGeom>
          <a:solidFill>
            <a:schemeClr val="folHlink"/>
          </a:solidFill>
          <a:ln w="9525">
            <a:solidFill>
              <a:schemeClr val="accent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74" name="Picture 30" descr="tom2"/>
          <p:cNvPicPr>
            <a:picLocks noChangeAspect="1" noChangeArrowheads="1"/>
          </p:cNvPicPr>
          <p:nvPr/>
        </p:nvPicPr>
        <p:blipFill>
          <a:blip r:embed="rId2" cstate="print"/>
          <a:srcRect/>
          <a:stretch>
            <a:fillRect/>
          </a:stretch>
        </p:blipFill>
        <p:spPr bwMode="auto">
          <a:xfrm>
            <a:off x="5795963" y="4724400"/>
            <a:ext cx="3348037" cy="2011363"/>
          </a:xfrm>
          <a:prstGeom prst="rect">
            <a:avLst/>
          </a:prstGeom>
          <a:noFill/>
        </p:spPr>
      </p:pic>
      <p:sp>
        <p:nvSpPr>
          <p:cNvPr id="6146" name="Rectangle 2"/>
          <p:cNvSpPr>
            <a:spLocks noGrp="1" noChangeArrowheads="1"/>
          </p:cNvSpPr>
          <p:nvPr>
            <p:ph type="title"/>
          </p:nvPr>
        </p:nvSpPr>
        <p:spPr>
          <a:xfrm>
            <a:off x="735013" y="188913"/>
            <a:ext cx="8229600" cy="892175"/>
          </a:xfrm>
        </p:spPr>
        <p:txBody>
          <a:bodyPr/>
          <a:lstStyle/>
          <a:p>
            <a:r>
              <a:rPr lang="en-US" sz="3600"/>
              <a:t>Detailed Summarization Procedure</a:t>
            </a:r>
          </a:p>
        </p:txBody>
      </p:sp>
      <p:sp>
        <p:nvSpPr>
          <p:cNvPr id="6147" name="Rectangle 3"/>
          <p:cNvSpPr>
            <a:spLocks noGrp="1" noChangeArrowheads="1"/>
          </p:cNvSpPr>
          <p:nvPr>
            <p:ph type="body" sz="half" idx="1"/>
          </p:nvPr>
        </p:nvSpPr>
        <p:spPr>
          <a:xfrm>
            <a:off x="107950" y="981075"/>
            <a:ext cx="5021263" cy="2879725"/>
          </a:xfrm>
          <a:solidFill>
            <a:srgbClr val="FFFF99"/>
          </a:solidFill>
          <a:ln/>
          <a:effectLst>
            <a:prstShdw prst="shdw17" dist="17961" dir="2700000">
              <a:srgbClr val="FFFF99">
                <a:gamma/>
                <a:shade val="60000"/>
                <a:invGamma/>
              </a:srgbClr>
            </a:prstShdw>
          </a:effectLst>
        </p:spPr>
        <p:txBody>
          <a:bodyPr/>
          <a:lstStyle/>
          <a:p>
            <a:pPr marL="609600" indent="-609600">
              <a:lnSpc>
                <a:spcPct val="80000"/>
              </a:lnSpc>
              <a:buFontTx/>
              <a:buNone/>
            </a:pPr>
            <a:r>
              <a:rPr lang="en-US" sz="2000"/>
              <a:t>	Linguistic analysis of the text</a:t>
            </a:r>
          </a:p>
          <a:p>
            <a:pPr marL="609600" indent="-609600">
              <a:lnSpc>
                <a:spcPct val="80000"/>
              </a:lnSpc>
              <a:buFontTx/>
              <a:buNone/>
            </a:pPr>
            <a:r>
              <a:rPr lang="en-US" sz="2000"/>
              <a:t>	- Deep parsing of sentences</a:t>
            </a:r>
          </a:p>
          <a:p>
            <a:pPr marL="609600" indent="-609600">
              <a:lnSpc>
                <a:spcPct val="80000"/>
              </a:lnSpc>
              <a:spcBef>
                <a:spcPct val="40000"/>
              </a:spcBef>
              <a:buFontTx/>
              <a:buNone/>
            </a:pPr>
            <a:r>
              <a:rPr lang="en-US" sz="2000"/>
              <a:t>	Refinement of the text parse</a:t>
            </a:r>
            <a:endParaRPr lang="sl-SI" sz="2000"/>
          </a:p>
          <a:p>
            <a:pPr marL="609600" indent="-609600">
              <a:lnSpc>
                <a:spcPct val="80000"/>
              </a:lnSpc>
              <a:buFontTx/>
              <a:buNone/>
            </a:pPr>
            <a:r>
              <a:rPr lang="en-US" sz="2000"/>
              <a:t>	- Named-entity consolidation</a:t>
            </a:r>
          </a:p>
          <a:p>
            <a:pPr marL="609600" indent="-609600">
              <a:lnSpc>
                <a:spcPct val="80000"/>
              </a:lnSpc>
              <a:spcBef>
                <a:spcPct val="0"/>
              </a:spcBef>
              <a:buFontTx/>
              <a:buNone/>
            </a:pPr>
            <a:r>
              <a:rPr lang="en-US" sz="2000"/>
              <a:t>   	  </a:t>
            </a:r>
            <a:r>
              <a:rPr lang="en-US" sz="1600"/>
              <a:t>Determine that ’George Bush’ = ‘Bush’</a:t>
            </a:r>
            <a:r>
              <a:rPr lang="sl-SI" sz="1600"/>
              <a:t> </a:t>
            </a:r>
            <a:endParaRPr lang="en-US" sz="1600"/>
          </a:p>
          <a:p>
            <a:pPr marL="609600" indent="-609600">
              <a:lnSpc>
                <a:spcPct val="80000"/>
              </a:lnSpc>
              <a:spcBef>
                <a:spcPct val="0"/>
              </a:spcBef>
              <a:buFontTx/>
              <a:buNone/>
            </a:pPr>
            <a:r>
              <a:rPr lang="en-US" sz="1600"/>
              <a:t>    	   = ‘</a:t>
            </a:r>
            <a:r>
              <a:rPr lang="sl-SI" sz="1600"/>
              <a:t>U.S. p</a:t>
            </a:r>
            <a:r>
              <a:rPr lang="en-US" sz="1600"/>
              <a:t>resident’</a:t>
            </a:r>
          </a:p>
          <a:p>
            <a:pPr marL="609600" indent="-609600">
              <a:lnSpc>
                <a:spcPct val="80000"/>
              </a:lnSpc>
              <a:buFontTx/>
              <a:buNone/>
            </a:pPr>
            <a:r>
              <a:rPr lang="en-US" sz="2000"/>
              <a:t>	- Anaphora resolution</a:t>
            </a:r>
          </a:p>
          <a:p>
            <a:pPr marL="609600" indent="-609600">
              <a:lnSpc>
                <a:spcPct val="80000"/>
              </a:lnSpc>
              <a:spcBef>
                <a:spcPct val="0"/>
              </a:spcBef>
              <a:buFontTx/>
              <a:buNone/>
            </a:pPr>
            <a:r>
              <a:rPr lang="en-US" sz="2000"/>
              <a:t>   	  </a:t>
            </a:r>
            <a:r>
              <a:rPr lang="en-US" sz="1600"/>
              <a:t>Link pronouns with name-entities</a:t>
            </a:r>
          </a:p>
          <a:p>
            <a:pPr marL="609600" indent="-609600">
              <a:lnSpc>
                <a:spcPct val="80000"/>
              </a:lnSpc>
              <a:buFontTx/>
              <a:buNone/>
            </a:pPr>
            <a:r>
              <a:rPr lang="en-US" sz="2000"/>
              <a:t>	Extract </a:t>
            </a:r>
            <a:r>
              <a:rPr lang="en-US" sz="2000" b="1"/>
              <a:t>Subject</a:t>
            </a:r>
            <a:r>
              <a:rPr lang="sl-SI" sz="2000" b="1"/>
              <a:t>–</a:t>
            </a:r>
            <a:r>
              <a:rPr lang="en-US" sz="2000" b="1"/>
              <a:t>Predicate</a:t>
            </a:r>
            <a:r>
              <a:rPr lang="sl-SI" sz="2000" b="1"/>
              <a:t>–</a:t>
            </a:r>
            <a:r>
              <a:rPr lang="en-US" sz="2000" b="1"/>
              <a:t>Object</a:t>
            </a:r>
            <a:r>
              <a:rPr lang="en-US" sz="2000"/>
              <a:t> triples</a:t>
            </a:r>
            <a:endParaRPr lang="sl-SI" sz="2000"/>
          </a:p>
        </p:txBody>
      </p:sp>
      <p:sp>
        <p:nvSpPr>
          <p:cNvPr id="6149" name="Text Box 5"/>
          <p:cNvSpPr txBox="1">
            <a:spLocks noChangeArrowheads="1"/>
          </p:cNvSpPr>
          <p:nvPr/>
        </p:nvSpPr>
        <p:spPr bwMode="auto">
          <a:xfrm>
            <a:off x="6083300" y="1196975"/>
            <a:ext cx="2881313" cy="749300"/>
          </a:xfrm>
          <a:prstGeom prst="rect">
            <a:avLst/>
          </a:prstGeom>
          <a:noFill/>
          <a:ln w="9525">
            <a:noFill/>
            <a:miter lim="800000"/>
            <a:headEnd/>
            <a:tailEnd/>
          </a:ln>
          <a:effectLst/>
        </p:spPr>
        <p:txBody>
          <a:bodyPr>
            <a:spAutoFit/>
          </a:bodyPr>
          <a:lstStyle/>
          <a:p>
            <a:pPr eaLnBrk="1" hangingPunct="1">
              <a:lnSpc>
                <a:spcPct val="80000"/>
              </a:lnSpc>
              <a:spcBef>
                <a:spcPct val="20000"/>
              </a:spcBef>
            </a:pPr>
            <a:r>
              <a:rPr lang="en-US" sz="1800"/>
              <a:t>Tom Sawyer went to town. He met a friend. Tom was happy. …</a:t>
            </a:r>
          </a:p>
        </p:txBody>
      </p:sp>
      <p:sp>
        <p:nvSpPr>
          <p:cNvPr id="6150" name="AutoShape 6"/>
          <p:cNvSpPr>
            <a:spLocks noChangeArrowheads="1"/>
          </p:cNvSpPr>
          <p:nvPr/>
        </p:nvSpPr>
        <p:spPr bwMode="auto">
          <a:xfrm>
            <a:off x="7164388" y="1989138"/>
            <a:ext cx="431800" cy="277812"/>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6152" name="Text Box 8"/>
          <p:cNvSpPr txBox="1">
            <a:spLocks noChangeArrowheads="1"/>
          </p:cNvSpPr>
          <p:nvPr/>
        </p:nvSpPr>
        <p:spPr bwMode="auto">
          <a:xfrm>
            <a:off x="6083300" y="3429000"/>
            <a:ext cx="2663825" cy="860425"/>
          </a:xfrm>
          <a:prstGeom prst="rect">
            <a:avLst/>
          </a:prstGeom>
          <a:noFill/>
          <a:ln w="9525">
            <a:noFill/>
            <a:miter lim="800000"/>
            <a:headEnd/>
            <a:tailEnd/>
          </a:ln>
          <a:effectLst/>
        </p:spPr>
        <p:txBody>
          <a:bodyPr>
            <a:spAutoFit/>
          </a:bodyPr>
          <a:lstStyle/>
          <a:p>
            <a:pPr eaLnBrk="1" hangingPunct="1">
              <a:lnSpc>
                <a:spcPct val="80000"/>
              </a:lnSpc>
              <a:spcBef>
                <a:spcPct val="20000"/>
              </a:spcBef>
            </a:pPr>
            <a:r>
              <a:rPr lang="en-US" sz="1800"/>
              <a:t>Tom </a:t>
            </a:r>
            <a:r>
              <a:rPr lang="en-US" sz="1800">
                <a:sym typeface="Wingdings" pitchFamily="2" charset="2"/>
              </a:rPr>
              <a:t></a:t>
            </a:r>
            <a:r>
              <a:rPr lang="en-US" sz="1800"/>
              <a:t> go  </a:t>
            </a:r>
            <a:r>
              <a:rPr lang="en-US" sz="1800">
                <a:sym typeface="Wingdings" pitchFamily="2" charset="2"/>
              </a:rPr>
              <a:t></a:t>
            </a:r>
            <a:r>
              <a:rPr lang="en-US" sz="1800"/>
              <a:t> town</a:t>
            </a:r>
          </a:p>
          <a:p>
            <a:pPr eaLnBrk="1" hangingPunct="1">
              <a:lnSpc>
                <a:spcPct val="80000"/>
              </a:lnSpc>
              <a:spcBef>
                <a:spcPct val="20000"/>
              </a:spcBef>
            </a:pPr>
            <a:r>
              <a:rPr lang="en-US" sz="1800"/>
              <a:t>Tom </a:t>
            </a:r>
            <a:r>
              <a:rPr lang="en-US" sz="1800">
                <a:sym typeface="Wingdings" pitchFamily="2" charset="2"/>
              </a:rPr>
              <a:t></a:t>
            </a:r>
            <a:r>
              <a:rPr lang="en-US" sz="1800"/>
              <a:t> meet </a:t>
            </a:r>
            <a:r>
              <a:rPr lang="en-US" sz="1800">
                <a:sym typeface="Wingdings" pitchFamily="2" charset="2"/>
              </a:rPr>
              <a:t></a:t>
            </a:r>
            <a:r>
              <a:rPr lang="en-US" sz="1800"/>
              <a:t> friend</a:t>
            </a:r>
          </a:p>
          <a:p>
            <a:pPr eaLnBrk="1" hangingPunct="1">
              <a:lnSpc>
                <a:spcPct val="80000"/>
              </a:lnSpc>
              <a:spcBef>
                <a:spcPct val="20000"/>
              </a:spcBef>
            </a:pPr>
            <a:r>
              <a:rPr lang="en-US" sz="1800"/>
              <a:t>Tom  </a:t>
            </a:r>
            <a:r>
              <a:rPr lang="en-US" sz="1800">
                <a:sym typeface="Wingdings" pitchFamily="2" charset="2"/>
              </a:rPr>
              <a:t></a:t>
            </a:r>
            <a:r>
              <a:rPr lang="en-US" sz="1800"/>
              <a:t> is </a:t>
            </a:r>
            <a:r>
              <a:rPr lang="en-US" sz="1800">
                <a:sym typeface="Wingdings" pitchFamily="2" charset="2"/>
              </a:rPr>
              <a:t></a:t>
            </a:r>
            <a:r>
              <a:rPr lang="en-US" sz="1800"/>
              <a:t> happy</a:t>
            </a:r>
          </a:p>
        </p:txBody>
      </p:sp>
      <p:sp>
        <p:nvSpPr>
          <p:cNvPr id="6153" name="AutoShape 9"/>
          <p:cNvSpPr>
            <a:spLocks noChangeArrowheads="1"/>
          </p:cNvSpPr>
          <p:nvPr/>
        </p:nvSpPr>
        <p:spPr bwMode="auto">
          <a:xfrm>
            <a:off x="7164388" y="3213100"/>
            <a:ext cx="431800" cy="277813"/>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6155" name="Line 11"/>
          <p:cNvSpPr>
            <a:spLocks noChangeShapeType="1"/>
          </p:cNvSpPr>
          <p:nvPr/>
        </p:nvSpPr>
        <p:spPr bwMode="auto">
          <a:xfrm>
            <a:off x="5795963" y="1196975"/>
            <a:ext cx="0" cy="3422650"/>
          </a:xfrm>
          <a:prstGeom prst="line">
            <a:avLst/>
          </a:prstGeom>
          <a:noFill/>
          <a:ln w="19050">
            <a:solidFill>
              <a:schemeClr val="bg2"/>
            </a:solidFill>
            <a:prstDash val="sysDot"/>
            <a:round/>
            <a:headEnd/>
            <a:tailEnd/>
          </a:ln>
          <a:effectLst/>
        </p:spPr>
        <p:txBody>
          <a:bodyPr/>
          <a:lstStyle/>
          <a:p>
            <a:endParaRPr lang="en-US"/>
          </a:p>
        </p:txBody>
      </p:sp>
      <p:sp>
        <p:nvSpPr>
          <p:cNvPr id="6167" name="Line 23"/>
          <p:cNvSpPr>
            <a:spLocks noChangeShapeType="1"/>
          </p:cNvSpPr>
          <p:nvPr/>
        </p:nvSpPr>
        <p:spPr bwMode="auto">
          <a:xfrm>
            <a:off x="5003800" y="2781300"/>
            <a:ext cx="1008063" cy="0"/>
          </a:xfrm>
          <a:prstGeom prst="line">
            <a:avLst/>
          </a:prstGeom>
          <a:noFill/>
          <a:ln w="9525">
            <a:solidFill>
              <a:schemeClr val="tx1"/>
            </a:solidFill>
            <a:round/>
            <a:headEnd/>
            <a:tailEnd type="triangle" w="med" len="med"/>
          </a:ln>
          <a:effectLst/>
        </p:spPr>
        <p:txBody>
          <a:bodyPr/>
          <a:lstStyle/>
          <a:p>
            <a:endParaRPr lang="en-US"/>
          </a:p>
        </p:txBody>
      </p:sp>
      <p:sp>
        <p:nvSpPr>
          <p:cNvPr id="6168" name="Line 24"/>
          <p:cNvSpPr>
            <a:spLocks noChangeShapeType="1"/>
          </p:cNvSpPr>
          <p:nvPr/>
        </p:nvSpPr>
        <p:spPr bwMode="auto">
          <a:xfrm>
            <a:off x="5003800" y="1628775"/>
            <a:ext cx="1008063" cy="0"/>
          </a:xfrm>
          <a:prstGeom prst="line">
            <a:avLst/>
          </a:prstGeom>
          <a:noFill/>
          <a:ln w="9525">
            <a:solidFill>
              <a:schemeClr val="tx1"/>
            </a:solidFill>
            <a:round/>
            <a:headEnd/>
            <a:tailEnd type="triangle" w="med" len="med"/>
          </a:ln>
          <a:effectLst/>
        </p:spPr>
        <p:txBody>
          <a:bodyPr/>
          <a:lstStyle/>
          <a:p>
            <a:endParaRPr lang="en-US"/>
          </a:p>
        </p:txBody>
      </p:sp>
      <p:sp>
        <p:nvSpPr>
          <p:cNvPr id="6169" name="Line 25"/>
          <p:cNvSpPr>
            <a:spLocks noChangeShapeType="1"/>
          </p:cNvSpPr>
          <p:nvPr/>
        </p:nvSpPr>
        <p:spPr bwMode="auto">
          <a:xfrm>
            <a:off x="5076825" y="3573463"/>
            <a:ext cx="935038" cy="0"/>
          </a:xfrm>
          <a:prstGeom prst="line">
            <a:avLst/>
          </a:prstGeom>
          <a:noFill/>
          <a:ln w="9525">
            <a:solidFill>
              <a:schemeClr val="tx1"/>
            </a:solidFill>
            <a:round/>
            <a:headEnd/>
            <a:tailEnd type="triangle" w="med" len="med"/>
          </a:ln>
          <a:effectLst/>
        </p:spPr>
        <p:txBody>
          <a:bodyPr/>
          <a:lstStyle/>
          <a:p>
            <a:endParaRPr lang="en-US"/>
          </a:p>
        </p:txBody>
      </p:sp>
      <p:sp>
        <p:nvSpPr>
          <p:cNvPr id="6170" name="Line 26"/>
          <p:cNvSpPr>
            <a:spLocks noChangeShapeType="1"/>
          </p:cNvSpPr>
          <p:nvPr/>
        </p:nvSpPr>
        <p:spPr bwMode="auto">
          <a:xfrm>
            <a:off x="5148263" y="5661025"/>
            <a:ext cx="863600" cy="0"/>
          </a:xfrm>
          <a:prstGeom prst="line">
            <a:avLst/>
          </a:prstGeom>
          <a:noFill/>
          <a:ln w="9525">
            <a:solidFill>
              <a:schemeClr val="tx1"/>
            </a:solidFill>
            <a:round/>
            <a:headEnd/>
            <a:tailEnd type="triangle" w="med" len="med"/>
          </a:ln>
          <a:effectLst/>
        </p:spPr>
        <p:txBody>
          <a:bodyPr/>
          <a:lstStyle/>
          <a:p>
            <a:endParaRPr lang="en-US"/>
          </a:p>
        </p:txBody>
      </p:sp>
      <p:sp>
        <p:nvSpPr>
          <p:cNvPr id="6171" name="Text Box 27"/>
          <p:cNvSpPr txBox="1">
            <a:spLocks noChangeArrowheads="1"/>
          </p:cNvSpPr>
          <p:nvPr/>
        </p:nvSpPr>
        <p:spPr bwMode="auto">
          <a:xfrm>
            <a:off x="6084888" y="2276475"/>
            <a:ext cx="3024187" cy="968375"/>
          </a:xfrm>
          <a:prstGeom prst="rect">
            <a:avLst/>
          </a:prstGeom>
          <a:noFill/>
          <a:ln w="9525">
            <a:noFill/>
            <a:miter lim="800000"/>
            <a:headEnd/>
            <a:tailEnd/>
          </a:ln>
          <a:effectLst/>
        </p:spPr>
        <p:txBody>
          <a:bodyPr>
            <a:spAutoFit/>
          </a:bodyPr>
          <a:lstStyle/>
          <a:p>
            <a:pPr eaLnBrk="1" hangingPunct="1">
              <a:lnSpc>
                <a:spcPct val="80000"/>
              </a:lnSpc>
              <a:spcBef>
                <a:spcPct val="20000"/>
              </a:spcBef>
            </a:pPr>
            <a:r>
              <a:rPr lang="en-US" sz="1800">
                <a:solidFill>
                  <a:srgbClr val="CC3300"/>
                </a:solidFill>
              </a:rPr>
              <a:t>Tom Sawyer</a:t>
            </a:r>
            <a:r>
              <a:rPr lang="en-US" sz="1800"/>
              <a:t> went to town. He [</a:t>
            </a:r>
            <a:r>
              <a:rPr lang="en-US" sz="1800">
                <a:solidFill>
                  <a:srgbClr val="CC3300"/>
                </a:solidFill>
              </a:rPr>
              <a:t>Tom Sawyer</a:t>
            </a:r>
            <a:r>
              <a:rPr lang="en-US" sz="1800"/>
              <a:t>] met a friend. Tom </a:t>
            </a:r>
            <a:r>
              <a:rPr lang="en-US" sz="1800">
                <a:latin typeface="Arial" pitchFamily="34" charset="0"/>
              </a:rPr>
              <a:t>[</a:t>
            </a:r>
            <a:r>
              <a:rPr lang="en-US" sz="1800">
                <a:solidFill>
                  <a:srgbClr val="CC3300"/>
                </a:solidFill>
                <a:latin typeface="Arial" pitchFamily="34" charset="0"/>
              </a:rPr>
              <a:t>Tom Sawyer</a:t>
            </a:r>
            <a:r>
              <a:rPr lang="en-US" sz="1800">
                <a:latin typeface="Arial" pitchFamily="34" charset="0"/>
              </a:rPr>
              <a:t>] </a:t>
            </a:r>
            <a:r>
              <a:rPr lang="en-US" sz="1800"/>
              <a:t>was happy. …</a:t>
            </a:r>
          </a:p>
        </p:txBody>
      </p:sp>
      <p:sp>
        <p:nvSpPr>
          <p:cNvPr id="6154" name="AutoShape 10"/>
          <p:cNvSpPr>
            <a:spLocks noChangeArrowheads="1"/>
          </p:cNvSpPr>
          <p:nvPr/>
        </p:nvSpPr>
        <p:spPr bwMode="auto">
          <a:xfrm>
            <a:off x="7164388" y="4446588"/>
            <a:ext cx="431800" cy="277812"/>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Rectangle 32"/>
          <p:cNvSpPr>
            <a:spLocks noChangeArrowheads="1"/>
          </p:cNvSpPr>
          <p:nvPr/>
        </p:nvSpPr>
        <p:spPr bwMode="auto">
          <a:xfrm>
            <a:off x="84138" y="6021388"/>
            <a:ext cx="5035550" cy="720725"/>
          </a:xfrm>
          <a:prstGeom prst="rect">
            <a:avLst/>
          </a:prstGeom>
          <a:solidFill>
            <a:srgbClr val="CCFF33"/>
          </a:solidFill>
          <a:ln w="9525">
            <a:noFill/>
            <a:miter lim="800000"/>
            <a:headEnd/>
            <a:tailEnd/>
          </a:ln>
          <a:effectLst>
            <a:prstShdw prst="shdw17" dist="17961" dir="2700000">
              <a:srgbClr val="CCFF33">
                <a:gamma/>
                <a:shade val="60000"/>
                <a:invGamma/>
              </a:srgbClr>
            </a:prstShdw>
          </a:effectLst>
        </p:spPr>
        <p:txBody>
          <a:bodyPr/>
          <a:lstStyle/>
          <a:p>
            <a:pPr marL="609600" indent="-609600" eaLnBrk="1" hangingPunct="1">
              <a:lnSpc>
                <a:spcPct val="80000"/>
              </a:lnSpc>
              <a:spcBef>
                <a:spcPct val="20000"/>
              </a:spcBef>
              <a:buClr>
                <a:schemeClr val="bg2"/>
              </a:buClr>
              <a:buSzPct val="75000"/>
            </a:pPr>
            <a:r>
              <a:rPr lang="en-US" sz="2000">
                <a:latin typeface="Arial" pitchFamily="34" charset="0"/>
              </a:rPr>
              <a:t>	Use summary graph to generate textual document summary</a:t>
            </a:r>
            <a:endParaRPr lang="en-US" sz="2800">
              <a:latin typeface="Arial" pitchFamily="34" charset="0"/>
            </a:endParaRPr>
          </a:p>
        </p:txBody>
      </p:sp>
      <p:sp>
        <p:nvSpPr>
          <p:cNvPr id="6177" name="Rectangle 33"/>
          <p:cNvSpPr>
            <a:spLocks noChangeArrowheads="1"/>
          </p:cNvSpPr>
          <p:nvPr/>
        </p:nvSpPr>
        <p:spPr bwMode="auto">
          <a:xfrm>
            <a:off x="106363" y="3933825"/>
            <a:ext cx="5029200" cy="1993900"/>
          </a:xfrm>
          <a:prstGeom prst="rect">
            <a:avLst/>
          </a:prstGeom>
          <a:solidFill>
            <a:schemeClr val="folHlink"/>
          </a:solidFill>
          <a:ln w="9525">
            <a:noFill/>
            <a:miter lim="800000"/>
            <a:headEnd/>
            <a:tailEnd/>
          </a:ln>
          <a:effectLst>
            <a:prstShdw prst="shdw17" dist="17961" dir="2700000">
              <a:schemeClr val="folHlink">
                <a:gamma/>
                <a:shade val="60000"/>
                <a:invGamma/>
              </a:schemeClr>
            </a:prstShdw>
          </a:effectLst>
        </p:spPr>
        <p:txBody>
          <a:bodyPr/>
          <a:lstStyle/>
          <a:p>
            <a:pPr marL="609600" indent="-609600" eaLnBrk="1" hangingPunct="1">
              <a:lnSpc>
                <a:spcPct val="80000"/>
              </a:lnSpc>
              <a:spcBef>
                <a:spcPct val="40000"/>
              </a:spcBef>
              <a:buClr>
                <a:schemeClr val="bg2"/>
              </a:buClr>
              <a:buSzPct val="75000"/>
            </a:pPr>
            <a:r>
              <a:rPr lang="en-US" sz="2000">
                <a:latin typeface="Arial" pitchFamily="34" charset="0"/>
              </a:rPr>
              <a:t>	Compose a </a:t>
            </a:r>
            <a:r>
              <a:rPr lang="en-US" sz="2000" b="1">
                <a:latin typeface="Arial" pitchFamily="34" charset="0"/>
              </a:rPr>
              <a:t>graph</a:t>
            </a:r>
            <a:r>
              <a:rPr lang="en-US" sz="2000">
                <a:latin typeface="Arial" pitchFamily="34" charset="0"/>
              </a:rPr>
              <a:t> from triples</a:t>
            </a:r>
            <a:endParaRPr lang="sl-SI" sz="2000">
              <a:latin typeface="Arial" pitchFamily="34" charset="0"/>
            </a:endParaRPr>
          </a:p>
          <a:p>
            <a:pPr marL="609600" indent="-609600" eaLnBrk="1" hangingPunct="1">
              <a:lnSpc>
                <a:spcPct val="80000"/>
              </a:lnSpc>
              <a:spcBef>
                <a:spcPct val="40000"/>
              </a:spcBef>
              <a:buClr>
                <a:schemeClr val="bg2"/>
              </a:buClr>
              <a:buSzPct val="75000"/>
            </a:pPr>
            <a:r>
              <a:rPr lang="en-US" sz="2000">
                <a:latin typeface="Arial" pitchFamily="34" charset="0"/>
              </a:rPr>
              <a:t>	Describe each triple with a set of features for learning</a:t>
            </a:r>
            <a:endParaRPr lang="sl-SI" sz="2000">
              <a:latin typeface="Arial" pitchFamily="34" charset="0"/>
            </a:endParaRPr>
          </a:p>
          <a:p>
            <a:pPr marL="609600" indent="-609600" eaLnBrk="1" hangingPunct="1">
              <a:lnSpc>
                <a:spcPct val="80000"/>
              </a:lnSpc>
              <a:spcBef>
                <a:spcPct val="40000"/>
              </a:spcBef>
              <a:buClr>
                <a:schemeClr val="bg2"/>
              </a:buClr>
              <a:buSzPct val="75000"/>
            </a:pPr>
            <a:r>
              <a:rPr lang="en-US" sz="2000">
                <a:latin typeface="Arial" pitchFamily="34" charset="0"/>
              </a:rPr>
              <a:t>	</a:t>
            </a:r>
            <a:r>
              <a:rPr lang="en-US" sz="2000" b="1">
                <a:latin typeface="Arial" pitchFamily="34" charset="0"/>
              </a:rPr>
              <a:t>Learn</a:t>
            </a:r>
            <a:r>
              <a:rPr lang="en-US" sz="2000">
                <a:latin typeface="Arial" pitchFamily="34" charset="0"/>
              </a:rPr>
              <a:t> a model to classify triples into the summary</a:t>
            </a:r>
          </a:p>
          <a:p>
            <a:pPr marL="609600" indent="-609600" eaLnBrk="1" hangingPunct="1">
              <a:lnSpc>
                <a:spcPct val="80000"/>
              </a:lnSpc>
              <a:spcBef>
                <a:spcPct val="40000"/>
              </a:spcBef>
              <a:buClr>
                <a:schemeClr val="bg2"/>
              </a:buClr>
              <a:buSzPct val="75000"/>
            </a:pPr>
            <a:r>
              <a:rPr lang="en-US" sz="2000">
                <a:latin typeface="Arial" pitchFamily="34" charset="0"/>
              </a:rPr>
              <a:t>	Generate a </a:t>
            </a:r>
            <a:r>
              <a:rPr lang="en-US" sz="2000" b="1">
                <a:latin typeface="Arial" pitchFamily="34" charset="0"/>
              </a:rPr>
              <a:t>summary graph</a:t>
            </a:r>
          </a:p>
        </p:txBody>
      </p:sp>
      <p:sp>
        <p:nvSpPr>
          <p:cNvPr id="6178" name="Line 34"/>
          <p:cNvSpPr>
            <a:spLocks noChangeShapeType="1"/>
          </p:cNvSpPr>
          <p:nvPr/>
        </p:nvSpPr>
        <p:spPr bwMode="auto">
          <a:xfrm>
            <a:off x="5003800" y="1989138"/>
            <a:ext cx="1008063" cy="431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0" y="908050"/>
            <a:ext cx="8893175" cy="5949950"/>
          </a:xfrm>
        </p:spPr>
        <p:txBody>
          <a:bodyPr/>
          <a:lstStyle/>
          <a:p>
            <a:pPr>
              <a:lnSpc>
                <a:spcPct val="80000"/>
              </a:lnSpc>
              <a:buFont typeface="Wingdings" pitchFamily="2" charset="2"/>
              <a:buNone/>
            </a:pPr>
            <a:r>
              <a:rPr lang="sl-SI" sz="900" dirty="0">
                <a:latin typeface="Tahoma" pitchFamily="34" charset="0"/>
              </a:rPr>
              <a:t>				</a:t>
            </a:r>
            <a:r>
              <a:rPr lang="en-US" sz="900" dirty="0">
                <a:latin typeface="Tahoma" pitchFamily="34" charset="0"/>
              </a:rPr>
              <a:t>Cracks Appear in U.N. Trade Embargo Against Iraq. </a:t>
            </a:r>
          </a:p>
          <a:p>
            <a:pPr>
              <a:lnSpc>
                <a:spcPct val="80000"/>
              </a:lnSpc>
            </a:pPr>
            <a:endParaRPr lang="en-US" sz="900" dirty="0">
              <a:latin typeface="Tahoma" pitchFamily="34" charset="0"/>
            </a:endParaRPr>
          </a:p>
          <a:p>
            <a:pPr>
              <a:lnSpc>
                <a:spcPct val="80000"/>
              </a:lnSpc>
              <a:buFont typeface="Wingdings" pitchFamily="2" charset="2"/>
              <a:buNone/>
            </a:pPr>
            <a:r>
              <a:rPr lang="sl-SI" sz="900" dirty="0">
                <a:latin typeface="Tahoma" pitchFamily="34" charset="0"/>
              </a:rPr>
              <a:t>	</a:t>
            </a:r>
            <a:r>
              <a:rPr lang="en-US" sz="900" dirty="0">
                <a:latin typeface="Tahoma" pitchFamily="34" charset="0"/>
              </a:rPr>
              <a:t>Cracks appeared Tuesday in the U.N. trade embargo against Iraq as Saddam Hussein sought to circumvent the economic noose around his country. Japan, meanwhile, announced it would increase its aid to countries hardest hit by enforcing the sanctions. Hoping to defuse criticism that it is not doing its share to oppose Baghdad, Japan said up to $2 billion in aid may be sent to nations most affected by the U.N. embargo on Iraq. President Bush on Tuesday night promised a joint session of Congress and a nationwide radio and television audience that ``Saddam Hussein will fail'' to make his conquest of Kuwait permanent. ``America must stand up to aggression, and we will,'' said Bush, who added that the U.S. military may remain in the Saudi Arabian desert indefinitely. ``I cannot predict just how long it will take to convince Iraq to withdraw from Kuwait,'' Bush said. More than 150,000 U.S. troops have been sent to the Persian Gulf region to deter a possible Iraqi invasion of Saudi Arabia. Bush's aides said the president would follow his address to Congress with a televised message for the Iraqi people, declaring the world is united against their government's invasion of Kuwait. Saddam had offered Bush time on Iraqi TV. The Philippines and Namibia, the first of the developing nations to respond to an offer Monday by Saddam of free oil _ in exchange for sending their own tankers to get it _ said no to the Iraqi leader. Saddam's offer was seen as a none-too-subtle attempt to bypass the U.N. embargo, in effect since four days after Iraq's Aug. 2 invasion of Kuwait, by getting poor countries to dock their tankers in Iraq. But according to a State Department survey, Cuba and Romania have struck oil deals with Iraq and companies elsewhere are trying to continue trade with Baghdad, all in defiance of U.N. sanctions. Romania denies the allegation. The report, made available to The Associated Press, said some Eastern European countries also are trying to maintain their military sales to Iraq. A well-informed source in Tehran told The Associated Press that Iran has agreed to an Iraqi request to exchange food and medicine for up to 200,000 barrels of refined oil a day and cash payments. There was no official comment from Tehran or Baghdad on the reported food-for-oil deal. But the source, who requested anonymity, said the deal was struck during Iraqi Foreign Minister Tariq Aziz's visit Sunday to Tehran, the first by a senior Iraqi official since the 1980-88 gulf war. After the visit, the two countries announced they would resume diplomatic relations. Well-informed oil industry sources in the region, contacted by The AP, said that although Iran is a major oil exporter itself, it currently has to import about 150,000 barrels of refined oil a day for domestic use because of damages to refineries in the gulf war. Along similar lines, ABC News reported that following Aziz's visit, Iraq is apparently prepared to give Iran all the oil it wants to make up for the damage Iraq inflicted on Iran during their conflict. Secretary of State James A. Baker III, meanwhile, met in Moscow with Soviet Foreign Minister Eduard Shevardnadze, two days after the U.S.-Soviet summit that produced a joint demand that Iraq withdraw from Kuwait. During the summit, Bush encouraged Mikhail Gorbachev to withdraw 190 Soviet military specialists from Iraq, where they remain to fulfill contracts. Shevardnadze told the Soviet parliament Tuesday the specialists had not reneged on those contracts for fear it would jeopardize the 5,800 Soviet citizens in Iraq. In his speech, Bush said his heart went out to the families of the hundreds of Americans held hostage by Iraq, but he declared, ``Our policy cannot change, and it will not change. America and the world will not be blackmailed.'' The president added: ``Vital issues of principle are at stake. Saddam Hussein is literally trying to wipe a country off the face of the Earth.'' In other developments: _A U.S. diplomat in Baghdad said Tuesday up to 800 Americans and Britons will fly out of Iraqi-occupied Kuwait this week, most of them women and children leaving their husbands behind. Saddam has said he is keeping foreign men as human shields against attack. On Monday, a planeload of 164 Westerners arrived in Baltimore from Iraq. Evacuees spoke of food shortages in Kuwait, nighttime gunfire and Iraqi roundups of young people suspected of involvement in the resistance. ``There is no law and order,'' said </a:t>
            </a:r>
            <a:r>
              <a:rPr lang="en-US" sz="900" dirty="0" err="1">
                <a:latin typeface="Tahoma" pitchFamily="34" charset="0"/>
              </a:rPr>
              <a:t>Thuraya</a:t>
            </a:r>
            <a:r>
              <a:rPr lang="en-US" sz="900" dirty="0">
                <a:latin typeface="Tahoma" pitchFamily="34" charset="0"/>
              </a:rPr>
              <a:t>, 19, who would not give her last name. ``A soldier can rape a father's daughter in front of him and he can't do anything about it.'' _The State Department said Iraq had told U.S. officials that American males residing in Iraq and Kuwait who were born in Arab countries will be allowed to leave. Iraq generally has not let American males leave. It was not known how many men the Iraqi move could affect. _A Pentagon spokesman said ``some increase in military activity'' had been detected inside Iraq near its borders with Turkey and Syria. He said there was little indication hostilities are imminent. Defense Secretary Dick Cheney said the cost of the U.S. military buildup in the Middle East was rising above the $1 billion-a-month estimate generally used by government officials. He said the total cost _ if no shooting war breaks out _ could total $15 billion in the next fiscal year beginning Oct. 1. Cheney promised disgruntled lawmakers ``a significant increase'' in help from Arab nations and other U.S. allies for Operation Desert Shield. Japan, which has been accused of responding too slowly to the crisis in the gulf, said Tuesday it may give $2 billion to Egypt, Jordan and Turkey, hit hardest by the U.N. prohibition on trade with Iraq. ``The pressure from abroad is getting so strong,'' said Hiroyasu </a:t>
            </a:r>
            <a:r>
              <a:rPr lang="en-US" sz="900" dirty="0" err="1">
                <a:latin typeface="Tahoma" pitchFamily="34" charset="0"/>
              </a:rPr>
              <a:t>Horio</a:t>
            </a:r>
            <a:r>
              <a:rPr lang="en-US" sz="900" dirty="0">
                <a:latin typeface="Tahoma" pitchFamily="34" charset="0"/>
              </a:rPr>
              <a:t>, an official with the Ministry of International Trade and Industry. Local news reports said the aid would be extended through the World Bank and International Monetary Fund, and $600 million would be sent as early as mid-September. On Friday, Treasury Secretary Nicholas Brady visited Tokyo on a world tour seeking $10.5 billion to help Egypt, Jordan and Turkey. Japan has already promised a $1 billion aid package for multinational peacekeeping forces in Saudi Arabia, including food, water, vehicles and prefabricated housing for non-military uses. But critics in the United States have said Japan should do more because its economy depends heavily on oil from the Middle East. Japan imports 99 percent of its oil. Japan's constitution bans the use of force in settling international disputes and Japanese law restricts the military to Japanese territory, except for ceremonial occasions. On Monday, Saddam offered developing nations free oil if they would send their tankers to pick it up. The first two countries to respond Tuesday _ the Philippines and Namibia _ said no. Manila said it had already fulfilled its oil requirements, and Namibia said it would not ``sell its sovereignty'' for Iraqi oil. Venezuelan President Carlos Andres Perez dismissed Saddam's offer of free oil as a ``propaganda ploy.'' Venezuela, an OPEC member, has led a drive among oil-producing nations to boost production to make up for the shortfall caused by the loss of Iraqi and Kuwaiti oil from the world market. Their oil makes up 20 percent of the world's oil reserves. Only Saudi Arabia has higher reserves. But according to the State Department, Cuba, which faces an oil deficit because of reduced Soviet deliveries, has received a shipment of Iraqi petroleum since U.N. sanctions were imposed five weeks ago. And Romania, it said, expects to receive oil indirectly from Iraq. Romania's ambassador to the United States, Virgil Constantinescu, denied that claim Tuesday, calling it ``absolutely false and without foundation.''.</a:t>
            </a:r>
          </a:p>
        </p:txBody>
      </p:sp>
      <p:sp>
        <p:nvSpPr>
          <p:cNvPr id="172035" name="Rectangle 3"/>
          <p:cNvSpPr>
            <a:spLocks noGrp="1" noChangeArrowheads="1"/>
          </p:cNvSpPr>
          <p:nvPr>
            <p:ph type="title"/>
          </p:nvPr>
        </p:nvSpPr>
        <p:spPr>
          <a:xfrm>
            <a:off x="0" y="0"/>
            <a:ext cx="9144000" cy="836613"/>
          </a:xfrm>
          <a:solidFill>
            <a:schemeClr val="accent1"/>
          </a:solidFill>
          <a:ln/>
        </p:spPr>
        <p:txBody>
          <a:bodyPr/>
          <a:lstStyle/>
          <a:p>
            <a:r>
              <a:rPr lang="en-US" sz="4200"/>
              <a:t>Example of automatic summary</a:t>
            </a:r>
            <a:endParaRPr lang="sl-SI" sz="4200"/>
          </a:p>
        </p:txBody>
      </p:sp>
      <p:sp>
        <p:nvSpPr>
          <p:cNvPr id="172038" name="Text Box 6"/>
          <p:cNvSpPr txBox="1">
            <a:spLocks noChangeArrowheads="1"/>
          </p:cNvSpPr>
          <p:nvPr/>
        </p:nvSpPr>
        <p:spPr bwMode="auto">
          <a:xfrm>
            <a:off x="6804025" y="981075"/>
            <a:ext cx="2152650" cy="641350"/>
          </a:xfrm>
          <a:prstGeom prst="rect">
            <a:avLst/>
          </a:prstGeom>
          <a:solidFill>
            <a:schemeClr val="accent1">
              <a:alpha val="80000"/>
            </a:schemeClr>
          </a:solidFill>
          <a:ln w="9525">
            <a:noFill/>
            <a:miter lim="800000"/>
            <a:headEnd/>
            <a:tailEnd/>
          </a:ln>
          <a:effectLst/>
        </p:spPr>
        <p:txBody>
          <a:bodyPr>
            <a:spAutoFit/>
          </a:bodyPr>
          <a:lstStyle/>
          <a:p>
            <a:pPr algn="ctr"/>
            <a:r>
              <a:rPr lang="en-US" sz="1800"/>
              <a:t>Human extracted summary</a:t>
            </a:r>
            <a:endParaRPr lang="en-US" sz="1800" b="1"/>
          </a:p>
        </p:txBody>
      </p:sp>
      <p:sp>
        <p:nvSpPr>
          <p:cNvPr id="172040" name="Rectangle 8"/>
          <p:cNvSpPr>
            <a:spLocks noChangeArrowheads="1"/>
          </p:cNvSpPr>
          <p:nvPr/>
        </p:nvSpPr>
        <p:spPr bwMode="auto">
          <a:xfrm>
            <a:off x="971550" y="2636838"/>
            <a:ext cx="6408738" cy="3313112"/>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lstStyle/>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Eight years after a volcano scare incited fear, anger and economic gloom in Sierra resorts, residents are nonchalant about renewed underground lava movement that is triggering thousands of tiny earthquakes.  </a:t>
            </a:r>
          </a:p>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The resort town's 4,700 permanent residents live in Long Valley, a 19-mile-long, 9-mile-wide volcanic crater known as a caldera. </a:t>
            </a:r>
          </a:p>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The Earth's crust is being stretched apart in the region, allowing molten rock to fill half-mile-wide chambers under the caldera. </a:t>
            </a:r>
          </a:p>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The valley was created 730,000 years ago by one of Earth's most powerful eruptions, a blast that spewed 600 times more material than the May 1980 eruption of Mount St. Helens in Washington state. </a:t>
            </a:r>
          </a:p>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Despite the current activity, the probability of a major earthquake or a volcanic eruption in the area is “less than 1 percent each year,” said David Hill, the U.S. </a:t>
            </a:r>
          </a:p>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Geological Survey geophysicist in charge of research at Long Valley. Mono County Sheriff Martin Strelneck called such estimates “a scientific guessing game,” and said area residents rarely discuss the latest swarm of earthquakes, which started in May 1989. </a:t>
            </a:r>
          </a:p>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As a result, the Geological Survey issued a “notice of potential volcanic hazard” for Long Valley in May 1982. </a:t>
            </a:r>
          </a:p>
          <a:p>
            <a:pPr marL="342900" indent="-342900" eaLnBrk="1" hangingPunct="1">
              <a:lnSpc>
                <a:spcPct val="80000"/>
              </a:lnSpc>
              <a:spcBef>
                <a:spcPct val="20000"/>
              </a:spcBef>
              <a:buClr>
                <a:schemeClr val="bg2"/>
              </a:buClr>
              <a:buSzPct val="75000"/>
              <a:buFont typeface="Wingdings" pitchFamily="2" charset="2"/>
              <a:buChar char="n"/>
            </a:pPr>
            <a:r>
              <a:rPr lang="en-US" sz="1200">
                <a:latin typeface="Arial" pitchFamily="34" charset="0"/>
              </a:rPr>
              <a:t>That warning, coupled with jarring earthquakes, damaged tourism and aggravated a recession in the once-booming real estate market. </a:t>
            </a:r>
          </a:p>
        </p:txBody>
      </p:sp>
      <p:sp>
        <p:nvSpPr>
          <p:cNvPr id="172039" name="AutoShape 7"/>
          <p:cNvSpPr>
            <a:spLocks noChangeArrowheads="1"/>
          </p:cNvSpPr>
          <p:nvPr/>
        </p:nvSpPr>
        <p:spPr bwMode="auto">
          <a:xfrm rot="1684349" flipH="1">
            <a:off x="7461023" y="1508565"/>
            <a:ext cx="287337" cy="1411754"/>
          </a:xfrm>
          <a:prstGeom prst="downArrow">
            <a:avLst>
              <a:gd name="adj1" fmla="val 50000"/>
              <a:gd name="adj2" fmla="val 62569"/>
            </a:avLst>
          </a:prstGeom>
          <a:solidFill>
            <a:srgbClr val="99CCFF"/>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Grp="1" noChangeArrowheads="1"/>
          </p:cNvSpPr>
          <p:nvPr>
            <p:ph type="title"/>
          </p:nvPr>
        </p:nvSpPr>
        <p:spPr/>
        <p:txBody>
          <a:bodyPr/>
          <a:lstStyle/>
          <a:p>
            <a:endParaRPr lang="en-US"/>
          </a:p>
        </p:txBody>
      </p:sp>
      <p:pic>
        <p:nvPicPr>
          <p:cNvPr id="158724" name="Picture 4" descr="full"/>
          <p:cNvPicPr>
            <a:picLocks noGrp="1" noChangeAspect="1" noChangeArrowheads="1"/>
          </p:cNvPicPr>
          <p:nvPr>
            <p:ph idx="1"/>
          </p:nvPr>
        </p:nvPicPr>
        <p:blipFill>
          <a:blip r:embed="rId2" cstate="print"/>
          <a:srcRect/>
          <a:stretch>
            <a:fillRect/>
          </a:stretch>
        </p:blipFill>
        <p:spPr>
          <a:xfrm>
            <a:off x="0" y="17463"/>
            <a:ext cx="8675688" cy="6840537"/>
          </a:xfrm>
          <a:noFill/>
          <a:ln/>
        </p:spPr>
      </p:pic>
      <p:sp>
        <p:nvSpPr>
          <p:cNvPr id="158727" name="Text Box 7"/>
          <p:cNvSpPr txBox="1">
            <a:spLocks noChangeArrowheads="1"/>
          </p:cNvSpPr>
          <p:nvPr/>
        </p:nvSpPr>
        <p:spPr bwMode="auto">
          <a:xfrm>
            <a:off x="250825" y="5805488"/>
            <a:ext cx="2951163" cy="822325"/>
          </a:xfrm>
          <a:prstGeom prst="rect">
            <a:avLst/>
          </a:prstGeom>
          <a:solidFill>
            <a:schemeClr val="accent1"/>
          </a:solidFill>
          <a:ln w="9525">
            <a:noFill/>
            <a:miter lim="800000"/>
            <a:headEnd/>
            <a:tailEnd/>
          </a:ln>
          <a:effectLst/>
        </p:spPr>
        <p:txBody>
          <a:bodyPr>
            <a:spAutoFit/>
          </a:bodyPr>
          <a:lstStyle/>
          <a:p>
            <a:pPr algn="ctr" eaLnBrk="1" hangingPunct="1"/>
            <a:r>
              <a:rPr lang="en-US"/>
              <a:t>Full document semantic graph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endParaRPr lang="en-US"/>
          </a:p>
        </p:txBody>
      </p:sp>
      <p:pic>
        <p:nvPicPr>
          <p:cNvPr id="171011" name="Picture 3" descr="full"/>
          <p:cNvPicPr>
            <a:picLocks noGrp="1" noChangeAspect="1" noChangeArrowheads="1"/>
          </p:cNvPicPr>
          <p:nvPr>
            <p:ph idx="1"/>
          </p:nvPr>
        </p:nvPicPr>
        <p:blipFill>
          <a:blip r:embed="rId2" cstate="print"/>
          <a:srcRect/>
          <a:stretch>
            <a:fillRect/>
          </a:stretch>
        </p:blipFill>
        <p:spPr>
          <a:xfrm>
            <a:off x="0" y="17463"/>
            <a:ext cx="8675688" cy="6840537"/>
          </a:xfrm>
          <a:noFill/>
          <a:ln/>
        </p:spPr>
      </p:pic>
      <p:sp>
        <p:nvSpPr>
          <p:cNvPr id="171012" name="Text Box 4"/>
          <p:cNvSpPr txBox="1">
            <a:spLocks noChangeArrowheads="1"/>
          </p:cNvSpPr>
          <p:nvPr/>
        </p:nvSpPr>
        <p:spPr bwMode="auto">
          <a:xfrm>
            <a:off x="250825" y="5805488"/>
            <a:ext cx="2951163" cy="822325"/>
          </a:xfrm>
          <a:prstGeom prst="rect">
            <a:avLst/>
          </a:prstGeom>
          <a:solidFill>
            <a:schemeClr val="accent1"/>
          </a:solidFill>
          <a:ln w="9525">
            <a:noFill/>
            <a:miter lim="800000"/>
            <a:headEnd/>
            <a:tailEnd/>
          </a:ln>
          <a:effectLst/>
        </p:spPr>
        <p:txBody>
          <a:bodyPr>
            <a:spAutoFit/>
          </a:bodyPr>
          <a:lstStyle/>
          <a:p>
            <a:pPr algn="ctr" eaLnBrk="1" hangingPunct="1"/>
            <a:r>
              <a:rPr lang="en-US"/>
              <a:t>Full document semantic graph</a:t>
            </a:r>
          </a:p>
        </p:txBody>
      </p:sp>
      <p:sp>
        <p:nvSpPr>
          <p:cNvPr id="171013" name="Rectangle 5"/>
          <p:cNvSpPr>
            <a:spLocks noChangeArrowheads="1"/>
          </p:cNvSpPr>
          <p:nvPr/>
        </p:nvSpPr>
        <p:spPr bwMode="auto">
          <a:xfrm>
            <a:off x="4067175" y="3789363"/>
            <a:ext cx="865188" cy="1584325"/>
          </a:xfrm>
          <a:prstGeom prst="rect">
            <a:avLst/>
          </a:prstGeom>
          <a:noFill/>
          <a:ln w="38100">
            <a:solidFill>
              <a:srgbClr val="FF6600"/>
            </a:solidFill>
            <a:miter lim="800000"/>
            <a:headEnd/>
            <a:tailEnd/>
          </a:ln>
          <a:effectLst/>
        </p:spPr>
        <p:txBody>
          <a:bodyPr wrap="none" anchor="ctr"/>
          <a:lstStyle/>
          <a:p>
            <a:endParaRPr lang="en-US"/>
          </a:p>
        </p:txBody>
      </p:sp>
      <p:sp>
        <p:nvSpPr>
          <p:cNvPr id="171014" name="Rectangle 6"/>
          <p:cNvSpPr>
            <a:spLocks noChangeArrowheads="1"/>
          </p:cNvSpPr>
          <p:nvPr/>
        </p:nvSpPr>
        <p:spPr bwMode="auto">
          <a:xfrm>
            <a:off x="3563938" y="1412875"/>
            <a:ext cx="720725" cy="1223963"/>
          </a:xfrm>
          <a:prstGeom prst="rect">
            <a:avLst/>
          </a:prstGeom>
          <a:noFill/>
          <a:ln w="38100">
            <a:solidFill>
              <a:srgbClr val="FF6600"/>
            </a:solidFill>
            <a:miter lim="800000"/>
            <a:headEnd/>
            <a:tailEnd/>
          </a:ln>
          <a:effectLst/>
        </p:spPr>
        <p:txBody>
          <a:bodyPr wrap="none" anchor="ctr"/>
          <a:lstStyle/>
          <a:p>
            <a:endParaRPr lang="en-US"/>
          </a:p>
        </p:txBody>
      </p:sp>
      <p:sp>
        <p:nvSpPr>
          <p:cNvPr id="171016" name="Rectangle 8"/>
          <p:cNvSpPr>
            <a:spLocks noChangeArrowheads="1"/>
          </p:cNvSpPr>
          <p:nvPr/>
        </p:nvSpPr>
        <p:spPr bwMode="auto">
          <a:xfrm>
            <a:off x="7019925" y="5300663"/>
            <a:ext cx="901700" cy="1008062"/>
          </a:xfrm>
          <a:prstGeom prst="rect">
            <a:avLst/>
          </a:prstGeom>
          <a:noFill/>
          <a:ln w="38100">
            <a:solidFill>
              <a:srgbClr val="FF6600"/>
            </a:solidFill>
            <a:miter lim="800000"/>
            <a:headEnd/>
            <a:tailEnd/>
          </a:ln>
          <a:effectLst/>
        </p:spPr>
        <p:txBody>
          <a:bodyPr wrap="none" anchor="ctr"/>
          <a:lstStyle/>
          <a:p>
            <a:endParaRPr lang="en-US"/>
          </a:p>
        </p:txBody>
      </p:sp>
      <p:sp>
        <p:nvSpPr>
          <p:cNvPr id="171017" name="Rectangle 9"/>
          <p:cNvSpPr>
            <a:spLocks noChangeArrowheads="1"/>
          </p:cNvSpPr>
          <p:nvPr/>
        </p:nvSpPr>
        <p:spPr bwMode="auto">
          <a:xfrm>
            <a:off x="6588125" y="3789363"/>
            <a:ext cx="901700" cy="715962"/>
          </a:xfrm>
          <a:prstGeom prst="rect">
            <a:avLst/>
          </a:prstGeom>
          <a:noFill/>
          <a:ln w="38100">
            <a:solidFill>
              <a:srgbClr val="FF6600"/>
            </a:solidFill>
            <a:miter lim="800000"/>
            <a:headEnd/>
            <a:tailEnd/>
          </a:ln>
          <a:effectLst/>
        </p:spPr>
        <p:txBody>
          <a:bodyPr wrap="none" anchor="ctr"/>
          <a:lstStyle/>
          <a:p>
            <a:endParaRPr lang="en-US"/>
          </a:p>
        </p:txBody>
      </p:sp>
      <p:sp>
        <p:nvSpPr>
          <p:cNvPr id="171018" name="Rectangle 10"/>
          <p:cNvSpPr>
            <a:spLocks noChangeArrowheads="1"/>
          </p:cNvSpPr>
          <p:nvPr/>
        </p:nvSpPr>
        <p:spPr bwMode="auto">
          <a:xfrm>
            <a:off x="8027988" y="4724400"/>
            <a:ext cx="720725" cy="412750"/>
          </a:xfrm>
          <a:prstGeom prst="rect">
            <a:avLst/>
          </a:prstGeom>
          <a:noFill/>
          <a:ln w="38100">
            <a:solidFill>
              <a:srgbClr val="FF6600"/>
            </a:solidFill>
            <a:miter lim="800000"/>
            <a:headEnd/>
            <a:tailEnd/>
          </a:ln>
          <a:effectLst/>
        </p:spPr>
        <p:txBody>
          <a:bodyPr wrap="none" anchor="ctr"/>
          <a:lstStyle/>
          <a:p>
            <a:endParaRPr lang="en-US"/>
          </a:p>
        </p:txBody>
      </p:sp>
      <p:sp>
        <p:nvSpPr>
          <p:cNvPr id="171019" name="Rectangle 11"/>
          <p:cNvSpPr>
            <a:spLocks noChangeArrowheads="1"/>
          </p:cNvSpPr>
          <p:nvPr/>
        </p:nvSpPr>
        <p:spPr bwMode="auto">
          <a:xfrm>
            <a:off x="3132138" y="620713"/>
            <a:ext cx="647700" cy="720725"/>
          </a:xfrm>
          <a:prstGeom prst="rect">
            <a:avLst/>
          </a:prstGeom>
          <a:noFill/>
          <a:ln w="38100">
            <a:solidFill>
              <a:srgbClr val="FF6600"/>
            </a:solidFill>
            <a:miter lim="800000"/>
            <a:headEnd/>
            <a:tailEnd/>
          </a:ln>
          <a:effectLst/>
        </p:spPr>
        <p:txBody>
          <a:bodyPr wrap="none" anchor="ctr"/>
          <a:lstStyle/>
          <a:p>
            <a:endParaRPr lang="en-US"/>
          </a:p>
        </p:txBody>
      </p:sp>
      <p:sp>
        <p:nvSpPr>
          <p:cNvPr id="171020" name="Rectangle 12"/>
          <p:cNvSpPr>
            <a:spLocks noChangeArrowheads="1"/>
          </p:cNvSpPr>
          <p:nvPr/>
        </p:nvSpPr>
        <p:spPr bwMode="auto">
          <a:xfrm>
            <a:off x="1163638" y="1892300"/>
            <a:ext cx="703262" cy="725488"/>
          </a:xfrm>
          <a:prstGeom prst="rect">
            <a:avLst/>
          </a:prstGeom>
          <a:noFill/>
          <a:ln w="38100">
            <a:solidFill>
              <a:srgbClr val="FF6600"/>
            </a:solidFill>
            <a:miter lim="800000"/>
            <a:headEnd/>
            <a:tailEnd/>
          </a:ln>
          <a:effectLst/>
        </p:spPr>
        <p:txBody>
          <a:bodyPr wrap="none" anchor="ctr"/>
          <a:lstStyle/>
          <a:p>
            <a:endParaRPr lang="en-US"/>
          </a:p>
        </p:txBody>
      </p:sp>
      <p:sp>
        <p:nvSpPr>
          <p:cNvPr id="171021" name="Rectangle 13"/>
          <p:cNvSpPr>
            <a:spLocks noChangeArrowheads="1"/>
          </p:cNvSpPr>
          <p:nvPr/>
        </p:nvSpPr>
        <p:spPr bwMode="auto">
          <a:xfrm>
            <a:off x="5219700" y="2997200"/>
            <a:ext cx="827088" cy="403225"/>
          </a:xfrm>
          <a:prstGeom prst="rect">
            <a:avLst/>
          </a:prstGeom>
          <a:noFill/>
          <a:ln w="38100">
            <a:solidFill>
              <a:srgbClr val="FF6600"/>
            </a:solidFill>
            <a:miter lim="800000"/>
            <a:headEnd/>
            <a:tailEnd/>
          </a:ln>
          <a:effectLst/>
        </p:spPr>
        <p:txBody>
          <a:bodyPr wrap="none" anchor="ctr"/>
          <a:lstStyle/>
          <a:p>
            <a:endParaRPr lang="en-US"/>
          </a:p>
        </p:txBody>
      </p:sp>
      <p:sp>
        <p:nvSpPr>
          <p:cNvPr id="171022" name="Rectangle 14"/>
          <p:cNvSpPr>
            <a:spLocks noChangeArrowheads="1"/>
          </p:cNvSpPr>
          <p:nvPr/>
        </p:nvSpPr>
        <p:spPr bwMode="auto">
          <a:xfrm>
            <a:off x="6234113" y="3203575"/>
            <a:ext cx="827087" cy="403225"/>
          </a:xfrm>
          <a:prstGeom prst="rect">
            <a:avLst/>
          </a:prstGeom>
          <a:noFill/>
          <a:ln w="38100">
            <a:solidFill>
              <a:srgbClr val="FF6600"/>
            </a:solidFill>
            <a:miter lim="800000"/>
            <a:headEnd/>
            <a:tailEnd/>
          </a:ln>
          <a:effectLst/>
        </p:spPr>
        <p:txBody>
          <a:bodyPr wrap="none" anchor="ctr"/>
          <a:lstStyle/>
          <a:p>
            <a:endParaRPr lang="en-US"/>
          </a:p>
        </p:txBody>
      </p:sp>
      <p:sp>
        <p:nvSpPr>
          <p:cNvPr id="171023" name="Rectangle 15"/>
          <p:cNvSpPr>
            <a:spLocks noChangeArrowheads="1"/>
          </p:cNvSpPr>
          <p:nvPr/>
        </p:nvSpPr>
        <p:spPr bwMode="auto">
          <a:xfrm>
            <a:off x="0" y="3213100"/>
            <a:ext cx="755650" cy="576263"/>
          </a:xfrm>
          <a:prstGeom prst="rect">
            <a:avLst/>
          </a:prstGeom>
          <a:noFill/>
          <a:ln w="38100">
            <a:solidFill>
              <a:srgbClr val="FF66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fontScale="90000"/>
          </a:bodyPr>
          <a:lstStyle/>
          <a:p>
            <a:pPr algn="ctr"/>
            <a:r>
              <a:rPr lang="en-US" dirty="0" smtClean="0"/>
              <a:t>…some of the key issues from methodological side</a:t>
            </a:r>
            <a:endParaRPr lang="en-US" b="1" dirty="0"/>
          </a:p>
        </p:txBody>
      </p:sp>
      <p:sp>
        <p:nvSpPr>
          <p:cNvPr id="3" name="Content Placeholder 2"/>
          <p:cNvSpPr>
            <a:spLocks noGrp="1"/>
          </p:cNvSpPr>
          <p:nvPr>
            <p:ph idx="1"/>
          </p:nvPr>
        </p:nvSpPr>
        <p:spPr>
          <a:xfrm>
            <a:off x="457200" y="1828800"/>
            <a:ext cx="8229600" cy="3992563"/>
          </a:xfrm>
        </p:spPr>
        <p:txBody>
          <a:bodyPr>
            <a:normAutofit fontScale="92500"/>
          </a:bodyPr>
          <a:lstStyle/>
          <a:p>
            <a:r>
              <a:rPr lang="en-US" dirty="0" smtClean="0"/>
              <a:t>Integration of three key scientific paradigms</a:t>
            </a:r>
          </a:p>
          <a:p>
            <a:pPr lvl="1"/>
            <a:r>
              <a:rPr lang="en-US" b="1" dirty="0" smtClean="0"/>
              <a:t>Top-down approaches </a:t>
            </a:r>
          </a:p>
          <a:p>
            <a:pPr lvl="2"/>
            <a:r>
              <a:rPr lang="en-US" dirty="0" smtClean="0"/>
              <a:t>(Semantic Web, KRR)</a:t>
            </a:r>
          </a:p>
          <a:p>
            <a:pPr lvl="1"/>
            <a:r>
              <a:rPr lang="en-US" b="1" dirty="0" smtClean="0"/>
              <a:t>Bottom-up approaches</a:t>
            </a:r>
            <a:r>
              <a:rPr lang="en-US" dirty="0" smtClean="0"/>
              <a:t> </a:t>
            </a:r>
          </a:p>
          <a:p>
            <a:pPr lvl="2"/>
            <a:r>
              <a:rPr lang="en-US" dirty="0" smtClean="0"/>
              <a:t>(Machine Learning, Data Mining)</a:t>
            </a:r>
          </a:p>
          <a:p>
            <a:pPr lvl="1"/>
            <a:r>
              <a:rPr lang="en-US" b="1" dirty="0" smtClean="0"/>
              <a:t>Collaborative approaches</a:t>
            </a:r>
            <a:r>
              <a:rPr lang="en-US" dirty="0" smtClean="0"/>
              <a:t> </a:t>
            </a:r>
          </a:p>
          <a:p>
            <a:pPr lvl="2"/>
            <a:r>
              <a:rPr lang="en-US" dirty="0" smtClean="0"/>
              <a:t>(Web2.0, Social Computing)</a:t>
            </a:r>
          </a:p>
          <a:p>
            <a:pPr lvl="2">
              <a:buNone/>
            </a:pPr>
            <a:endParaRPr lang="en-US" dirty="0" smtClean="0"/>
          </a:p>
          <a:p>
            <a:r>
              <a:rPr lang="en-US" dirty="0" smtClean="0"/>
              <a:t>…integration of ideas opens possibilities to solve problems which were not easy solvable before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0775" name="Picture 7"/>
          <p:cNvPicPr>
            <a:picLocks noGrp="1" noChangeAspect="1" noChangeArrowheads="1"/>
          </p:cNvPicPr>
          <p:nvPr>
            <p:ph idx="1"/>
          </p:nvPr>
        </p:nvPicPr>
        <p:blipFill>
          <a:blip r:embed="rId2" cstate="print"/>
          <a:srcRect/>
          <a:stretch>
            <a:fillRect/>
          </a:stretch>
        </p:blipFill>
        <p:spPr>
          <a:xfrm>
            <a:off x="107950" y="1781175"/>
            <a:ext cx="8964613" cy="4887913"/>
          </a:xfrm>
          <a:noFill/>
          <a:ln/>
        </p:spPr>
      </p:pic>
      <p:sp>
        <p:nvSpPr>
          <p:cNvPr id="160779" name="Text Box 11"/>
          <p:cNvSpPr txBox="1">
            <a:spLocks noGrp="1" noChangeArrowheads="1"/>
          </p:cNvSpPr>
          <p:nvPr>
            <p:ph type="title"/>
          </p:nvPr>
        </p:nvSpPr>
        <p:spPr>
          <a:xfrm>
            <a:off x="179388" y="815975"/>
            <a:ext cx="8640762" cy="668338"/>
          </a:xfrm>
          <a:solidFill>
            <a:schemeClr val="accent1"/>
          </a:solidFill>
          <a:ln/>
        </p:spPr>
        <p:txBody>
          <a:bodyPr>
            <a:normAutofit fontScale="90000"/>
          </a:bodyPr>
          <a:lstStyle/>
          <a:p>
            <a:pPr algn="ctr"/>
            <a:r>
              <a:rPr lang="en-US" sz="3600">
                <a:latin typeface="Tahoma" pitchFamily="34" charset="0"/>
              </a:rPr>
              <a:t>Automatically generated summary graph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More examples</a:t>
            </a:r>
          </a:p>
        </p:txBody>
      </p:sp>
      <p:pic>
        <p:nvPicPr>
          <p:cNvPr id="181251" name="Picture 3" descr="potres"/>
          <p:cNvPicPr>
            <a:picLocks noChangeAspect="1" noChangeArrowheads="1"/>
          </p:cNvPicPr>
          <p:nvPr/>
        </p:nvPicPr>
        <p:blipFill>
          <a:blip r:embed="rId2" cstate="print"/>
          <a:srcRect/>
          <a:stretch>
            <a:fillRect/>
          </a:stretch>
        </p:blipFill>
        <p:spPr bwMode="auto">
          <a:xfrm>
            <a:off x="0" y="1484313"/>
            <a:ext cx="9144000" cy="508476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d55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 Answering</a:t>
            </a:r>
            <a:endParaRPr lang="en-US" dirty="0"/>
          </a:p>
        </p:txBody>
      </p:sp>
      <p:sp>
        <p:nvSpPr>
          <p:cNvPr id="5" name="Subtitle 4"/>
          <p:cNvSpPr>
            <a:spLocks noGrp="1"/>
          </p:cNvSpPr>
          <p:nvPr>
            <p:ph type="subTitle" idx="1"/>
          </p:nvPr>
        </p:nvSpPr>
        <p:spPr/>
        <p:txBody>
          <a:bodyPr/>
          <a:lstStyle/>
          <a:p>
            <a:r>
              <a:rPr lang="en-US" dirty="0" smtClean="0">
                <a:hlinkClick r:id="rId2"/>
              </a:rPr>
              <a:t>http://AnswerArt.net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Asking a question in natural language</a:t>
            </a:r>
            <a:endParaRPr lang="en-US"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14400" y="1066800"/>
            <a:ext cx="7162800" cy="5635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…result set is set of mentions of potential answers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143000" y="1447799"/>
            <a:ext cx="6781800" cy="5335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Document browser with summarization</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914400" y="1371600"/>
            <a:ext cx="6477000" cy="5095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Cyc Knowledge Base and Reasoning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txBox="1">
            <a:spLocks noGrp="1"/>
          </p:cNvSpPr>
          <p:nvPr/>
        </p:nvSpPr>
        <p:spPr>
          <a:xfrm>
            <a:off x="6424613" y="6111875"/>
            <a:ext cx="2286000" cy="365125"/>
          </a:xfrm>
          <a:prstGeom prst="rect">
            <a:avLst/>
          </a:prstGeom>
          <a:noFill/>
        </p:spPr>
        <p:txBody>
          <a:bodyPr anchor="b"/>
          <a:lstStyle/>
          <a:p>
            <a:pPr>
              <a:defRPr/>
            </a:pPr>
            <a:r>
              <a:rPr lang="en-US" sz="1000">
                <a:solidFill>
                  <a:schemeClr val="bg2">
                    <a:shade val="50000"/>
                  </a:schemeClr>
                </a:solidFill>
                <a:latin typeface="Tahoma" pitchFamily="34" charset="0"/>
                <a:cs typeface="+mn-cs"/>
              </a:rPr>
              <a:t>Cycorp © 2006</a:t>
            </a:r>
            <a:endParaRPr lang="en-NZ" sz="1000">
              <a:solidFill>
                <a:schemeClr val="bg2">
                  <a:shade val="50000"/>
                </a:schemeClr>
              </a:solidFill>
              <a:latin typeface="Tahoma" pitchFamily="34" charset="0"/>
              <a:cs typeface="+mn-cs"/>
            </a:endParaRPr>
          </a:p>
        </p:txBody>
      </p:sp>
      <p:sp>
        <p:nvSpPr>
          <p:cNvPr id="192617" name="Rectangle 105"/>
          <p:cNvSpPr>
            <a:spLocks noGrp="1" noChangeArrowheads="1"/>
          </p:cNvSpPr>
          <p:nvPr>
            <p:ph type="title" idx="4294967295"/>
          </p:nvPr>
        </p:nvSpPr>
        <p:spPr>
          <a:xfrm>
            <a:off x="457200" y="274638"/>
            <a:ext cx="8229600" cy="792162"/>
          </a:xfrm>
        </p:spPr>
        <p:txBody>
          <a:bodyPr anchor="b">
            <a:normAutofit/>
          </a:bodyPr>
          <a:lstStyle/>
          <a:p>
            <a:r>
              <a:rPr lang="en-US" altLang="en-US" sz="3800" dirty="0">
                <a:effectLst>
                  <a:outerShdw blurRad="38100" dist="38100" dir="2700000" algn="tl">
                    <a:srgbClr val="C0C0C0"/>
                  </a:outerShdw>
                </a:effectLst>
              </a:rPr>
              <a:t>The Cyc Ontology</a:t>
            </a:r>
          </a:p>
        </p:txBody>
      </p:sp>
      <p:sp>
        <p:nvSpPr>
          <p:cNvPr id="247812" name="AutoShape 3"/>
          <p:cNvSpPr>
            <a:spLocks noChangeArrowheads="1"/>
          </p:cNvSpPr>
          <p:nvPr/>
        </p:nvSpPr>
        <p:spPr bwMode="auto">
          <a:xfrm>
            <a:off x="0" y="1309688"/>
            <a:ext cx="9140825" cy="4575175"/>
          </a:xfrm>
          <a:prstGeom prst="triangle">
            <a:avLst>
              <a:gd name="adj" fmla="val 50000"/>
            </a:avLst>
          </a:prstGeom>
          <a:solidFill>
            <a:srgbClr val="0000CC"/>
          </a:solidFill>
          <a:ln w="12700">
            <a:noFill/>
            <a:miter lim="800000"/>
            <a:headEnd/>
            <a:tailEnd/>
          </a:ln>
        </p:spPr>
        <p:txBody>
          <a:bodyPr wrap="none" anchor="ctr"/>
          <a:lstStyle/>
          <a:p>
            <a:pPr eaLnBrk="0" hangingPunct="0"/>
            <a:endParaRPr lang="en-US" sz="2400">
              <a:solidFill>
                <a:srgbClr val="990033"/>
              </a:solidFill>
              <a:latin typeface="Times New Roman" pitchFamily="18" charset="0"/>
            </a:endParaRPr>
          </a:p>
        </p:txBody>
      </p:sp>
      <p:sp>
        <p:nvSpPr>
          <p:cNvPr id="247813" name="AutoShape 4"/>
          <p:cNvSpPr>
            <a:spLocks noChangeArrowheads="1"/>
          </p:cNvSpPr>
          <p:nvPr/>
        </p:nvSpPr>
        <p:spPr bwMode="auto">
          <a:xfrm>
            <a:off x="188913" y="1397000"/>
            <a:ext cx="8791575" cy="4400550"/>
          </a:xfrm>
          <a:prstGeom prst="triangle">
            <a:avLst>
              <a:gd name="adj" fmla="val 50000"/>
            </a:avLst>
          </a:prstGeom>
          <a:solidFill>
            <a:srgbClr val="2323B9"/>
          </a:solidFill>
          <a:ln w="12700">
            <a:noFill/>
            <a:miter lim="800000"/>
            <a:headEnd/>
            <a:tailEnd/>
          </a:ln>
          <a:effectLst>
            <a:prstShdw prst="shdw17" dist="17961" dir="2700000">
              <a:srgbClr val="15156F"/>
            </a:prstShdw>
          </a:effectLst>
        </p:spPr>
        <p:txBody>
          <a:bodyPr wrap="none" anchor="ctr"/>
          <a:lstStyle/>
          <a:p>
            <a:pPr eaLnBrk="0" hangingPunct="0"/>
            <a:endParaRPr lang="en-US" sz="2400">
              <a:solidFill>
                <a:srgbClr val="990033"/>
              </a:solidFill>
              <a:latin typeface="Times New Roman" pitchFamily="18" charset="0"/>
            </a:endParaRPr>
          </a:p>
        </p:txBody>
      </p:sp>
      <p:sp>
        <p:nvSpPr>
          <p:cNvPr id="247814" name="AutoShape 5"/>
          <p:cNvSpPr>
            <a:spLocks noChangeArrowheads="1"/>
          </p:cNvSpPr>
          <p:nvPr/>
        </p:nvSpPr>
        <p:spPr bwMode="auto">
          <a:xfrm>
            <a:off x="927100" y="1397000"/>
            <a:ext cx="7315200" cy="3660775"/>
          </a:xfrm>
          <a:prstGeom prst="triangle">
            <a:avLst>
              <a:gd name="adj" fmla="val 50000"/>
            </a:avLst>
          </a:prstGeom>
          <a:solidFill>
            <a:srgbClr val="8C91D2"/>
          </a:solidFill>
          <a:ln w="12700">
            <a:noFill/>
            <a:miter lim="800000"/>
            <a:headEnd/>
            <a:tailEnd/>
          </a:ln>
          <a:effectLst>
            <a:prstShdw prst="shdw17" dist="17961" dir="2700000">
              <a:srgbClr val="54577E"/>
            </a:prstShdw>
          </a:effectLst>
        </p:spPr>
        <p:txBody>
          <a:bodyPr wrap="none" anchor="ctr"/>
          <a:lstStyle/>
          <a:p>
            <a:pPr eaLnBrk="0" hangingPunct="0"/>
            <a:endParaRPr lang="en-US" sz="2400">
              <a:solidFill>
                <a:srgbClr val="990033"/>
              </a:solidFill>
              <a:latin typeface="Times New Roman" pitchFamily="18" charset="0"/>
            </a:endParaRPr>
          </a:p>
        </p:txBody>
      </p:sp>
      <p:sp>
        <p:nvSpPr>
          <p:cNvPr id="247815" name="AutoShape 6"/>
          <p:cNvSpPr>
            <a:spLocks noChangeArrowheads="1"/>
          </p:cNvSpPr>
          <p:nvPr/>
        </p:nvSpPr>
        <p:spPr bwMode="auto">
          <a:xfrm>
            <a:off x="1660525" y="1397000"/>
            <a:ext cx="5848350" cy="2924175"/>
          </a:xfrm>
          <a:prstGeom prst="triangle">
            <a:avLst>
              <a:gd name="adj" fmla="val 50000"/>
            </a:avLst>
          </a:prstGeom>
          <a:solidFill>
            <a:srgbClr val="DDDDDD"/>
          </a:solidFill>
          <a:ln w="12700">
            <a:noFill/>
            <a:miter lim="800000"/>
            <a:headEnd/>
            <a:tailEnd/>
          </a:ln>
          <a:effectLst>
            <a:prstShdw prst="shdw17" dist="17961" dir="2700000">
              <a:srgbClr val="858585"/>
            </a:prstShdw>
          </a:effectLst>
        </p:spPr>
        <p:txBody>
          <a:bodyPr wrap="none" anchor="ctr"/>
          <a:lstStyle/>
          <a:p>
            <a:pPr eaLnBrk="0" hangingPunct="0"/>
            <a:endParaRPr lang="en-US" sz="2400">
              <a:solidFill>
                <a:srgbClr val="990033"/>
              </a:solidFill>
              <a:latin typeface="Times New Roman" pitchFamily="18" charset="0"/>
            </a:endParaRPr>
          </a:p>
        </p:txBody>
      </p:sp>
      <p:sp>
        <p:nvSpPr>
          <p:cNvPr id="247816" name="AutoShape 7"/>
          <p:cNvSpPr>
            <a:spLocks noChangeArrowheads="1"/>
          </p:cNvSpPr>
          <p:nvPr/>
        </p:nvSpPr>
        <p:spPr bwMode="auto">
          <a:xfrm>
            <a:off x="3117850" y="2130425"/>
            <a:ext cx="4391025" cy="2190750"/>
          </a:xfrm>
          <a:prstGeom prst="triangle">
            <a:avLst>
              <a:gd name="adj" fmla="val 50000"/>
            </a:avLst>
          </a:prstGeom>
          <a:solidFill>
            <a:srgbClr val="C0C0C0"/>
          </a:solidFill>
          <a:ln w="12700">
            <a:noFill/>
            <a:miter lim="800000"/>
            <a:headEnd/>
            <a:tailEnd/>
          </a:ln>
          <a:effectLst>
            <a:prstShdw prst="shdw17" dist="17961" dir="2700000">
              <a:srgbClr val="737373"/>
            </a:prstShdw>
          </a:effectLst>
        </p:spPr>
        <p:txBody>
          <a:bodyPr wrap="none" anchor="ctr"/>
          <a:lstStyle/>
          <a:p>
            <a:endParaRPr lang="en-NZ" sz="2600">
              <a:solidFill>
                <a:srgbClr val="990033"/>
              </a:solidFill>
              <a:latin typeface="Tahoma" pitchFamily="34" charset="0"/>
            </a:endParaRPr>
          </a:p>
        </p:txBody>
      </p:sp>
      <p:sp>
        <p:nvSpPr>
          <p:cNvPr id="247817" name="AutoShape 8"/>
          <p:cNvSpPr>
            <a:spLocks noChangeArrowheads="1"/>
          </p:cNvSpPr>
          <p:nvPr/>
        </p:nvSpPr>
        <p:spPr bwMode="auto">
          <a:xfrm>
            <a:off x="1660525" y="2130425"/>
            <a:ext cx="4387850" cy="2190750"/>
          </a:xfrm>
          <a:prstGeom prst="triangle">
            <a:avLst>
              <a:gd name="adj" fmla="val 50000"/>
            </a:avLst>
          </a:prstGeom>
          <a:solidFill>
            <a:srgbClr val="C0C0C0"/>
          </a:solidFill>
          <a:ln w="12700">
            <a:noFill/>
            <a:miter lim="800000"/>
            <a:headEnd/>
            <a:tailEnd/>
          </a:ln>
          <a:effectLst>
            <a:prstShdw prst="shdw17" dist="17961" dir="2700000">
              <a:srgbClr val="737373"/>
            </a:prstShdw>
          </a:effectLst>
        </p:spPr>
        <p:txBody>
          <a:bodyPr wrap="none" anchor="ctr"/>
          <a:lstStyle/>
          <a:p>
            <a:endParaRPr lang="en-NZ" sz="2600">
              <a:solidFill>
                <a:srgbClr val="990033"/>
              </a:solidFill>
              <a:latin typeface="Tahoma" pitchFamily="34" charset="0"/>
            </a:endParaRPr>
          </a:p>
        </p:txBody>
      </p:sp>
      <p:sp>
        <p:nvSpPr>
          <p:cNvPr id="247818" name="AutoShape 9"/>
          <p:cNvSpPr>
            <a:spLocks noChangeArrowheads="1"/>
          </p:cNvSpPr>
          <p:nvPr/>
        </p:nvSpPr>
        <p:spPr bwMode="auto">
          <a:xfrm>
            <a:off x="3851275" y="2492375"/>
            <a:ext cx="3657600" cy="1828800"/>
          </a:xfrm>
          <a:prstGeom prst="triangle">
            <a:avLst>
              <a:gd name="adj" fmla="val 50000"/>
            </a:avLst>
          </a:prstGeom>
          <a:solidFill>
            <a:srgbClr val="B2B2B2"/>
          </a:solidFill>
          <a:ln w="12700">
            <a:noFill/>
            <a:miter lim="800000"/>
            <a:headEnd/>
            <a:tailEnd/>
          </a:ln>
          <a:effectLst>
            <a:prstShdw prst="shdw17" dist="17961" dir="2700000">
              <a:srgbClr val="6B6B6B"/>
            </a:prstShdw>
          </a:effectLst>
        </p:spPr>
        <p:txBody>
          <a:bodyPr wrap="none" anchor="ctr"/>
          <a:lstStyle/>
          <a:p>
            <a:endParaRPr lang="en-NZ" sz="2600">
              <a:solidFill>
                <a:srgbClr val="990033"/>
              </a:solidFill>
              <a:latin typeface="Tahoma" pitchFamily="34" charset="0"/>
            </a:endParaRPr>
          </a:p>
        </p:txBody>
      </p:sp>
      <p:sp>
        <p:nvSpPr>
          <p:cNvPr id="247819" name="AutoShape 10"/>
          <p:cNvSpPr>
            <a:spLocks noChangeArrowheads="1"/>
          </p:cNvSpPr>
          <p:nvPr/>
        </p:nvSpPr>
        <p:spPr bwMode="auto">
          <a:xfrm>
            <a:off x="1665288" y="2492375"/>
            <a:ext cx="3654425" cy="1828800"/>
          </a:xfrm>
          <a:prstGeom prst="triangle">
            <a:avLst>
              <a:gd name="adj" fmla="val 50000"/>
            </a:avLst>
          </a:prstGeom>
          <a:solidFill>
            <a:srgbClr val="B2B2B2"/>
          </a:solidFill>
          <a:ln w="12700">
            <a:noFill/>
            <a:miter lim="800000"/>
            <a:headEnd/>
            <a:tailEnd/>
          </a:ln>
          <a:effectLst>
            <a:prstShdw prst="shdw17" dist="17961" dir="2700000">
              <a:srgbClr val="6B6B6B"/>
            </a:prstShdw>
          </a:effectLst>
        </p:spPr>
        <p:txBody>
          <a:bodyPr wrap="none" anchor="ctr"/>
          <a:lstStyle/>
          <a:p>
            <a:endParaRPr lang="en-NZ" sz="2600">
              <a:solidFill>
                <a:srgbClr val="990033"/>
              </a:solidFill>
              <a:latin typeface="Tahoma" pitchFamily="34" charset="0"/>
            </a:endParaRPr>
          </a:p>
        </p:txBody>
      </p:sp>
      <p:sp>
        <p:nvSpPr>
          <p:cNvPr id="247820" name="AutoShape 11"/>
          <p:cNvSpPr>
            <a:spLocks noChangeArrowheads="1"/>
          </p:cNvSpPr>
          <p:nvPr/>
        </p:nvSpPr>
        <p:spPr bwMode="auto">
          <a:xfrm>
            <a:off x="3856038" y="2863850"/>
            <a:ext cx="4379912" cy="2193925"/>
          </a:xfrm>
          <a:prstGeom prst="triangle">
            <a:avLst>
              <a:gd name="adj" fmla="val 50000"/>
            </a:avLst>
          </a:prstGeom>
          <a:solidFill>
            <a:srgbClr val="8C91D2"/>
          </a:solidFill>
          <a:ln w="12700">
            <a:noFill/>
            <a:miter lim="800000"/>
            <a:headEnd/>
            <a:tailEnd/>
          </a:ln>
          <a:effectLst>
            <a:prstShdw prst="shdw17" dist="17961" dir="2700000">
              <a:srgbClr val="54577E"/>
            </a:prstShdw>
          </a:effectLst>
        </p:spPr>
        <p:txBody>
          <a:bodyPr wrap="none" anchor="ctr"/>
          <a:lstStyle/>
          <a:p>
            <a:endParaRPr lang="en-NZ" sz="2600">
              <a:solidFill>
                <a:srgbClr val="990033"/>
              </a:solidFill>
              <a:latin typeface="Tahoma" pitchFamily="34" charset="0"/>
            </a:endParaRPr>
          </a:p>
        </p:txBody>
      </p:sp>
      <p:sp>
        <p:nvSpPr>
          <p:cNvPr id="247821" name="AutoShape 12"/>
          <p:cNvSpPr>
            <a:spLocks noChangeArrowheads="1"/>
          </p:cNvSpPr>
          <p:nvPr/>
        </p:nvSpPr>
        <p:spPr bwMode="auto">
          <a:xfrm>
            <a:off x="5318125" y="3600450"/>
            <a:ext cx="2917825" cy="1457325"/>
          </a:xfrm>
          <a:prstGeom prst="triangle">
            <a:avLst>
              <a:gd name="adj" fmla="val 50000"/>
            </a:avLst>
          </a:prstGeom>
          <a:solidFill>
            <a:srgbClr val="6B71C5"/>
          </a:solidFill>
          <a:ln w="12700">
            <a:noFill/>
            <a:miter lim="800000"/>
            <a:headEnd/>
            <a:tailEnd/>
          </a:ln>
          <a:effectLst>
            <a:prstShdw prst="shdw17" dist="17961" dir="2700000">
              <a:srgbClr val="404476"/>
            </a:prstShdw>
          </a:effectLst>
        </p:spPr>
        <p:txBody>
          <a:bodyPr wrap="none" anchor="ctr"/>
          <a:lstStyle/>
          <a:p>
            <a:endParaRPr lang="en-NZ" sz="2600">
              <a:solidFill>
                <a:srgbClr val="990033"/>
              </a:solidFill>
              <a:latin typeface="Tahoma" pitchFamily="34" charset="0"/>
            </a:endParaRPr>
          </a:p>
        </p:txBody>
      </p:sp>
      <p:sp>
        <p:nvSpPr>
          <p:cNvPr id="247822" name="AutoShape 13"/>
          <p:cNvSpPr>
            <a:spLocks noChangeArrowheads="1"/>
          </p:cNvSpPr>
          <p:nvPr/>
        </p:nvSpPr>
        <p:spPr bwMode="auto">
          <a:xfrm>
            <a:off x="938213" y="2863850"/>
            <a:ext cx="4379912" cy="2193925"/>
          </a:xfrm>
          <a:prstGeom prst="triangle">
            <a:avLst>
              <a:gd name="adj" fmla="val 50000"/>
            </a:avLst>
          </a:prstGeom>
          <a:solidFill>
            <a:srgbClr val="8C91D2"/>
          </a:solidFill>
          <a:ln w="12700">
            <a:noFill/>
            <a:miter lim="800000"/>
            <a:headEnd/>
            <a:tailEnd/>
          </a:ln>
          <a:effectLst>
            <a:prstShdw prst="shdw17" dist="17961" dir="2700000">
              <a:srgbClr val="54577E"/>
            </a:prstShdw>
          </a:effectLst>
        </p:spPr>
        <p:txBody>
          <a:bodyPr wrap="none" anchor="ctr"/>
          <a:lstStyle/>
          <a:p>
            <a:endParaRPr lang="en-NZ" sz="2600">
              <a:solidFill>
                <a:srgbClr val="990033"/>
              </a:solidFill>
              <a:latin typeface="Tahoma" pitchFamily="34" charset="0"/>
            </a:endParaRPr>
          </a:p>
        </p:txBody>
      </p:sp>
      <p:sp>
        <p:nvSpPr>
          <p:cNvPr id="247823" name="AutoShape 14"/>
          <p:cNvSpPr>
            <a:spLocks noChangeArrowheads="1"/>
          </p:cNvSpPr>
          <p:nvPr/>
        </p:nvSpPr>
        <p:spPr bwMode="auto">
          <a:xfrm>
            <a:off x="927100" y="3600450"/>
            <a:ext cx="2924175" cy="1457325"/>
          </a:xfrm>
          <a:prstGeom prst="triangle">
            <a:avLst>
              <a:gd name="adj" fmla="val 50000"/>
            </a:avLst>
          </a:prstGeom>
          <a:solidFill>
            <a:srgbClr val="6B71C5"/>
          </a:solidFill>
          <a:ln w="12700">
            <a:noFill/>
            <a:miter lim="800000"/>
            <a:headEnd/>
            <a:tailEnd/>
          </a:ln>
          <a:effectLst>
            <a:prstShdw prst="shdw17" dist="17961" dir="2700000">
              <a:srgbClr val="404476"/>
            </a:prstShdw>
          </a:effectLst>
        </p:spPr>
        <p:txBody>
          <a:bodyPr wrap="none" anchor="ctr"/>
          <a:lstStyle/>
          <a:p>
            <a:endParaRPr lang="en-NZ" sz="2600">
              <a:solidFill>
                <a:srgbClr val="990033"/>
              </a:solidFill>
              <a:latin typeface="Tahoma" pitchFamily="34" charset="0"/>
            </a:endParaRPr>
          </a:p>
        </p:txBody>
      </p:sp>
      <p:sp>
        <p:nvSpPr>
          <p:cNvPr id="247824" name="AutoShape 15"/>
          <p:cNvSpPr>
            <a:spLocks noChangeArrowheads="1"/>
          </p:cNvSpPr>
          <p:nvPr/>
        </p:nvSpPr>
        <p:spPr bwMode="auto">
          <a:xfrm>
            <a:off x="1666875" y="3600450"/>
            <a:ext cx="2913063" cy="1457325"/>
          </a:xfrm>
          <a:prstGeom prst="triangle">
            <a:avLst>
              <a:gd name="adj" fmla="val 50000"/>
            </a:avLst>
          </a:prstGeom>
          <a:solidFill>
            <a:srgbClr val="5B62BF"/>
          </a:solidFill>
          <a:ln w="12700">
            <a:noFill/>
            <a:miter lim="800000"/>
            <a:headEnd/>
            <a:tailEnd/>
          </a:ln>
          <a:effectLst>
            <a:prstShdw prst="shdw17" dist="17961" dir="2700000">
              <a:srgbClr val="373B73"/>
            </a:prstShdw>
          </a:effectLst>
        </p:spPr>
        <p:txBody>
          <a:bodyPr wrap="none" anchor="ctr"/>
          <a:lstStyle/>
          <a:p>
            <a:endParaRPr lang="en-NZ" sz="2600">
              <a:solidFill>
                <a:srgbClr val="990033"/>
              </a:solidFill>
              <a:latin typeface="Tahoma" pitchFamily="34" charset="0"/>
            </a:endParaRPr>
          </a:p>
        </p:txBody>
      </p:sp>
      <p:sp>
        <p:nvSpPr>
          <p:cNvPr id="247825" name="AutoShape 16"/>
          <p:cNvSpPr>
            <a:spLocks noChangeArrowheads="1"/>
          </p:cNvSpPr>
          <p:nvPr/>
        </p:nvSpPr>
        <p:spPr bwMode="auto">
          <a:xfrm>
            <a:off x="4584700" y="3600450"/>
            <a:ext cx="2924175" cy="1457325"/>
          </a:xfrm>
          <a:prstGeom prst="triangle">
            <a:avLst>
              <a:gd name="adj" fmla="val 50000"/>
            </a:avLst>
          </a:prstGeom>
          <a:solidFill>
            <a:srgbClr val="5B62BF"/>
          </a:solidFill>
          <a:ln w="12700">
            <a:noFill/>
            <a:miter lim="800000"/>
            <a:headEnd/>
            <a:tailEnd/>
          </a:ln>
          <a:effectLst>
            <a:prstShdw prst="shdw17" dist="17961" dir="2700000">
              <a:srgbClr val="373B73"/>
            </a:prstShdw>
          </a:effectLst>
        </p:spPr>
        <p:txBody>
          <a:bodyPr wrap="none" anchor="ctr"/>
          <a:lstStyle/>
          <a:p>
            <a:endParaRPr lang="en-NZ" sz="2600">
              <a:solidFill>
                <a:srgbClr val="990033"/>
              </a:solidFill>
              <a:latin typeface="Tahoma" pitchFamily="34" charset="0"/>
            </a:endParaRPr>
          </a:p>
        </p:txBody>
      </p:sp>
      <p:grpSp>
        <p:nvGrpSpPr>
          <p:cNvPr id="2" name="Group 17"/>
          <p:cNvGrpSpPr>
            <a:grpSpLocks/>
          </p:cNvGrpSpPr>
          <p:nvPr/>
        </p:nvGrpSpPr>
        <p:grpSpPr bwMode="auto">
          <a:xfrm>
            <a:off x="3832225" y="1535113"/>
            <a:ext cx="1487488" cy="1230312"/>
            <a:chOff x="2406" y="759"/>
            <a:chExt cx="937" cy="775"/>
          </a:xfrm>
        </p:grpSpPr>
        <p:sp>
          <p:nvSpPr>
            <p:cNvPr id="192530" name="Rectangle 18"/>
            <p:cNvSpPr>
              <a:spLocks noChangeArrowheads="1"/>
            </p:cNvSpPr>
            <p:nvPr/>
          </p:nvSpPr>
          <p:spPr bwMode="auto">
            <a:xfrm>
              <a:off x="2702" y="759"/>
              <a:ext cx="360" cy="14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1000">
                  <a:solidFill>
                    <a:schemeClr val="bg1"/>
                  </a:solidFill>
                  <a:latin typeface="Arial Black" pitchFamily="34" charset="0"/>
                  <a:cs typeface="+mn-cs"/>
                </a:rPr>
                <a:t>Thing</a:t>
              </a:r>
            </a:p>
          </p:txBody>
        </p:sp>
        <p:sp>
          <p:nvSpPr>
            <p:cNvPr id="192531" name="Rectangle 19"/>
            <p:cNvSpPr>
              <a:spLocks noChangeArrowheads="1"/>
            </p:cNvSpPr>
            <p:nvPr/>
          </p:nvSpPr>
          <p:spPr bwMode="auto">
            <a:xfrm>
              <a:off x="2539" y="908"/>
              <a:ext cx="380"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600">
                  <a:solidFill>
                    <a:schemeClr val="bg1"/>
                  </a:solidFill>
                  <a:latin typeface="Arial Black" pitchFamily="34" charset="0"/>
                  <a:cs typeface="+mn-cs"/>
                </a:rPr>
                <a:t>Intangible</a:t>
              </a:r>
            </a:p>
            <a:p>
              <a:pPr eaLnBrk="0" hangingPunct="0">
                <a:lnSpc>
                  <a:spcPct val="90000"/>
                </a:lnSpc>
                <a:defRPr/>
              </a:pPr>
              <a:r>
                <a:rPr lang="en-US" sz="600">
                  <a:solidFill>
                    <a:schemeClr val="bg1"/>
                  </a:solidFill>
                  <a:latin typeface="Arial Black" pitchFamily="34" charset="0"/>
                  <a:cs typeface="+mn-cs"/>
                </a:rPr>
                <a:t>Thing</a:t>
              </a:r>
            </a:p>
          </p:txBody>
        </p:sp>
        <p:sp>
          <p:nvSpPr>
            <p:cNvPr id="192532" name="Rectangle 20"/>
            <p:cNvSpPr>
              <a:spLocks noChangeArrowheads="1"/>
            </p:cNvSpPr>
            <p:nvPr/>
          </p:nvSpPr>
          <p:spPr bwMode="auto">
            <a:xfrm>
              <a:off x="2845" y="932"/>
              <a:ext cx="372" cy="11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Individual</a:t>
              </a:r>
            </a:p>
          </p:txBody>
        </p:sp>
        <p:sp>
          <p:nvSpPr>
            <p:cNvPr id="192533" name="Rectangle 21"/>
            <p:cNvSpPr>
              <a:spLocks noChangeArrowheads="1"/>
            </p:cNvSpPr>
            <p:nvPr/>
          </p:nvSpPr>
          <p:spPr bwMode="auto">
            <a:xfrm>
              <a:off x="2979" y="1057"/>
              <a:ext cx="364"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Temporal</a:t>
              </a:r>
            </a:p>
            <a:p>
              <a:pPr eaLnBrk="0" hangingPunct="0">
                <a:lnSpc>
                  <a:spcPct val="90000"/>
                </a:lnSpc>
                <a:defRPr/>
              </a:pPr>
              <a:r>
                <a:rPr lang="en-US" sz="600">
                  <a:solidFill>
                    <a:schemeClr val="bg1"/>
                  </a:solidFill>
                  <a:latin typeface="Arial Black" pitchFamily="34" charset="0"/>
                  <a:cs typeface="+mn-cs"/>
                </a:rPr>
                <a:t>Thing</a:t>
              </a:r>
            </a:p>
          </p:txBody>
        </p:sp>
        <p:sp>
          <p:nvSpPr>
            <p:cNvPr id="192534" name="Rectangle 22"/>
            <p:cNvSpPr>
              <a:spLocks noChangeArrowheads="1"/>
            </p:cNvSpPr>
            <p:nvPr/>
          </p:nvSpPr>
          <p:spPr bwMode="auto">
            <a:xfrm>
              <a:off x="2711" y="1057"/>
              <a:ext cx="300"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Spatial</a:t>
              </a:r>
            </a:p>
            <a:p>
              <a:pPr eaLnBrk="0" hangingPunct="0">
                <a:lnSpc>
                  <a:spcPct val="90000"/>
                </a:lnSpc>
                <a:defRPr/>
              </a:pPr>
              <a:r>
                <a:rPr lang="en-US" sz="600">
                  <a:solidFill>
                    <a:schemeClr val="bg1"/>
                  </a:solidFill>
                  <a:latin typeface="Arial Black" pitchFamily="34" charset="0"/>
                  <a:cs typeface="+mn-cs"/>
                </a:rPr>
                <a:t>Thing</a:t>
              </a:r>
            </a:p>
          </p:txBody>
        </p:sp>
        <p:sp>
          <p:nvSpPr>
            <p:cNvPr id="192535" name="Rectangle 23"/>
            <p:cNvSpPr>
              <a:spLocks noChangeArrowheads="1"/>
            </p:cNvSpPr>
            <p:nvPr/>
          </p:nvSpPr>
          <p:spPr bwMode="auto">
            <a:xfrm>
              <a:off x="2820" y="1190"/>
              <a:ext cx="343"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Partially</a:t>
              </a:r>
            </a:p>
            <a:p>
              <a:pPr eaLnBrk="0" hangingPunct="0">
                <a:lnSpc>
                  <a:spcPct val="90000"/>
                </a:lnSpc>
                <a:defRPr/>
              </a:pPr>
              <a:r>
                <a:rPr lang="en-US" sz="600">
                  <a:solidFill>
                    <a:schemeClr val="bg1"/>
                  </a:solidFill>
                  <a:latin typeface="Arial Black" pitchFamily="34" charset="0"/>
                  <a:cs typeface="+mn-cs"/>
                </a:rPr>
                <a:t>Tangible</a:t>
              </a:r>
            </a:p>
            <a:p>
              <a:pPr eaLnBrk="0" hangingPunct="0">
                <a:lnSpc>
                  <a:spcPct val="90000"/>
                </a:lnSpc>
                <a:defRPr/>
              </a:pPr>
              <a:r>
                <a:rPr lang="en-US" sz="600">
                  <a:solidFill>
                    <a:schemeClr val="bg1"/>
                  </a:solidFill>
                  <a:latin typeface="Arial Black" pitchFamily="34" charset="0"/>
                  <a:cs typeface="+mn-cs"/>
                </a:rPr>
                <a:t>Thing</a:t>
              </a:r>
            </a:p>
          </p:txBody>
        </p:sp>
        <p:sp>
          <p:nvSpPr>
            <p:cNvPr id="192536" name="Rectangle 24"/>
            <p:cNvSpPr>
              <a:spLocks noChangeArrowheads="1"/>
            </p:cNvSpPr>
            <p:nvPr/>
          </p:nvSpPr>
          <p:spPr bwMode="auto">
            <a:xfrm>
              <a:off x="2588" y="1239"/>
              <a:ext cx="265" cy="11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Paths</a:t>
              </a:r>
            </a:p>
          </p:txBody>
        </p:sp>
        <p:sp>
          <p:nvSpPr>
            <p:cNvPr id="192537" name="Rectangle 25"/>
            <p:cNvSpPr>
              <a:spLocks noChangeArrowheads="1"/>
            </p:cNvSpPr>
            <p:nvPr/>
          </p:nvSpPr>
          <p:spPr bwMode="auto">
            <a:xfrm>
              <a:off x="2406" y="1056"/>
              <a:ext cx="363"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Sets</a:t>
              </a:r>
            </a:p>
            <a:p>
              <a:pPr eaLnBrk="0" hangingPunct="0">
                <a:lnSpc>
                  <a:spcPct val="90000"/>
                </a:lnSpc>
                <a:defRPr/>
              </a:pPr>
              <a:r>
                <a:rPr lang="en-US" sz="600">
                  <a:solidFill>
                    <a:schemeClr val="bg1"/>
                  </a:solidFill>
                  <a:latin typeface="Arial Black" pitchFamily="34" charset="0"/>
                  <a:cs typeface="+mn-cs"/>
                </a:rPr>
                <a:t>Relations</a:t>
              </a:r>
            </a:p>
          </p:txBody>
        </p:sp>
        <p:sp>
          <p:nvSpPr>
            <p:cNvPr id="192538" name="Rectangle 26"/>
            <p:cNvSpPr>
              <a:spLocks noChangeArrowheads="1"/>
            </p:cNvSpPr>
            <p:nvPr/>
          </p:nvSpPr>
          <p:spPr bwMode="auto">
            <a:xfrm>
              <a:off x="2733" y="1372"/>
              <a:ext cx="260"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Logic</a:t>
              </a:r>
            </a:p>
            <a:p>
              <a:pPr eaLnBrk="0" hangingPunct="0">
                <a:lnSpc>
                  <a:spcPct val="90000"/>
                </a:lnSpc>
                <a:defRPr/>
              </a:pPr>
              <a:r>
                <a:rPr lang="en-US" sz="600">
                  <a:solidFill>
                    <a:schemeClr val="bg1"/>
                  </a:solidFill>
                  <a:latin typeface="Arial Black" pitchFamily="34" charset="0"/>
                  <a:cs typeface="+mn-cs"/>
                </a:rPr>
                <a:t>Math</a:t>
              </a:r>
            </a:p>
          </p:txBody>
        </p:sp>
      </p:grpSp>
      <p:grpSp>
        <p:nvGrpSpPr>
          <p:cNvPr id="3" name="Group 27"/>
          <p:cNvGrpSpPr>
            <a:grpSpLocks/>
          </p:cNvGrpSpPr>
          <p:nvPr/>
        </p:nvGrpSpPr>
        <p:grpSpPr bwMode="auto">
          <a:xfrm>
            <a:off x="1765300" y="4143375"/>
            <a:ext cx="2705100" cy="933450"/>
            <a:chOff x="1104" y="2402"/>
            <a:chExt cx="1704" cy="588"/>
          </a:xfrm>
        </p:grpSpPr>
        <p:sp>
          <p:nvSpPr>
            <p:cNvPr id="192540" name="Rectangle 28"/>
            <p:cNvSpPr>
              <a:spLocks noChangeArrowheads="1"/>
            </p:cNvSpPr>
            <p:nvPr/>
          </p:nvSpPr>
          <p:spPr bwMode="auto">
            <a:xfrm>
              <a:off x="1544" y="2428"/>
              <a:ext cx="344"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Human</a:t>
              </a:r>
            </a:p>
            <a:p>
              <a:pPr eaLnBrk="0" hangingPunct="0">
                <a:lnSpc>
                  <a:spcPct val="90000"/>
                </a:lnSpc>
                <a:defRPr/>
              </a:pPr>
              <a:r>
                <a:rPr lang="en-US" sz="600">
                  <a:solidFill>
                    <a:schemeClr val="bg1"/>
                  </a:solidFill>
                  <a:latin typeface="Arial Black" pitchFamily="34" charset="0"/>
                  <a:cs typeface="+mn-cs"/>
                </a:rPr>
                <a:t>Artifacts</a:t>
              </a:r>
            </a:p>
          </p:txBody>
        </p:sp>
        <p:sp>
          <p:nvSpPr>
            <p:cNvPr id="192541" name="Rectangle 29"/>
            <p:cNvSpPr>
              <a:spLocks noChangeArrowheads="1"/>
            </p:cNvSpPr>
            <p:nvPr/>
          </p:nvSpPr>
          <p:spPr bwMode="auto">
            <a:xfrm>
              <a:off x="2429" y="2776"/>
              <a:ext cx="379"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Social</a:t>
              </a:r>
            </a:p>
            <a:p>
              <a:pPr eaLnBrk="0" hangingPunct="0">
                <a:lnSpc>
                  <a:spcPct val="90000"/>
                </a:lnSpc>
                <a:defRPr/>
              </a:pPr>
              <a:r>
                <a:rPr lang="en-US" sz="600">
                  <a:solidFill>
                    <a:schemeClr val="bg1"/>
                  </a:solidFill>
                  <a:latin typeface="Arial Black" pitchFamily="34" charset="0"/>
                  <a:cs typeface="+mn-cs"/>
                </a:rPr>
                <a:t>Relations,</a:t>
              </a:r>
            </a:p>
            <a:p>
              <a:pPr eaLnBrk="0" hangingPunct="0">
                <a:lnSpc>
                  <a:spcPct val="90000"/>
                </a:lnSpc>
                <a:defRPr/>
              </a:pPr>
              <a:r>
                <a:rPr lang="en-US" sz="600">
                  <a:solidFill>
                    <a:schemeClr val="bg1"/>
                  </a:solidFill>
                  <a:latin typeface="Arial Black" pitchFamily="34" charset="0"/>
                  <a:cs typeface="+mn-cs"/>
                </a:rPr>
                <a:t>Culture</a:t>
              </a:r>
            </a:p>
          </p:txBody>
        </p:sp>
        <p:sp>
          <p:nvSpPr>
            <p:cNvPr id="192542" name="Rectangle 30"/>
            <p:cNvSpPr>
              <a:spLocks noChangeArrowheads="1"/>
            </p:cNvSpPr>
            <p:nvPr/>
          </p:nvSpPr>
          <p:spPr bwMode="auto">
            <a:xfrm>
              <a:off x="1945" y="2402"/>
              <a:ext cx="406"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Human</a:t>
              </a:r>
            </a:p>
            <a:p>
              <a:pPr eaLnBrk="0" hangingPunct="0">
                <a:lnSpc>
                  <a:spcPct val="90000"/>
                </a:lnSpc>
                <a:defRPr/>
              </a:pPr>
              <a:r>
                <a:rPr lang="en-US" sz="600">
                  <a:solidFill>
                    <a:schemeClr val="bg1"/>
                  </a:solidFill>
                  <a:latin typeface="Arial Black" pitchFamily="34" charset="0"/>
                  <a:cs typeface="+mn-cs"/>
                </a:rPr>
                <a:t>Anatomy &amp;</a:t>
              </a:r>
            </a:p>
            <a:p>
              <a:pPr eaLnBrk="0" hangingPunct="0">
                <a:lnSpc>
                  <a:spcPct val="90000"/>
                </a:lnSpc>
                <a:defRPr/>
              </a:pPr>
              <a:r>
                <a:rPr lang="en-US" sz="600">
                  <a:solidFill>
                    <a:schemeClr val="bg1"/>
                  </a:solidFill>
                  <a:latin typeface="Arial Black" pitchFamily="34" charset="0"/>
                  <a:cs typeface="+mn-cs"/>
                </a:rPr>
                <a:t>Physiology</a:t>
              </a:r>
            </a:p>
          </p:txBody>
        </p:sp>
        <p:sp>
          <p:nvSpPr>
            <p:cNvPr id="192543" name="Rectangle 31"/>
            <p:cNvSpPr>
              <a:spLocks noChangeArrowheads="1"/>
            </p:cNvSpPr>
            <p:nvPr/>
          </p:nvSpPr>
          <p:spPr bwMode="auto">
            <a:xfrm>
              <a:off x="1908" y="2585"/>
              <a:ext cx="401"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Emotion</a:t>
              </a:r>
            </a:p>
            <a:p>
              <a:pPr eaLnBrk="0" hangingPunct="0">
                <a:lnSpc>
                  <a:spcPct val="90000"/>
                </a:lnSpc>
                <a:defRPr/>
              </a:pPr>
              <a:r>
                <a:rPr lang="en-US" sz="600">
                  <a:solidFill>
                    <a:schemeClr val="bg1"/>
                  </a:solidFill>
                  <a:latin typeface="Arial Black" pitchFamily="34" charset="0"/>
                  <a:cs typeface="+mn-cs"/>
                </a:rPr>
                <a:t>Perception</a:t>
              </a:r>
            </a:p>
            <a:p>
              <a:pPr eaLnBrk="0" hangingPunct="0">
                <a:lnSpc>
                  <a:spcPct val="90000"/>
                </a:lnSpc>
                <a:defRPr/>
              </a:pPr>
              <a:r>
                <a:rPr lang="en-US" sz="600">
                  <a:solidFill>
                    <a:schemeClr val="bg1"/>
                  </a:solidFill>
                  <a:latin typeface="Arial Black" pitchFamily="34" charset="0"/>
                  <a:cs typeface="+mn-cs"/>
                </a:rPr>
                <a:t>Belief</a:t>
              </a:r>
            </a:p>
          </p:txBody>
        </p:sp>
        <p:sp>
          <p:nvSpPr>
            <p:cNvPr id="192544" name="Rectangle 32"/>
            <p:cNvSpPr>
              <a:spLocks noChangeArrowheads="1"/>
            </p:cNvSpPr>
            <p:nvPr/>
          </p:nvSpPr>
          <p:spPr bwMode="auto">
            <a:xfrm>
              <a:off x="2218" y="2585"/>
              <a:ext cx="406"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Human</a:t>
              </a:r>
            </a:p>
            <a:p>
              <a:pPr eaLnBrk="0" hangingPunct="0">
                <a:lnSpc>
                  <a:spcPct val="90000"/>
                </a:lnSpc>
                <a:defRPr/>
              </a:pPr>
              <a:r>
                <a:rPr lang="en-US" sz="600">
                  <a:solidFill>
                    <a:schemeClr val="bg1"/>
                  </a:solidFill>
                  <a:latin typeface="Arial Black" pitchFamily="34" charset="0"/>
                  <a:cs typeface="+mn-cs"/>
                </a:rPr>
                <a:t>Behavior &amp;</a:t>
              </a:r>
            </a:p>
            <a:p>
              <a:pPr eaLnBrk="0" hangingPunct="0">
                <a:lnSpc>
                  <a:spcPct val="90000"/>
                </a:lnSpc>
                <a:defRPr/>
              </a:pPr>
              <a:r>
                <a:rPr lang="en-US" sz="600">
                  <a:solidFill>
                    <a:schemeClr val="bg1"/>
                  </a:solidFill>
                  <a:latin typeface="Arial Black" pitchFamily="34" charset="0"/>
                  <a:cs typeface="+mn-cs"/>
                </a:rPr>
                <a:t>Actions</a:t>
              </a:r>
            </a:p>
          </p:txBody>
        </p:sp>
        <p:sp>
          <p:nvSpPr>
            <p:cNvPr id="192545" name="Rectangle 33"/>
            <p:cNvSpPr>
              <a:spLocks noChangeArrowheads="1"/>
            </p:cNvSpPr>
            <p:nvPr/>
          </p:nvSpPr>
          <p:spPr bwMode="auto">
            <a:xfrm>
              <a:off x="1306" y="2611"/>
              <a:ext cx="350"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Products</a:t>
              </a:r>
            </a:p>
            <a:p>
              <a:pPr eaLnBrk="0" hangingPunct="0">
                <a:lnSpc>
                  <a:spcPct val="90000"/>
                </a:lnSpc>
                <a:defRPr/>
              </a:pPr>
              <a:r>
                <a:rPr lang="en-US" sz="600">
                  <a:solidFill>
                    <a:schemeClr val="bg1"/>
                  </a:solidFill>
                  <a:latin typeface="Arial Black" pitchFamily="34" charset="0"/>
                  <a:cs typeface="+mn-cs"/>
                </a:rPr>
                <a:t>Devices</a:t>
              </a:r>
            </a:p>
          </p:txBody>
        </p:sp>
        <p:sp>
          <p:nvSpPr>
            <p:cNvPr id="192546" name="Rectangle 34"/>
            <p:cNvSpPr>
              <a:spLocks noChangeArrowheads="1"/>
            </p:cNvSpPr>
            <p:nvPr/>
          </p:nvSpPr>
          <p:spPr bwMode="auto">
            <a:xfrm>
              <a:off x="1579" y="2611"/>
              <a:ext cx="414"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Conceptual</a:t>
              </a:r>
            </a:p>
            <a:p>
              <a:pPr eaLnBrk="0" hangingPunct="0">
                <a:lnSpc>
                  <a:spcPct val="90000"/>
                </a:lnSpc>
                <a:defRPr/>
              </a:pPr>
              <a:r>
                <a:rPr lang="en-US" sz="600">
                  <a:solidFill>
                    <a:schemeClr val="bg1"/>
                  </a:solidFill>
                  <a:latin typeface="Arial Black" pitchFamily="34" charset="0"/>
                  <a:cs typeface="+mn-cs"/>
                </a:rPr>
                <a:t>Works</a:t>
              </a:r>
            </a:p>
          </p:txBody>
        </p:sp>
        <p:sp>
          <p:nvSpPr>
            <p:cNvPr id="192547" name="Rectangle 35"/>
            <p:cNvSpPr>
              <a:spLocks noChangeArrowheads="1"/>
            </p:cNvSpPr>
            <p:nvPr/>
          </p:nvSpPr>
          <p:spPr bwMode="auto">
            <a:xfrm>
              <a:off x="1104" y="2775"/>
              <a:ext cx="430" cy="214"/>
            </a:xfrm>
            <a:prstGeom prst="rect">
              <a:avLst/>
            </a:prstGeom>
            <a:noFill/>
            <a:ln w="12700">
              <a:noFill/>
              <a:miter lim="800000"/>
              <a:headEnd/>
              <a:tailEnd/>
            </a:ln>
            <a:effectLst>
              <a:outerShdw dist="17961" dir="2700000" algn="ctr" rotWithShape="0">
                <a:schemeClr val="tx1"/>
              </a:outerShdw>
            </a:effectLst>
          </p:spPr>
          <p:txBody>
            <a:bodyPr>
              <a:spAutoFit/>
            </a:bodyPr>
            <a:lstStyle/>
            <a:p>
              <a:pPr eaLnBrk="0" hangingPunct="0">
                <a:lnSpc>
                  <a:spcPct val="90000"/>
                </a:lnSpc>
                <a:defRPr/>
              </a:pPr>
              <a:r>
                <a:rPr lang="en-US" sz="600">
                  <a:solidFill>
                    <a:schemeClr val="bg1"/>
                  </a:solidFill>
                  <a:latin typeface="Arial Black" pitchFamily="34" charset="0"/>
                  <a:cs typeface="+mn-cs"/>
                </a:rPr>
                <a:t>Vehicles</a:t>
              </a:r>
            </a:p>
            <a:p>
              <a:pPr eaLnBrk="0" hangingPunct="0">
                <a:lnSpc>
                  <a:spcPct val="90000"/>
                </a:lnSpc>
                <a:defRPr/>
              </a:pPr>
              <a:r>
                <a:rPr lang="en-US" sz="600">
                  <a:solidFill>
                    <a:schemeClr val="bg1"/>
                  </a:solidFill>
                  <a:latin typeface="Arial Black" pitchFamily="34" charset="0"/>
                  <a:cs typeface="+mn-cs"/>
                </a:rPr>
                <a:t>Buildings</a:t>
              </a:r>
            </a:p>
            <a:p>
              <a:pPr eaLnBrk="0" hangingPunct="0">
                <a:lnSpc>
                  <a:spcPct val="90000"/>
                </a:lnSpc>
                <a:defRPr/>
              </a:pPr>
              <a:r>
                <a:rPr lang="en-US" sz="600">
                  <a:solidFill>
                    <a:schemeClr val="bg1"/>
                  </a:solidFill>
                  <a:latin typeface="Arial Black" pitchFamily="34" charset="0"/>
                  <a:cs typeface="+mn-cs"/>
                </a:rPr>
                <a:t>Weapons</a:t>
              </a:r>
            </a:p>
          </p:txBody>
        </p:sp>
        <p:sp>
          <p:nvSpPr>
            <p:cNvPr id="192548" name="Rectangle 36"/>
            <p:cNvSpPr>
              <a:spLocks noChangeArrowheads="1"/>
            </p:cNvSpPr>
            <p:nvPr/>
          </p:nvSpPr>
          <p:spPr bwMode="auto">
            <a:xfrm>
              <a:off x="1439" y="2776"/>
              <a:ext cx="428"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Mechanical</a:t>
              </a:r>
            </a:p>
            <a:p>
              <a:pPr eaLnBrk="0" hangingPunct="0">
                <a:lnSpc>
                  <a:spcPct val="90000"/>
                </a:lnSpc>
                <a:defRPr/>
              </a:pPr>
              <a:r>
                <a:rPr lang="en-US" sz="600">
                  <a:solidFill>
                    <a:schemeClr val="bg1"/>
                  </a:solidFill>
                  <a:latin typeface="Arial Black" pitchFamily="34" charset="0"/>
                  <a:cs typeface="+mn-cs"/>
                </a:rPr>
                <a:t>&amp; Electrical</a:t>
              </a:r>
            </a:p>
            <a:p>
              <a:pPr eaLnBrk="0" hangingPunct="0">
                <a:lnSpc>
                  <a:spcPct val="90000"/>
                </a:lnSpc>
                <a:defRPr/>
              </a:pPr>
              <a:r>
                <a:rPr lang="en-US" sz="600">
                  <a:solidFill>
                    <a:schemeClr val="bg1"/>
                  </a:solidFill>
                  <a:latin typeface="Arial Black" pitchFamily="34" charset="0"/>
                  <a:cs typeface="+mn-cs"/>
                </a:rPr>
                <a:t>Devices</a:t>
              </a:r>
            </a:p>
          </p:txBody>
        </p:sp>
        <p:sp>
          <p:nvSpPr>
            <p:cNvPr id="192549" name="Rectangle 37"/>
            <p:cNvSpPr>
              <a:spLocks noChangeArrowheads="1"/>
            </p:cNvSpPr>
            <p:nvPr/>
          </p:nvSpPr>
          <p:spPr bwMode="auto">
            <a:xfrm>
              <a:off x="1784" y="2776"/>
              <a:ext cx="440"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Software</a:t>
              </a:r>
            </a:p>
            <a:p>
              <a:pPr eaLnBrk="0" hangingPunct="0">
                <a:lnSpc>
                  <a:spcPct val="90000"/>
                </a:lnSpc>
                <a:defRPr/>
              </a:pPr>
              <a:r>
                <a:rPr lang="en-US" sz="600">
                  <a:solidFill>
                    <a:schemeClr val="bg1"/>
                  </a:solidFill>
                  <a:latin typeface="Arial Black" pitchFamily="34" charset="0"/>
                  <a:cs typeface="+mn-cs"/>
                </a:rPr>
                <a:t>Literature</a:t>
              </a:r>
            </a:p>
            <a:p>
              <a:pPr eaLnBrk="0" hangingPunct="0">
                <a:lnSpc>
                  <a:spcPct val="90000"/>
                </a:lnSpc>
                <a:defRPr/>
              </a:pPr>
              <a:r>
                <a:rPr lang="en-US" sz="600">
                  <a:solidFill>
                    <a:schemeClr val="bg1"/>
                  </a:solidFill>
                  <a:latin typeface="Arial Black" pitchFamily="34" charset="0"/>
                  <a:cs typeface="+mn-cs"/>
                </a:rPr>
                <a:t>Works of Art</a:t>
              </a:r>
            </a:p>
          </p:txBody>
        </p:sp>
        <p:sp>
          <p:nvSpPr>
            <p:cNvPr id="192550" name="Rectangle 38"/>
            <p:cNvSpPr>
              <a:spLocks noChangeArrowheads="1"/>
            </p:cNvSpPr>
            <p:nvPr/>
          </p:nvSpPr>
          <p:spPr bwMode="auto">
            <a:xfrm>
              <a:off x="2141" y="2827"/>
              <a:ext cx="372" cy="11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Language</a:t>
              </a:r>
            </a:p>
          </p:txBody>
        </p:sp>
      </p:grpSp>
      <p:grpSp>
        <p:nvGrpSpPr>
          <p:cNvPr id="4" name="Group 39"/>
          <p:cNvGrpSpPr>
            <a:grpSpLocks/>
          </p:cNvGrpSpPr>
          <p:nvPr/>
        </p:nvGrpSpPr>
        <p:grpSpPr bwMode="auto">
          <a:xfrm>
            <a:off x="4559300" y="3462338"/>
            <a:ext cx="3608388" cy="1622425"/>
            <a:chOff x="2864" y="1973"/>
            <a:chExt cx="2273" cy="1022"/>
          </a:xfrm>
        </p:grpSpPr>
        <p:grpSp>
          <p:nvGrpSpPr>
            <p:cNvPr id="5" name="Group 40"/>
            <p:cNvGrpSpPr>
              <a:grpSpLocks/>
            </p:cNvGrpSpPr>
            <p:nvPr/>
          </p:nvGrpSpPr>
          <p:grpSpPr bwMode="auto">
            <a:xfrm>
              <a:off x="2864" y="1973"/>
              <a:ext cx="1403" cy="618"/>
              <a:chOff x="2864" y="1973"/>
              <a:chExt cx="1403" cy="618"/>
            </a:xfrm>
          </p:grpSpPr>
          <p:sp>
            <p:nvSpPr>
              <p:cNvPr id="192553" name="Rectangle 41"/>
              <p:cNvSpPr>
                <a:spLocks noChangeArrowheads="1"/>
              </p:cNvSpPr>
              <p:nvPr/>
            </p:nvSpPr>
            <p:spPr bwMode="auto">
              <a:xfrm>
                <a:off x="2864" y="2429"/>
                <a:ext cx="478"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Agent</a:t>
                </a:r>
              </a:p>
              <a:p>
                <a:pPr eaLnBrk="0" hangingPunct="0">
                  <a:lnSpc>
                    <a:spcPct val="90000"/>
                  </a:lnSpc>
                  <a:defRPr/>
                </a:pPr>
                <a:r>
                  <a:rPr lang="en-US" sz="600">
                    <a:solidFill>
                      <a:schemeClr val="bg1"/>
                    </a:solidFill>
                    <a:latin typeface="Arial Black" pitchFamily="34" charset="0"/>
                    <a:cs typeface="+mn-cs"/>
                  </a:rPr>
                  <a:t>Organizations</a:t>
                </a:r>
              </a:p>
            </p:txBody>
          </p:sp>
          <p:sp>
            <p:nvSpPr>
              <p:cNvPr id="192554" name="Rectangle 42"/>
              <p:cNvSpPr>
                <a:spLocks noChangeArrowheads="1"/>
              </p:cNvSpPr>
              <p:nvPr/>
            </p:nvSpPr>
            <p:spPr bwMode="auto">
              <a:xfrm>
                <a:off x="3357" y="1973"/>
                <a:ext cx="497"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Organizational</a:t>
                </a:r>
              </a:p>
              <a:p>
                <a:pPr eaLnBrk="0" hangingPunct="0">
                  <a:lnSpc>
                    <a:spcPct val="90000"/>
                  </a:lnSpc>
                  <a:defRPr/>
                </a:pPr>
                <a:r>
                  <a:rPr lang="en-US" altLang="en-US" sz="600">
                    <a:solidFill>
                      <a:schemeClr val="bg1"/>
                    </a:solidFill>
                    <a:latin typeface="Arial Black" pitchFamily="34" charset="0"/>
                    <a:cs typeface="+mn-cs"/>
                  </a:rPr>
                  <a:t>Actions</a:t>
                </a:r>
                <a:endParaRPr lang="en-US" sz="600">
                  <a:solidFill>
                    <a:schemeClr val="bg1"/>
                  </a:solidFill>
                  <a:latin typeface="Arial Black" pitchFamily="34" charset="0"/>
                  <a:cs typeface="+mn-cs"/>
                </a:endParaRPr>
              </a:p>
            </p:txBody>
          </p:sp>
          <p:sp>
            <p:nvSpPr>
              <p:cNvPr id="192555" name="Rectangle 43"/>
              <p:cNvSpPr>
                <a:spLocks noChangeArrowheads="1"/>
              </p:cNvSpPr>
              <p:nvPr/>
            </p:nvSpPr>
            <p:spPr bwMode="auto">
              <a:xfrm>
                <a:off x="3124" y="2205"/>
                <a:ext cx="497"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Organizational</a:t>
                </a:r>
              </a:p>
              <a:p>
                <a:pPr eaLnBrk="0" hangingPunct="0">
                  <a:lnSpc>
                    <a:spcPct val="90000"/>
                  </a:lnSpc>
                  <a:defRPr/>
                </a:pPr>
                <a:r>
                  <a:rPr lang="en-US" sz="600">
                    <a:solidFill>
                      <a:schemeClr val="bg1"/>
                    </a:solidFill>
                    <a:latin typeface="Arial Black" pitchFamily="34" charset="0"/>
                    <a:cs typeface="+mn-cs"/>
                  </a:rPr>
                  <a:t>Plans</a:t>
                </a:r>
              </a:p>
            </p:txBody>
          </p:sp>
          <p:sp>
            <p:nvSpPr>
              <p:cNvPr id="192556" name="Rectangle 44"/>
              <p:cNvSpPr>
                <a:spLocks noChangeArrowheads="1"/>
              </p:cNvSpPr>
              <p:nvPr/>
            </p:nvSpPr>
            <p:spPr bwMode="auto">
              <a:xfrm>
                <a:off x="3789" y="1973"/>
                <a:ext cx="478"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Types of</a:t>
                </a:r>
              </a:p>
              <a:p>
                <a:pPr eaLnBrk="0" hangingPunct="0">
                  <a:lnSpc>
                    <a:spcPct val="90000"/>
                  </a:lnSpc>
                  <a:defRPr/>
                </a:pPr>
                <a:r>
                  <a:rPr lang="en-US" sz="600">
                    <a:solidFill>
                      <a:schemeClr val="bg1"/>
                    </a:solidFill>
                    <a:latin typeface="Arial Black" pitchFamily="34" charset="0"/>
                    <a:cs typeface="+mn-cs"/>
                  </a:rPr>
                  <a:t>Organizations</a:t>
                </a:r>
              </a:p>
            </p:txBody>
          </p:sp>
        </p:grpSp>
        <p:grpSp>
          <p:nvGrpSpPr>
            <p:cNvPr id="6" name="Group 45"/>
            <p:cNvGrpSpPr>
              <a:grpSpLocks/>
            </p:cNvGrpSpPr>
            <p:nvPr/>
          </p:nvGrpSpPr>
          <p:grpSpPr bwMode="auto">
            <a:xfrm>
              <a:off x="4052" y="2205"/>
              <a:ext cx="1085" cy="790"/>
              <a:chOff x="4052" y="2205"/>
              <a:chExt cx="1085" cy="790"/>
            </a:xfrm>
          </p:grpSpPr>
          <p:sp>
            <p:nvSpPr>
              <p:cNvPr id="192558" name="Rectangle 46"/>
              <p:cNvSpPr>
                <a:spLocks noChangeArrowheads="1"/>
              </p:cNvSpPr>
              <p:nvPr/>
            </p:nvSpPr>
            <p:spPr bwMode="auto">
              <a:xfrm>
                <a:off x="4052" y="2205"/>
                <a:ext cx="478"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Human</a:t>
                </a:r>
              </a:p>
              <a:p>
                <a:pPr eaLnBrk="0" hangingPunct="0">
                  <a:lnSpc>
                    <a:spcPct val="90000"/>
                  </a:lnSpc>
                  <a:defRPr/>
                </a:pPr>
                <a:r>
                  <a:rPr lang="en-US" sz="600">
                    <a:solidFill>
                      <a:schemeClr val="bg1"/>
                    </a:solidFill>
                    <a:latin typeface="Arial Black" pitchFamily="34" charset="0"/>
                    <a:cs typeface="+mn-cs"/>
                  </a:rPr>
                  <a:t>Organizations</a:t>
                </a:r>
              </a:p>
            </p:txBody>
          </p:sp>
          <p:sp>
            <p:nvSpPr>
              <p:cNvPr id="192559" name="Rectangle 47"/>
              <p:cNvSpPr>
                <a:spLocks noChangeArrowheads="1"/>
              </p:cNvSpPr>
              <p:nvPr/>
            </p:nvSpPr>
            <p:spPr bwMode="auto">
              <a:xfrm>
                <a:off x="4262" y="2403"/>
                <a:ext cx="464"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Nations</a:t>
                </a:r>
              </a:p>
              <a:p>
                <a:pPr eaLnBrk="0" hangingPunct="0">
                  <a:lnSpc>
                    <a:spcPct val="90000"/>
                  </a:lnSpc>
                  <a:defRPr/>
                </a:pPr>
                <a:r>
                  <a:rPr lang="en-US" sz="600">
                    <a:solidFill>
                      <a:schemeClr val="bg1"/>
                    </a:solidFill>
                    <a:latin typeface="Arial Black" pitchFamily="34" charset="0"/>
                    <a:cs typeface="+mn-cs"/>
                  </a:rPr>
                  <a:t>Governments</a:t>
                </a:r>
              </a:p>
              <a:p>
                <a:pPr eaLnBrk="0" hangingPunct="0">
                  <a:lnSpc>
                    <a:spcPct val="90000"/>
                  </a:lnSpc>
                  <a:defRPr/>
                </a:pPr>
                <a:r>
                  <a:rPr lang="en-US" sz="600">
                    <a:solidFill>
                      <a:schemeClr val="bg1"/>
                    </a:solidFill>
                    <a:latin typeface="Arial Black" pitchFamily="34" charset="0"/>
                    <a:cs typeface="+mn-cs"/>
                  </a:rPr>
                  <a:t>Geo-Politics</a:t>
                </a:r>
              </a:p>
            </p:txBody>
          </p:sp>
          <p:sp>
            <p:nvSpPr>
              <p:cNvPr id="192560" name="Rectangle 48"/>
              <p:cNvSpPr>
                <a:spLocks noChangeArrowheads="1"/>
              </p:cNvSpPr>
              <p:nvPr/>
            </p:nvSpPr>
            <p:spPr bwMode="auto">
              <a:xfrm>
                <a:off x="4659" y="2781"/>
                <a:ext cx="478"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Business, </a:t>
                </a:r>
              </a:p>
              <a:p>
                <a:pPr eaLnBrk="0" hangingPunct="0">
                  <a:lnSpc>
                    <a:spcPct val="90000"/>
                  </a:lnSpc>
                  <a:defRPr/>
                </a:pPr>
                <a:r>
                  <a:rPr lang="en-US" sz="600">
                    <a:solidFill>
                      <a:schemeClr val="bg1"/>
                    </a:solidFill>
                    <a:latin typeface="Arial Black" pitchFamily="34" charset="0"/>
                    <a:cs typeface="+mn-cs"/>
                  </a:rPr>
                  <a:t>Military</a:t>
                </a:r>
              </a:p>
              <a:p>
                <a:pPr eaLnBrk="0" hangingPunct="0">
                  <a:lnSpc>
                    <a:spcPct val="90000"/>
                  </a:lnSpc>
                  <a:defRPr/>
                </a:pPr>
                <a:r>
                  <a:rPr lang="en-US" sz="600">
                    <a:solidFill>
                      <a:schemeClr val="bg1"/>
                    </a:solidFill>
                    <a:latin typeface="Arial Black" pitchFamily="34" charset="0"/>
                    <a:cs typeface="+mn-cs"/>
                  </a:rPr>
                  <a:t>Organizations</a:t>
                </a:r>
              </a:p>
            </p:txBody>
          </p:sp>
          <p:sp>
            <p:nvSpPr>
              <p:cNvPr id="192561" name="Rectangle 49"/>
              <p:cNvSpPr>
                <a:spLocks noChangeArrowheads="1"/>
              </p:cNvSpPr>
              <p:nvPr/>
            </p:nvSpPr>
            <p:spPr bwMode="auto">
              <a:xfrm>
                <a:off x="4557" y="2637"/>
                <a:ext cx="225" cy="11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Law</a:t>
                </a:r>
              </a:p>
            </p:txBody>
          </p:sp>
        </p:grpSp>
      </p:grpSp>
      <p:grpSp>
        <p:nvGrpSpPr>
          <p:cNvPr id="7" name="Group 50"/>
          <p:cNvGrpSpPr>
            <a:grpSpLocks/>
          </p:cNvGrpSpPr>
          <p:nvPr/>
        </p:nvGrpSpPr>
        <p:grpSpPr bwMode="auto">
          <a:xfrm>
            <a:off x="4772025" y="4186238"/>
            <a:ext cx="2578100" cy="858837"/>
            <a:chOff x="2998" y="2429"/>
            <a:chExt cx="1624" cy="541"/>
          </a:xfrm>
        </p:grpSpPr>
        <p:sp>
          <p:nvSpPr>
            <p:cNvPr id="192563" name="Rectangle 51"/>
            <p:cNvSpPr>
              <a:spLocks noChangeArrowheads="1"/>
            </p:cNvSpPr>
            <p:nvPr/>
          </p:nvSpPr>
          <p:spPr bwMode="auto">
            <a:xfrm>
              <a:off x="3405" y="2429"/>
              <a:ext cx="411"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Business &amp;</a:t>
              </a:r>
            </a:p>
            <a:p>
              <a:pPr eaLnBrk="0" hangingPunct="0">
                <a:lnSpc>
                  <a:spcPct val="90000"/>
                </a:lnSpc>
                <a:defRPr/>
              </a:pPr>
              <a:r>
                <a:rPr lang="en-US" sz="600">
                  <a:solidFill>
                    <a:schemeClr val="bg1"/>
                  </a:solidFill>
                  <a:latin typeface="Arial Black" pitchFamily="34" charset="0"/>
                  <a:cs typeface="+mn-cs"/>
                </a:rPr>
                <a:t>Commerce</a:t>
              </a:r>
            </a:p>
          </p:txBody>
        </p:sp>
        <p:sp>
          <p:nvSpPr>
            <p:cNvPr id="192564" name="Rectangle 52"/>
            <p:cNvSpPr>
              <a:spLocks noChangeArrowheads="1"/>
            </p:cNvSpPr>
            <p:nvPr/>
          </p:nvSpPr>
          <p:spPr bwMode="auto">
            <a:xfrm>
              <a:off x="3892" y="2429"/>
              <a:ext cx="321"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Politics</a:t>
              </a:r>
            </a:p>
            <a:p>
              <a:pPr eaLnBrk="0" hangingPunct="0">
                <a:lnSpc>
                  <a:spcPct val="90000"/>
                </a:lnSpc>
                <a:defRPr/>
              </a:pPr>
              <a:r>
                <a:rPr lang="en-US" sz="600">
                  <a:solidFill>
                    <a:schemeClr val="bg1"/>
                  </a:solidFill>
                  <a:latin typeface="Arial Black" pitchFamily="34" charset="0"/>
                  <a:cs typeface="+mn-cs"/>
                </a:rPr>
                <a:t>Warfare</a:t>
              </a:r>
            </a:p>
          </p:txBody>
        </p:sp>
        <p:sp>
          <p:nvSpPr>
            <p:cNvPr id="192565" name="Rectangle 53"/>
            <p:cNvSpPr>
              <a:spLocks noChangeArrowheads="1"/>
            </p:cNvSpPr>
            <p:nvPr/>
          </p:nvSpPr>
          <p:spPr bwMode="auto">
            <a:xfrm>
              <a:off x="4002" y="2611"/>
              <a:ext cx="446"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Professions</a:t>
              </a:r>
            </a:p>
            <a:p>
              <a:pPr eaLnBrk="0" hangingPunct="0">
                <a:lnSpc>
                  <a:spcPct val="90000"/>
                </a:lnSpc>
                <a:defRPr/>
              </a:pPr>
              <a:r>
                <a:rPr lang="en-US" sz="600">
                  <a:solidFill>
                    <a:schemeClr val="bg1"/>
                  </a:solidFill>
                  <a:latin typeface="Arial Black" pitchFamily="34" charset="0"/>
                  <a:cs typeface="+mn-cs"/>
                </a:rPr>
                <a:t>Occupations</a:t>
              </a:r>
            </a:p>
          </p:txBody>
        </p:sp>
        <p:sp>
          <p:nvSpPr>
            <p:cNvPr id="192566" name="Rectangle 54"/>
            <p:cNvSpPr>
              <a:spLocks noChangeArrowheads="1"/>
            </p:cNvSpPr>
            <p:nvPr/>
          </p:nvSpPr>
          <p:spPr bwMode="auto">
            <a:xfrm>
              <a:off x="3183" y="2611"/>
              <a:ext cx="409"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Purchasing</a:t>
              </a:r>
            </a:p>
            <a:p>
              <a:pPr eaLnBrk="0" hangingPunct="0">
                <a:lnSpc>
                  <a:spcPct val="90000"/>
                </a:lnSpc>
                <a:defRPr/>
              </a:pPr>
              <a:r>
                <a:rPr lang="en-US" sz="600">
                  <a:solidFill>
                    <a:schemeClr val="bg1"/>
                  </a:solidFill>
                  <a:latin typeface="Arial Black" pitchFamily="34" charset="0"/>
                  <a:cs typeface="+mn-cs"/>
                </a:rPr>
                <a:t>Shopping</a:t>
              </a:r>
            </a:p>
          </p:txBody>
        </p:sp>
        <p:sp>
          <p:nvSpPr>
            <p:cNvPr id="192567" name="Rectangle 55"/>
            <p:cNvSpPr>
              <a:spLocks noChangeArrowheads="1"/>
            </p:cNvSpPr>
            <p:nvPr/>
          </p:nvSpPr>
          <p:spPr bwMode="auto">
            <a:xfrm>
              <a:off x="3790" y="2808"/>
              <a:ext cx="526"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Travel</a:t>
              </a:r>
            </a:p>
            <a:p>
              <a:pPr eaLnBrk="0" hangingPunct="0">
                <a:lnSpc>
                  <a:spcPct val="90000"/>
                </a:lnSpc>
                <a:defRPr/>
              </a:pPr>
              <a:r>
                <a:rPr lang="en-US" sz="600">
                  <a:solidFill>
                    <a:schemeClr val="bg1"/>
                  </a:solidFill>
                  <a:latin typeface="Arial Black" pitchFamily="34" charset="0"/>
                  <a:cs typeface="+mn-cs"/>
                </a:rPr>
                <a:t>Communication</a:t>
              </a:r>
            </a:p>
          </p:txBody>
        </p:sp>
        <p:sp>
          <p:nvSpPr>
            <p:cNvPr id="192568" name="Rectangle 56"/>
            <p:cNvSpPr>
              <a:spLocks noChangeArrowheads="1"/>
            </p:cNvSpPr>
            <p:nvPr/>
          </p:nvSpPr>
          <p:spPr bwMode="auto">
            <a:xfrm>
              <a:off x="3352" y="2808"/>
              <a:ext cx="504"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Transportation</a:t>
              </a:r>
            </a:p>
            <a:p>
              <a:pPr eaLnBrk="0" hangingPunct="0">
                <a:lnSpc>
                  <a:spcPct val="90000"/>
                </a:lnSpc>
                <a:defRPr/>
              </a:pPr>
              <a:r>
                <a:rPr lang="en-US" sz="600">
                  <a:solidFill>
                    <a:schemeClr val="bg1"/>
                  </a:solidFill>
                  <a:latin typeface="Arial Black" pitchFamily="34" charset="0"/>
                  <a:cs typeface="+mn-cs"/>
                </a:rPr>
                <a:t>&amp; Logistics</a:t>
              </a:r>
            </a:p>
          </p:txBody>
        </p:sp>
        <p:sp>
          <p:nvSpPr>
            <p:cNvPr id="192569" name="Rectangle 57"/>
            <p:cNvSpPr>
              <a:spLocks noChangeArrowheads="1"/>
            </p:cNvSpPr>
            <p:nvPr/>
          </p:nvSpPr>
          <p:spPr bwMode="auto">
            <a:xfrm>
              <a:off x="2998" y="2808"/>
              <a:ext cx="365"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Social</a:t>
              </a:r>
            </a:p>
            <a:p>
              <a:pPr eaLnBrk="0" hangingPunct="0">
                <a:lnSpc>
                  <a:spcPct val="90000"/>
                </a:lnSpc>
                <a:defRPr/>
              </a:pPr>
              <a:r>
                <a:rPr lang="en-US" sz="600">
                  <a:solidFill>
                    <a:schemeClr val="bg1"/>
                  </a:solidFill>
                  <a:latin typeface="Arial Black" pitchFamily="34" charset="0"/>
                  <a:cs typeface="+mn-cs"/>
                </a:rPr>
                <a:t>Activities</a:t>
              </a:r>
            </a:p>
          </p:txBody>
        </p:sp>
        <p:sp>
          <p:nvSpPr>
            <p:cNvPr id="192570" name="Rectangle 58"/>
            <p:cNvSpPr>
              <a:spLocks noChangeArrowheads="1"/>
            </p:cNvSpPr>
            <p:nvPr/>
          </p:nvSpPr>
          <p:spPr bwMode="auto">
            <a:xfrm>
              <a:off x="4267" y="2808"/>
              <a:ext cx="355"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Everyday</a:t>
              </a:r>
            </a:p>
            <a:p>
              <a:pPr eaLnBrk="0" hangingPunct="0">
                <a:lnSpc>
                  <a:spcPct val="90000"/>
                </a:lnSpc>
                <a:defRPr/>
              </a:pPr>
              <a:r>
                <a:rPr lang="en-US" sz="600">
                  <a:solidFill>
                    <a:schemeClr val="bg1"/>
                  </a:solidFill>
                  <a:latin typeface="Arial Black" pitchFamily="34" charset="0"/>
                  <a:cs typeface="+mn-cs"/>
                </a:rPr>
                <a:t>Living</a:t>
              </a:r>
            </a:p>
          </p:txBody>
        </p:sp>
        <p:sp>
          <p:nvSpPr>
            <p:cNvPr id="192571" name="Rectangle 59"/>
            <p:cNvSpPr>
              <a:spLocks noChangeArrowheads="1"/>
            </p:cNvSpPr>
            <p:nvPr/>
          </p:nvSpPr>
          <p:spPr bwMode="auto">
            <a:xfrm>
              <a:off x="3556" y="2587"/>
              <a:ext cx="491"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Sports</a:t>
              </a:r>
            </a:p>
            <a:p>
              <a:pPr eaLnBrk="0" hangingPunct="0">
                <a:lnSpc>
                  <a:spcPct val="90000"/>
                </a:lnSpc>
                <a:defRPr/>
              </a:pPr>
              <a:r>
                <a:rPr lang="en-US" sz="600">
                  <a:solidFill>
                    <a:schemeClr val="bg1"/>
                  </a:solidFill>
                  <a:latin typeface="Arial Black" pitchFamily="34" charset="0"/>
                  <a:cs typeface="+mn-cs"/>
                </a:rPr>
                <a:t>Recreation</a:t>
              </a:r>
            </a:p>
            <a:p>
              <a:pPr eaLnBrk="0" hangingPunct="0">
                <a:lnSpc>
                  <a:spcPct val="90000"/>
                </a:lnSpc>
                <a:defRPr/>
              </a:pPr>
              <a:r>
                <a:rPr lang="en-US" sz="600">
                  <a:solidFill>
                    <a:schemeClr val="bg1"/>
                  </a:solidFill>
                  <a:latin typeface="Arial Black" pitchFamily="34" charset="0"/>
                  <a:cs typeface="+mn-cs"/>
                </a:rPr>
                <a:t>Entertainment</a:t>
              </a:r>
            </a:p>
          </p:txBody>
        </p:sp>
      </p:grpSp>
      <p:grpSp>
        <p:nvGrpSpPr>
          <p:cNvPr id="8" name="Group 60"/>
          <p:cNvGrpSpPr>
            <a:grpSpLocks/>
          </p:cNvGrpSpPr>
          <p:nvPr/>
        </p:nvGrpSpPr>
        <p:grpSpPr bwMode="auto">
          <a:xfrm>
            <a:off x="3563938" y="2486025"/>
            <a:ext cx="2070100" cy="1628775"/>
            <a:chOff x="2237" y="1358"/>
            <a:chExt cx="1304" cy="1026"/>
          </a:xfrm>
        </p:grpSpPr>
        <p:sp>
          <p:nvSpPr>
            <p:cNvPr id="192573" name="Rectangle 61"/>
            <p:cNvSpPr>
              <a:spLocks noChangeArrowheads="1"/>
            </p:cNvSpPr>
            <p:nvPr/>
          </p:nvSpPr>
          <p:spPr bwMode="auto">
            <a:xfrm>
              <a:off x="2886" y="1551"/>
              <a:ext cx="421" cy="127"/>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algn="r" eaLnBrk="0" hangingPunct="0">
                <a:lnSpc>
                  <a:spcPct val="90000"/>
                </a:lnSpc>
                <a:defRPr/>
              </a:pPr>
              <a:r>
                <a:rPr lang="en-US" altLang="en-US" sz="800">
                  <a:solidFill>
                    <a:schemeClr val="bg1"/>
                  </a:solidFill>
                  <a:latin typeface="Arial Black" pitchFamily="34" charset="0"/>
                  <a:cs typeface="+mn-cs"/>
                </a:rPr>
                <a:t>Artifacts</a:t>
              </a:r>
              <a:endParaRPr lang="en-US" sz="600">
                <a:solidFill>
                  <a:schemeClr val="bg1"/>
                </a:solidFill>
                <a:latin typeface="Arial Black" pitchFamily="34" charset="0"/>
                <a:cs typeface="+mn-cs"/>
              </a:endParaRPr>
            </a:p>
          </p:txBody>
        </p:sp>
        <p:sp>
          <p:nvSpPr>
            <p:cNvPr id="192574" name="Rectangle 62"/>
            <p:cNvSpPr>
              <a:spLocks noChangeArrowheads="1"/>
            </p:cNvSpPr>
            <p:nvPr/>
          </p:nvSpPr>
          <p:spPr bwMode="auto">
            <a:xfrm>
              <a:off x="2640" y="1769"/>
              <a:ext cx="479" cy="127"/>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800">
                  <a:solidFill>
                    <a:schemeClr val="bg1"/>
                  </a:solidFill>
                  <a:latin typeface="Arial Black" pitchFamily="34" charset="0"/>
                  <a:cs typeface="+mn-cs"/>
                </a:rPr>
                <a:t>Movement</a:t>
              </a:r>
              <a:endParaRPr lang="en-US" sz="800">
                <a:solidFill>
                  <a:schemeClr val="bg1"/>
                </a:solidFill>
                <a:latin typeface="Arial Black" pitchFamily="34" charset="0"/>
                <a:cs typeface="+mn-cs"/>
              </a:endParaRPr>
            </a:p>
          </p:txBody>
        </p:sp>
        <p:sp>
          <p:nvSpPr>
            <p:cNvPr id="192575" name="Rectangle 63"/>
            <p:cNvSpPr>
              <a:spLocks noChangeArrowheads="1"/>
            </p:cNvSpPr>
            <p:nvPr/>
          </p:nvSpPr>
          <p:spPr bwMode="auto">
            <a:xfrm>
              <a:off x="2410" y="1970"/>
              <a:ext cx="470"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State Change</a:t>
              </a:r>
            </a:p>
            <a:p>
              <a:pPr eaLnBrk="0" hangingPunct="0">
                <a:lnSpc>
                  <a:spcPct val="90000"/>
                </a:lnSpc>
                <a:defRPr/>
              </a:pPr>
              <a:r>
                <a:rPr lang="en-US" altLang="en-US" sz="600">
                  <a:solidFill>
                    <a:schemeClr val="bg1"/>
                  </a:solidFill>
                  <a:latin typeface="Arial Black" pitchFamily="34" charset="0"/>
                  <a:cs typeface="+mn-cs"/>
                </a:rPr>
                <a:t>Dynamics</a:t>
              </a:r>
              <a:endParaRPr lang="en-US" sz="600">
                <a:solidFill>
                  <a:schemeClr val="bg1"/>
                </a:solidFill>
                <a:latin typeface="Arial Black" pitchFamily="34" charset="0"/>
                <a:cs typeface="+mn-cs"/>
              </a:endParaRPr>
            </a:p>
          </p:txBody>
        </p:sp>
        <p:sp>
          <p:nvSpPr>
            <p:cNvPr id="192576" name="Rectangle 64"/>
            <p:cNvSpPr>
              <a:spLocks noChangeArrowheads="1"/>
            </p:cNvSpPr>
            <p:nvPr/>
          </p:nvSpPr>
          <p:spPr bwMode="auto">
            <a:xfrm>
              <a:off x="2237" y="1717"/>
              <a:ext cx="360" cy="21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Materials</a:t>
              </a:r>
            </a:p>
            <a:p>
              <a:pPr eaLnBrk="0" hangingPunct="0">
                <a:lnSpc>
                  <a:spcPct val="90000"/>
                </a:lnSpc>
                <a:defRPr/>
              </a:pPr>
              <a:r>
                <a:rPr lang="en-US" sz="600">
                  <a:solidFill>
                    <a:schemeClr val="bg1"/>
                  </a:solidFill>
                  <a:latin typeface="Arial Black" pitchFamily="34" charset="0"/>
                  <a:cs typeface="+mn-cs"/>
                </a:rPr>
                <a:t>Parts</a:t>
              </a:r>
            </a:p>
            <a:p>
              <a:pPr eaLnBrk="0" hangingPunct="0">
                <a:lnSpc>
                  <a:spcPct val="90000"/>
                </a:lnSpc>
                <a:defRPr/>
              </a:pPr>
              <a:r>
                <a:rPr lang="en-US" sz="600">
                  <a:solidFill>
                    <a:schemeClr val="bg1"/>
                  </a:solidFill>
                  <a:latin typeface="Arial Black" pitchFamily="34" charset="0"/>
                  <a:cs typeface="+mn-cs"/>
                </a:rPr>
                <a:t>Statics</a:t>
              </a:r>
            </a:p>
          </p:txBody>
        </p:sp>
        <p:sp>
          <p:nvSpPr>
            <p:cNvPr id="192577" name="Rectangle 65"/>
            <p:cNvSpPr>
              <a:spLocks noChangeArrowheads="1"/>
            </p:cNvSpPr>
            <p:nvPr/>
          </p:nvSpPr>
          <p:spPr bwMode="auto">
            <a:xfrm>
              <a:off x="2678" y="2188"/>
              <a:ext cx="411" cy="196"/>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Physical</a:t>
              </a:r>
            </a:p>
            <a:p>
              <a:pPr eaLnBrk="0" hangingPunct="0">
                <a:lnSpc>
                  <a:spcPct val="90000"/>
                </a:lnSpc>
                <a:defRPr/>
              </a:pPr>
              <a:r>
                <a:rPr lang="en-US" sz="800">
                  <a:solidFill>
                    <a:schemeClr val="bg1"/>
                  </a:solidFill>
                  <a:latin typeface="Arial Black" pitchFamily="34" charset="0"/>
                  <a:cs typeface="+mn-cs"/>
                </a:rPr>
                <a:t>Agents</a:t>
              </a:r>
            </a:p>
          </p:txBody>
        </p:sp>
        <p:sp>
          <p:nvSpPr>
            <p:cNvPr id="192578" name="Rectangle 66"/>
            <p:cNvSpPr>
              <a:spLocks noChangeArrowheads="1"/>
            </p:cNvSpPr>
            <p:nvPr/>
          </p:nvSpPr>
          <p:spPr bwMode="auto">
            <a:xfrm>
              <a:off x="2458" y="1522"/>
              <a:ext cx="371"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600">
                  <a:solidFill>
                    <a:schemeClr val="bg1"/>
                  </a:solidFill>
                  <a:latin typeface="Arial Black" pitchFamily="34" charset="0"/>
                  <a:cs typeface="+mn-cs"/>
                </a:rPr>
                <a:t>Borders</a:t>
              </a:r>
            </a:p>
            <a:p>
              <a:pPr eaLnBrk="0" hangingPunct="0">
                <a:lnSpc>
                  <a:spcPct val="90000"/>
                </a:lnSpc>
                <a:defRPr/>
              </a:pPr>
              <a:r>
                <a:rPr lang="en-US" altLang="en-US" sz="600">
                  <a:solidFill>
                    <a:schemeClr val="bg1"/>
                  </a:solidFill>
                  <a:latin typeface="Arial Black" pitchFamily="34" charset="0"/>
                  <a:cs typeface="+mn-cs"/>
                </a:rPr>
                <a:t>Geometry</a:t>
              </a:r>
              <a:endParaRPr lang="en-US" sz="600">
                <a:solidFill>
                  <a:schemeClr val="bg1"/>
                </a:solidFill>
                <a:latin typeface="Arial Black" pitchFamily="34" charset="0"/>
                <a:cs typeface="+mn-cs"/>
              </a:endParaRPr>
            </a:p>
          </p:txBody>
        </p:sp>
        <p:sp>
          <p:nvSpPr>
            <p:cNvPr id="192579" name="Rectangle 67"/>
            <p:cNvSpPr>
              <a:spLocks noChangeArrowheads="1"/>
            </p:cNvSpPr>
            <p:nvPr/>
          </p:nvSpPr>
          <p:spPr bwMode="auto">
            <a:xfrm>
              <a:off x="3066" y="1358"/>
              <a:ext cx="364" cy="196"/>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algn="r" eaLnBrk="0" hangingPunct="0">
                <a:lnSpc>
                  <a:spcPct val="90000"/>
                </a:lnSpc>
                <a:defRPr/>
              </a:pPr>
              <a:r>
                <a:rPr lang="en-US" altLang="en-US" sz="800">
                  <a:solidFill>
                    <a:schemeClr val="bg1"/>
                  </a:solidFill>
                  <a:latin typeface="Arial Black" pitchFamily="34" charset="0"/>
                  <a:cs typeface="+mn-cs"/>
                </a:rPr>
                <a:t>Events</a:t>
              </a:r>
            </a:p>
            <a:p>
              <a:pPr algn="r" eaLnBrk="0" hangingPunct="0">
                <a:lnSpc>
                  <a:spcPct val="90000"/>
                </a:lnSpc>
                <a:defRPr/>
              </a:pPr>
              <a:r>
                <a:rPr lang="en-US" sz="800">
                  <a:solidFill>
                    <a:schemeClr val="bg1"/>
                  </a:solidFill>
                  <a:latin typeface="Arial Black" pitchFamily="34" charset="0"/>
                  <a:cs typeface="+mn-cs"/>
                </a:rPr>
                <a:t>Scripts</a:t>
              </a:r>
            </a:p>
          </p:txBody>
        </p:sp>
        <p:sp>
          <p:nvSpPr>
            <p:cNvPr id="192580" name="Rectangle 68"/>
            <p:cNvSpPr>
              <a:spLocks noChangeArrowheads="1"/>
            </p:cNvSpPr>
            <p:nvPr/>
          </p:nvSpPr>
          <p:spPr bwMode="auto">
            <a:xfrm>
              <a:off x="2346" y="1372"/>
              <a:ext cx="300"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Spatial</a:t>
              </a:r>
            </a:p>
            <a:p>
              <a:pPr eaLnBrk="0" hangingPunct="0">
                <a:lnSpc>
                  <a:spcPct val="90000"/>
                </a:lnSpc>
                <a:defRPr/>
              </a:pPr>
              <a:r>
                <a:rPr lang="en-US" sz="600">
                  <a:solidFill>
                    <a:schemeClr val="bg1"/>
                  </a:solidFill>
                  <a:latin typeface="Arial Black" pitchFamily="34" charset="0"/>
                  <a:cs typeface="+mn-cs"/>
                </a:rPr>
                <a:t>Paths</a:t>
              </a:r>
            </a:p>
          </p:txBody>
        </p:sp>
        <p:sp>
          <p:nvSpPr>
            <p:cNvPr id="192581" name="Rectangle 69"/>
            <p:cNvSpPr>
              <a:spLocks noChangeArrowheads="1"/>
            </p:cNvSpPr>
            <p:nvPr/>
          </p:nvSpPr>
          <p:spPr bwMode="auto">
            <a:xfrm>
              <a:off x="3158" y="1730"/>
              <a:ext cx="383" cy="196"/>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Actors</a:t>
              </a:r>
            </a:p>
            <a:p>
              <a:pPr eaLnBrk="0" hangingPunct="0">
                <a:lnSpc>
                  <a:spcPct val="90000"/>
                </a:lnSpc>
                <a:defRPr/>
              </a:pPr>
              <a:r>
                <a:rPr lang="en-US" altLang="en-US" sz="800">
                  <a:solidFill>
                    <a:schemeClr val="bg1"/>
                  </a:solidFill>
                  <a:latin typeface="Arial Black" pitchFamily="34" charset="0"/>
                  <a:cs typeface="+mn-cs"/>
                </a:rPr>
                <a:t>Actions</a:t>
              </a:r>
              <a:endParaRPr lang="en-US" sz="800">
                <a:solidFill>
                  <a:schemeClr val="bg1"/>
                </a:solidFill>
                <a:latin typeface="Arial Black" pitchFamily="34" charset="0"/>
                <a:cs typeface="+mn-cs"/>
              </a:endParaRPr>
            </a:p>
          </p:txBody>
        </p:sp>
        <p:sp>
          <p:nvSpPr>
            <p:cNvPr id="192582" name="Rectangle 70"/>
            <p:cNvSpPr>
              <a:spLocks noChangeArrowheads="1"/>
            </p:cNvSpPr>
            <p:nvPr/>
          </p:nvSpPr>
          <p:spPr bwMode="auto">
            <a:xfrm>
              <a:off x="2956" y="1957"/>
              <a:ext cx="315" cy="196"/>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Plans</a:t>
              </a:r>
            </a:p>
            <a:p>
              <a:pPr eaLnBrk="0" hangingPunct="0">
                <a:lnSpc>
                  <a:spcPct val="90000"/>
                </a:lnSpc>
                <a:defRPr/>
              </a:pPr>
              <a:r>
                <a:rPr lang="en-US" sz="800">
                  <a:solidFill>
                    <a:schemeClr val="bg1"/>
                  </a:solidFill>
                  <a:latin typeface="Arial Black" pitchFamily="34" charset="0"/>
                  <a:cs typeface="+mn-cs"/>
                </a:rPr>
                <a:t>Goals</a:t>
              </a:r>
            </a:p>
          </p:txBody>
        </p:sp>
      </p:grpSp>
      <p:grpSp>
        <p:nvGrpSpPr>
          <p:cNvPr id="9" name="Group 71"/>
          <p:cNvGrpSpPr>
            <a:grpSpLocks/>
          </p:cNvGrpSpPr>
          <p:nvPr/>
        </p:nvGrpSpPr>
        <p:grpSpPr bwMode="auto">
          <a:xfrm>
            <a:off x="2774950" y="2287588"/>
            <a:ext cx="3709988" cy="1854200"/>
            <a:chOff x="1740" y="1233"/>
            <a:chExt cx="2337" cy="1168"/>
          </a:xfrm>
        </p:grpSpPr>
        <p:sp>
          <p:nvSpPr>
            <p:cNvPr id="192584" name="Rectangle 72"/>
            <p:cNvSpPr>
              <a:spLocks noChangeArrowheads="1"/>
            </p:cNvSpPr>
            <p:nvPr/>
          </p:nvSpPr>
          <p:spPr bwMode="auto">
            <a:xfrm>
              <a:off x="3182" y="1233"/>
              <a:ext cx="334" cy="14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1000">
                  <a:solidFill>
                    <a:schemeClr val="bg1"/>
                  </a:solidFill>
                  <a:latin typeface="Arial Black" pitchFamily="34" charset="0"/>
                  <a:cs typeface="+mn-cs"/>
                </a:rPr>
                <a:t>Time</a:t>
              </a:r>
              <a:endParaRPr lang="en-US" sz="1000">
                <a:solidFill>
                  <a:schemeClr val="bg1"/>
                </a:solidFill>
                <a:latin typeface="Arial Black" pitchFamily="34" charset="0"/>
                <a:cs typeface="+mn-cs"/>
              </a:endParaRPr>
            </a:p>
          </p:txBody>
        </p:sp>
        <p:sp>
          <p:nvSpPr>
            <p:cNvPr id="192585" name="Rectangle 73"/>
            <p:cNvSpPr>
              <a:spLocks noChangeArrowheads="1"/>
            </p:cNvSpPr>
            <p:nvPr/>
          </p:nvSpPr>
          <p:spPr bwMode="auto">
            <a:xfrm>
              <a:off x="3371" y="1488"/>
              <a:ext cx="422" cy="14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1000">
                  <a:solidFill>
                    <a:schemeClr val="bg1"/>
                  </a:solidFill>
                  <a:latin typeface="Arial Black" pitchFamily="34" charset="0"/>
                  <a:cs typeface="+mn-cs"/>
                </a:rPr>
                <a:t>Agents</a:t>
              </a:r>
              <a:endParaRPr lang="en-US" sz="1000">
                <a:solidFill>
                  <a:schemeClr val="bg1"/>
                </a:solidFill>
                <a:latin typeface="Arial Black" pitchFamily="34" charset="0"/>
                <a:cs typeface="+mn-cs"/>
              </a:endParaRPr>
            </a:p>
          </p:txBody>
        </p:sp>
        <p:sp>
          <p:nvSpPr>
            <p:cNvPr id="192586" name="Rectangle 74"/>
            <p:cNvSpPr>
              <a:spLocks noChangeArrowheads="1"/>
            </p:cNvSpPr>
            <p:nvPr/>
          </p:nvSpPr>
          <p:spPr bwMode="auto">
            <a:xfrm>
              <a:off x="2228" y="1233"/>
              <a:ext cx="386" cy="144"/>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1000">
                  <a:solidFill>
                    <a:schemeClr val="bg1"/>
                  </a:solidFill>
                  <a:latin typeface="Arial Black" pitchFamily="34" charset="0"/>
                  <a:cs typeface="+mn-cs"/>
                </a:rPr>
                <a:t>Space</a:t>
              </a:r>
              <a:endParaRPr lang="en-US" sz="1000">
                <a:solidFill>
                  <a:schemeClr val="bg1"/>
                </a:solidFill>
                <a:latin typeface="Arial Black" pitchFamily="34" charset="0"/>
                <a:cs typeface="+mn-cs"/>
              </a:endParaRPr>
            </a:p>
          </p:txBody>
        </p:sp>
        <p:sp>
          <p:nvSpPr>
            <p:cNvPr id="192587" name="Rectangle 75"/>
            <p:cNvSpPr>
              <a:spLocks noChangeArrowheads="1"/>
            </p:cNvSpPr>
            <p:nvPr/>
          </p:nvSpPr>
          <p:spPr bwMode="auto">
            <a:xfrm>
              <a:off x="1956" y="1492"/>
              <a:ext cx="485" cy="22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85000"/>
                </a:lnSpc>
                <a:defRPr/>
              </a:pPr>
              <a:r>
                <a:rPr lang="en-US" altLang="en-US" sz="1000">
                  <a:solidFill>
                    <a:schemeClr val="bg1"/>
                  </a:solidFill>
                  <a:latin typeface="Arial Black" pitchFamily="34" charset="0"/>
                  <a:cs typeface="+mn-cs"/>
                </a:rPr>
                <a:t>Physical</a:t>
              </a:r>
            </a:p>
            <a:p>
              <a:pPr eaLnBrk="0" hangingPunct="0">
                <a:lnSpc>
                  <a:spcPct val="85000"/>
                </a:lnSpc>
                <a:defRPr/>
              </a:pPr>
              <a:r>
                <a:rPr lang="en-US" sz="1000">
                  <a:solidFill>
                    <a:schemeClr val="bg1"/>
                  </a:solidFill>
                  <a:latin typeface="Arial Black" pitchFamily="34" charset="0"/>
                  <a:cs typeface="+mn-cs"/>
                </a:rPr>
                <a:t>Objects</a:t>
              </a:r>
            </a:p>
          </p:txBody>
        </p:sp>
        <p:sp>
          <p:nvSpPr>
            <p:cNvPr id="192588" name="Rectangle 76"/>
            <p:cNvSpPr>
              <a:spLocks noChangeArrowheads="1"/>
            </p:cNvSpPr>
            <p:nvPr/>
          </p:nvSpPr>
          <p:spPr bwMode="auto">
            <a:xfrm>
              <a:off x="1747" y="2171"/>
              <a:ext cx="422" cy="23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1000">
                  <a:solidFill>
                    <a:schemeClr val="bg1"/>
                  </a:solidFill>
                  <a:latin typeface="Arial Black" pitchFamily="34" charset="0"/>
                  <a:cs typeface="+mn-cs"/>
                </a:rPr>
                <a:t>Human</a:t>
              </a:r>
            </a:p>
            <a:p>
              <a:pPr eaLnBrk="0" hangingPunct="0">
                <a:lnSpc>
                  <a:spcPct val="90000"/>
                </a:lnSpc>
                <a:defRPr/>
              </a:pPr>
              <a:r>
                <a:rPr lang="en-US" sz="1000">
                  <a:solidFill>
                    <a:schemeClr val="bg1"/>
                  </a:solidFill>
                  <a:latin typeface="Arial Black" pitchFamily="34" charset="0"/>
                  <a:cs typeface="+mn-cs"/>
                </a:rPr>
                <a:t>Beings</a:t>
              </a:r>
            </a:p>
          </p:txBody>
        </p:sp>
        <p:sp>
          <p:nvSpPr>
            <p:cNvPr id="192589" name="Rectangle 77"/>
            <p:cNvSpPr>
              <a:spLocks noChangeArrowheads="1"/>
            </p:cNvSpPr>
            <p:nvPr/>
          </p:nvSpPr>
          <p:spPr bwMode="auto">
            <a:xfrm>
              <a:off x="3620" y="1716"/>
              <a:ext cx="409" cy="23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1000">
                  <a:solidFill>
                    <a:schemeClr val="bg1"/>
                  </a:solidFill>
                  <a:latin typeface="Arial Black" pitchFamily="34" charset="0"/>
                  <a:cs typeface="+mn-cs"/>
                </a:rPr>
                <a:t>Organ-</a:t>
              </a:r>
            </a:p>
            <a:p>
              <a:pPr eaLnBrk="0" hangingPunct="0">
                <a:lnSpc>
                  <a:spcPct val="90000"/>
                </a:lnSpc>
                <a:defRPr/>
              </a:pPr>
              <a:r>
                <a:rPr lang="en-US" altLang="en-US" sz="1000">
                  <a:solidFill>
                    <a:schemeClr val="bg1"/>
                  </a:solidFill>
                  <a:latin typeface="Arial Black" pitchFamily="34" charset="0"/>
                  <a:cs typeface="+mn-cs"/>
                </a:rPr>
                <a:t>ization</a:t>
              </a:r>
              <a:endParaRPr lang="en-US" sz="1000">
                <a:solidFill>
                  <a:schemeClr val="bg1"/>
                </a:solidFill>
                <a:latin typeface="Arial Black" pitchFamily="34" charset="0"/>
                <a:cs typeface="+mn-cs"/>
              </a:endParaRPr>
            </a:p>
          </p:txBody>
        </p:sp>
        <p:sp>
          <p:nvSpPr>
            <p:cNvPr id="192590" name="Rectangle 78"/>
            <p:cNvSpPr>
              <a:spLocks noChangeArrowheads="1"/>
            </p:cNvSpPr>
            <p:nvPr/>
          </p:nvSpPr>
          <p:spPr bwMode="auto">
            <a:xfrm>
              <a:off x="3542" y="2171"/>
              <a:ext cx="535" cy="23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1000">
                  <a:solidFill>
                    <a:schemeClr val="bg1"/>
                  </a:solidFill>
                  <a:latin typeface="Arial Black" pitchFamily="34" charset="0"/>
                  <a:cs typeface="+mn-cs"/>
                </a:rPr>
                <a:t>Human</a:t>
              </a:r>
            </a:p>
            <a:p>
              <a:pPr eaLnBrk="0" hangingPunct="0">
                <a:lnSpc>
                  <a:spcPct val="90000"/>
                </a:lnSpc>
                <a:defRPr/>
              </a:pPr>
              <a:r>
                <a:rPr lang="en-US" sz="1000">
                  <a:solidFill>
                    <a:schemeClr val="bg1"/>
                  </a:solidFill>
                  <a:latin typeface="Arial Black" pitchFamily="34" charset="0"/>
                  <a:cs typeface="+mn-cs"/>
                </a:rPr>
                <a:t>Activities</a:t>
              </a:r>
            </a:p>
          </p:txBody>
        </p:sp>
        <p:sp>
          <p:nvSpPr>
            <p:cNvPr id="192591" name="Rectangle 79"/>
            <p:cNvSpPr>
              <a:spLocks noChangeArrowheads="1"/>
            </p:cNvSpPr>
            <p:nvPr/>
          </p:nvSpPr>
          <p:spPr bwMode="auto">
            <a:xfrm>
              <a:off x="1740" y="1716"/>
              <a:ext cx="409" cy="23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1000">
                  <a:solidFill>
                    <a:schemeClr val="bg1"/>
                  </a:solidFill>
                  <a:latin typeface="Arial Black" pitchFamily="34" charset="0"/>
                  <a:cs typeface="+mn-cs"/>
                </a:rPr>
                <a:t>Living</a:t>
              </a:r>
            </a:p>
            <a:p>
              <a:pPr eaLnBrk="0" hangingPunct="0">
                <a:lnSpc>
                  <a:spcPct val="90000"/>
                </a:lnSpc>
                <a:defRPr/>
              </a:pPr>
              <a:r>
                <a:rPr lang="en-US" sz="1000">
                  <a:solidFill>
                    <a:schemeClr val="bg1"/>
                  </a:solidFill>
                  <a:latin typeface="Arial Black" pitchFamily="34" charset="0"/>
                  <a:cs typeface="+mn-cs"/>
                </a:rPr>
                <a:t>Things</a:t>
              </a:r>
            </a:p>
          </p:txBody>
        </p:sp>
      </p:grpSp>
      <p:grpSp>
        <p:nvGrpSpPr>
          <p:cNvPr id="10" name="Group 80"/>
          <p:cNvGrpSpPr>
            <a:grpSpLocks/>
          </p:cNvGrpSpPr>
          <p:nvPr/>
        </p:nvGrpSpPr>
        <p:grpSpPr bwMode="auto">
          <a:xfrm>
            <a:off x="995363" y="3436938"/>
            <a:ext cx="3914775" cy="1608137"/>
            <a:chOff x="619" y="1957"/>
            <a:chExt cx="2466" cy="1013"/>
          </a:xfrm>
        </p:grpSpPr>
        <p:grpSp>
          <p:nvGrpSpPr>
            <p:cNvPr id="11" name="Group 81"/>
            <p:cNvGrpSpPr>
              <a:grpSpLocks/>
            </p:cNvGrpSpPr>
            <p:nvPr/>
          </p:nvGrpSpPr>
          <p:grpSpPr bwMode="auto">
            <a:xfrm>
              <a:off x="1517" y="1957"/>
              <a:ext cx="1568" cy="834"/>
              <a:chOff x="1517" y="1957"/>
              <a:chExt cx="1568" cy="834"/>
            </a:xfrm>
          </p:grpSpPr>
          <p:sp>
            <p:nvSpPr>
              <p:cNvPr id="192594" name="Rectangle 82"/>
              <p:cNvSpPr>
                <a:spLocks noChangeArrowheads="1"/>
              </p:cNvSpPr>
              <p:nvPr/>
            </p:nvSpPr>
            <p:spPr bwMode="auto">
              <a:xfrm>
                <a:off x="2659" y="2595"/>
                <a:ext cx="426" cy="196"/>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Social</a:t>
                </a:r>
              </a:p>
              <a:p>
                <a:pPr eaLnBrk="0" hangingPunct="0">
                  <a:lnSpc>
                    <a:spcPct val="90000"/>
                  </a:lnSpc>
                  <a:defRPr/>
                </a:pPr>
                <a:r>
                  <a:rPr lang="en-US" sz="800">
                    <a:solidFill>
                      <a:schemeClr val="bg1"/>
                    </a:solidFill>
                    <a:latin typeface="Arial Black" pitchFamily="34" charset="0"/>
                    <a:cs typeface="+mn-cs"/>
                  </a:rPr>
                  <a:t>Behavior</a:t>
                </a:r>
              </a:p>
            </p:txBody>
          </p:sp>
          <p:sp>
            <p:nvSpPr>
              <p:cNvPr id="192595" name="Rectangle 83"/>
              <p:cNvSpPr>
                <a:spLocks noChangeArrowheads="1"/>
              </p:cNvSpPr>
              <p:nvPr/>
            </p:nvSpPr>
            <p:spPr bwMode="auto">
              <a:xfrm>
                <a:off x="2001" y="1957"/>
                <a:ext cx="333" cy="196"/>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Life</a:t>
                </a:r>
              </a:p>
              <a:p>
                <a:pPr eaLnBrk="0" hangingPunct="0">
                  <a:lnSpc>
                    <a:spcPct val="90000"/>
                  </a:lnSpc>
                  <a:defRPr/>
                </a:pPr>
                <a:r>
                  <a:rPr lang="en-US" sz="800">
                    <a:solidFill>
                      <a:schemeClr val="bg1"/>
                    </a:solidFill>
                    <a:latin typeface="Arial Black" pitchFamily="34" charset="0"/>
                    <a:cs typeface="+mn-cs"/>
                  </a:rPr>
                  <a:t>Forms</a:t>
                </a:r>
              </a:p>
            </p:txBody>
          </p:sp>
          <p:sp>
            <p:nvSpPr>
              <p:cNvPr id="192596" name="Rectangle 84"/>
              <p:cNvSpPr>
                <a:spLocks noChangeArrowheads="1"/>
              </p:cNvSpPr>
              <p:nvPr/>
            </p:nvSpPr>
            <p:spPr bwMode="auto">
              <a:xfrm>
                <a:off x="2415" y="2446"/>
                <a:ext cx="397" cy="127"/>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Animals</a:t>
                </a:r>
              </a:p>
            </p:txBody>
          </p:sp>
          <p:sp>
            <p:nvSpPr>
              <p:cNvPr id="192597" name="Rectangle 85"/>
              <p:cNvSpPr>
                <a:spLocks noChangeArrowheads="1"/>
              </p:cNvSpPr>
              <p:nvPr/>
            </p:nvSpPr>
            <p:spPr bwMode="auto">
              <a:xfrm>
                <a:off x="2222" y="2221"/>
                <a:ext cx="336" cy="127"/>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Plants</a:t>
                </a:r>
              </a:p>
            </p:txBody>
          </p:sp>
          <p:sp>
            <p:nvSpPr>
              <p:cNvPr id="192598" name="Rectangle 86"/>
              <p:cNvSpPr>
                <a:spLocks noChangeArrowheads="1"/>
              </p:cNvSpPr>
              <p:nvPr/>
            </p:nvSpPr>
            <p:spPr bwMode="auto">
              <a:xfrm>
                <a:off x="1517" y="1991"/>
                <a:ext cx="394" cy="127"/>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800">
                    <a:solidFill>
                      <a:schemeClr val="bg1"/>
                    </a:solidFill>
                    <a:latin typeface="Arial Black" pitchFamily="34" charset="0"/>
                    <a:cs typeface="+mn-cs"/>
                  </a:rPr>
                  <a:t>Ecology</a:t>
                </a:r>
              </a:p>
            </p:txBody>
          </p:sp>
        </p:grpSp>
        <p:grpSp>
          <p:nvGrpSpPr>
            <p:cNvPr id="12" name="Group 87"/>
            <p:cNvGrpSpPr>
              <a:grpSpLocks/>
            </p:cNvGrpSpPr>
            <p:nvPr/>
          </p:nvGrpSpPr>
          <p:grpSpPr bwMode="auto">
            <a:xfrm>
              <a:off x="619" y="2205"/>
              <a:ext cx="1033" cy="765"/>
              <a:chOff x="619" y="2205"/>
              <a:chExt cx="1033" cy="765"/>
            </a:xfrm>
          </p:grpSpPr>
          <p:sp>
            <p:nvSpPr>
              <p:cNvPr id="192600" name="Rectangle 88"/>
              <p:cNvSpPr>
                <a:spLocks noChangeArrowheads="1"/>
              </p:cNvSpPr>
              <p:nvPr/>
            </p:nvSpPr>
            <p:spPr bwMode="auto">
              <a:xfrm>
                <a:off x="1254" y="2205"/>
                <a:ext cx="398"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Natural</a:t>
                </a:r>
              </a:p>
              <a:p>
                <a:pPr eaLnBrk="0" hangingPunct="0">
                  <a:lnSpc>
                    <a:spcPct val="90000"/>
                  </a:lnSpc>
                  <a:defRPr/>
                </a:pPr>
                <a:r>
                  <a:rPr lang="en-US" sz="600">
                    <a:solidFill>
                      <a:schemeClr val="bg1"/>
                    </a:solidFill>
                    <a:latin typeface="Arial Black" pitchFamily="34" charset="0"/>
                    <a:cs typeface="+mn-cs"/>
                  </a:rPr>
                  <a:t>Geography</a:t>
                </a:r>
              </a:p>
            </p:txBody>
          </p:sp>
          <p:sp>
            <p:nvSpPr>
              <p:cNvPr id="192601" name="Rectangle 89"/>
              <p:cNvSpPr>
                <a:spLocks noChangeArrowheads="1"/>
              </p:cNvSpPr>
              <p:nvPr/>
            </p:nvSpPr>
            <p:spPr bwMode="auto">
              <a:xfrm>
                <a:off x="619" y="2808"/>
                <a:ext cx="462"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Earth &amp;</a:t>
                </a:r>
              </a:p>
              <a:p>
                <a:pPr eaLnBrk="0" hangingPunct="0">
                  <a:lnSpc>
                    <a:spcPct val="90000"/>
                  </a:lnSpc>
                  <a:defRPr/>
                </a:pPr>
                <a:r>
                  <a:rPr lang="en-US" sz="600">
                    <a:solidFill>
                      <a:schemeClr val="bg1"/>
                    </a:solidFill>
                    <a:latin typeface="Arial Black" pitchFamily="34" charset="0"/>
                    <a:cs typeface="+mn-cs"/>
                  </a:rPr>
                  <a:t>Solar System</a:t>
                </a:r>
              </a:p>
            </p:txBody>
          </p:sp>
          <p:sp>
            <p:nvSpPr>
              <p:cNvPr id="192602" name="Rectangle 90"/>
              <p:cNvSpPr>
                <a:spLocks noChangeArrowheads="1"/>
              </p:cNvSpPr>
              <p:nvPr/>
            </p:nvSpPr>
            <p:spPr bwMode="auto">
              <a:xfrm>
                <a:off x="1049" y="2429"/>
                <a:ext cx="398" cy="16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Political</a:t>
                </a:r>
              </a:p>
              <a:p>
                <a:pPr eaLnBrk="0" hangingPunct="0">
                  <a:lnSpc>
                    <a:spcPct val="90000"/>
                  </a:lnSpc>
                  <a:defRPr/>
                </a:pPr>
                <a:r>
                  <a:rPr lang="en-US" sz="600">
                    <a:solidFill>
                      <a:schemeClr val="bg1"/>
                    </a:solidFill>
                    <a:latin typeface="Arial Black" pitchFamily="34" charset="0"/>
                    <a:cs typeface="+mn-cs"/>
                  </a:rPr>
                  <a:t>Geography</a:t>
                </a:r>
              </a:p>
            </p:txBody>
          </p:sp>
          <p:sp>
            <p:nvSpPr>
              <p:cNvPr id="192603" name="Rectangle 91"/>
              <p:cNvSpPr>
                <a:spLocks noChangeArrowheads="1"/>
              </p:cNvSpPr>
              <p:nvPr/>
            </p:nvSpPr>
            <p:spPr bwMode="auto">
              <a:xfrm>
                <a:off x="891" y="2637"/>
                <a:ext cx="334" cy="11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sz="600">
                    <a:solidFill>
                      <a:schemeClr val="bg1"/>
                    </a:solidFill>
                    <a:latin typeface="Arial Black" pitchFamily="34" charset="0"/>
                    <a:cs typeface="+mn-cs"/>
                  </a:rPr>
                  <a:t>Weather</a:t>
                </a:r>
              </a:p>
            </p:txBody>
          </p:sp>
        </p:grpSp>
      </p:grpSp>
      <p:sp>
        <p:nvSpPr>
          <p:cNvPr id="192604" name="Rectangle 92"/>
          <p:cNvSpPr>
            <a:spLocks noChangeArrowheads="1"/>
          </p:cNvSpPr>
          <p:nvPr/>
        </p:nvSpPr>
        <p:spPr bwMode="auto">
          <a:xfrm>
            <a:off x="1473200" y="5281613"/>
            <a:ext cx="6213475" cy="366712"/>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r>
              <a:rPr lang="en-US" altLang="en-US" sz="2000" dirty="0">
                <a:solidFill>
                  <a:schemeClr val="bg1"/>
                </a:solidFill>
                <a:latin typeface="Arial Black" pitchFamily="34" charset="0"/>
                <a:cs typeface="+mn-cs"/>
              </a:rPr>
              <a:t>General Knowledge about Various Domains</a:t>
            </a:r>
            <a:endParaRPr lang="en-US" sz="1600" dirty="0">
              <a:solidFill>
                <a:schemeClr val="bg1"/>
              </a:solidFill>
              <a:latin typeface="Arial Black" pitchFamily="34" charset="0"/>
              <a:cs typeface="+mn-cs"/>
            </a:endParaRPr>
          </a:p>
        </p:txBody>
      </p:sp>
      <p:sp>
        <p:nvSpPr>
          <p:cNvPr id="69658" name="Rectangle 93"/>
          <p:cNvSpPr>
            <a:spLocks noChangeArrowheads="1"/>
          </p:cNvSpPr>
          <p:nvPr/>
        </p:nvSpPr>
        <p:spPr bwMode="auto">
          <a:xfrm>
            <a:off x="467927" y="1435100"/>
            <a:ext cx="3006725" cy="1603375"/>
          </a:xfrm>
          <a:prstGeom prst="rect">
            <a:avLst/>
          </a:prstGeom>
          <a:noFill/>
          <a:ln w="12700">
            <a:noFill/>
            <a:miter lim="800000"/>
            <a:headEnd/>
            <a:tailEnd/>
          </a:ln>
        </p:spPr>
        <p:txBody>
          <a:bodyPr lIns="90487" tIns="44450" rIns="90487" bIns="44450"/>
          <a:lstStyle/>
          <a:p>
            <a:pPr eaLnBrk="0" hangingPunct="0">
              <a:spcBef>
                <a:spcPct val="10000"/>
              </a:spcBef>
              <a:tabLst>
                <a:tab pos="1255713" algn="r"/>
                <a:tab pos="1428750" algn="l"/>
              </a:tabLst>
              <a:defRPr/>
            </a:pPr>
            <a:r>
              <a:rPr lang="en-US" altLang="en-US" u="sng"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Cyc contains:</a:t>
            </a:r>
          </a:p>
          <a:p>
            <a:pPr eaLnBrk="0" hangingPunct="0">
              <a:spcBef>
                <a:spcPct val="10000"/>
              </a:spcBef>
              <a:tabLst>
                <a:tab pos="1255713" algn="r"/>
                <a:tab pos="1428750" algn="l"/>
              </a:tabLst>
              <a:defRPr/>
            </a:pPr>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	15,000	Predicates	</a:t>
            </a:r>
          </a:p>
          <a:p>
            <a:pPr eaLnBrk="0" hangingPunct="0">
              <a:spcBef>
                <a:spcPct val="10000"/>
              </a:spcBef>
              <a:tabLst>
                <a:tab pos="1255713" algn="r"/>
                <a:tab pos="1428750" algn="l"/>
              </a:tabLst>
              <a:defRPr/>
            </a:pPr>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	300,000	Concepts</a:t>
            </a:r>
          </a:p>
          <a:p>
            <a:pPr eaLnBrk="0" hangingPunct="0">
              <a:spcBef>
                <a:spcPct val="10000"/>
              </a:spcBef>
              <a:tabLst>
                <a:tab pos="1255713" algn="r"/>
                <a:tab pos="1428750" algn="l"/>
              </a:tabLst>
              <a:defRPr/>
            </a:pPr>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	3,200,000	Assertions</a:t>
            </a:r>
          </a:p>
        </p:txBody>
      </p:sp>
      <p:sp>
        <p:nvSpPr>
          <p:cNvPr id="69659" name="Rectangle 94"/>
          <p:cNvSpPr>
            <a:spLocks noChangeArrowheads="1"/>
          </p:cNvSpPr>
          <p:nvPr/>
        </p:nvSpPr>
        <p:spPr bwMode="auto">
          <a:xfrm>
            <a:off x="5675313" y="1352550"/>
            <a:ext cx="3302000" cy="1470025"/>
          </a:xfrm>
          <a:prstGeom prst="rect">
            <a:avLst/>
          </a:prstGeom>
          <a:noFill/>
          <a:ln w="12700">
            <a:noFill/>
            <a:miter lim="800000"/>
            <a:headEnd/>
            <a:tailEnd/>
          </a:ln>
        </p:spPr>
        <p:txBody>
          <a:bodyPr lIns="90487" tIns="44450" rIns="90487" bIns="44450"/>
          <a:lstStyle/>
          <a:p>
            <a:pPr defTabSz="793750" eaLnBrk="0" hangingPunct="0">
              <a:spcBef>
                <a:spcPct val="10000"/>
              </a:spcBef>
              <a:defRPr/>
            </a:pPr>
            <a:r>
              <a:rPr lang="en-US" altLang="en-US" u="sng"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Represented in:</a:t>
            </a:r>
          </a:p>
          <a:p>
            <a:pPr marL="793750" lvl="1" indent="-231775" defTabSz="793750" eaLnBrk="0" hangingPunct="0">
              <a:spcBef>
                <a:spcPct val="10000"/>
              </a:spcBef>
              <a:buFontTx/>
              <a:buChar char="•"/>
              <a:defRPr/>
            </a:pPr>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First Order Logic</a:t>
            </a:r>
          </a:p>
          <a:p>
            <a:pPr marL="793750" lvl="1" indent="-231775" defTabSz="793750" eaLnBrk="0" hangingPunct="0">
              <a:spcBef>
                <a:spcPct val="10000"/>
              </a:spcBef>
              <a:buFontTx/>
              <a:buChar char="•"/>
              <a:defRPr/>
            </a:pPr>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Higher Order Logic</a:t>
            </a:r>
          </a:p>
          <a:p>
            <a:pPr marL="793750" lvl="1" indent="-231775" defTabSz="793750" eaLnBrk="0" hangingPunct="0">
              <a:spcBef>
                <a:spcPct val="10000"/>
              </a:spcBef>
              <a:buFontTx/>
              <a:buChar char="•"/>
              <a:defRPr/>
            </a:pPr>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Context Logic</a:t>
            </a:r>
          </a:p>
          <a:p>
            <a:pPr marL="793750" lvl="1" indent="-231775" defTabSz="793750" eaLnBrk="0" hangingPunct="0">
              <a:spcBef>
                <a:spcPct val="10000"/>
              </a:spcBef>
              <a:buFontTx/>
              <a:buChar char="•"/>
              <a:defRPr/>
            </a:pPr>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cs typeface="+mn-cs"/>
              </a:rPr>
              <a:t>Micro-theories</a:t>
            </a:r>
          </a:p>
        </p:txBody>
      </p:sp>
      <p:sp>
        <p:nvSpPr>
          <p:cNvPr id="247904" name="Rectangle 95"/>
          <p:cNvSpPr>
            <a:spLocks noChangeArrowheads="1"/>
          </p:cNvSpPr>
          <p:nvPr/>
        </p:nvSpPr>
        <p:spPr bwMode="auto">
          <a:xfrm>
            <a:off x="31750" y="5865813"/>
            <a:ext cx="9086850" cy="876300"/>
          </a:xfrm>
          <a:prstGeom prst="rect">
            <a:avLst/>
          </a:prstGeom>
          <a:solidFill>
            <a:srgbClr val="000099"/>
          </a:solidFill>
          <a:ln w="12700">
            <a:noFill/>
            <a:miter lim="800000"/>
            <a:headEnd/>
            <a:tailEnd/>
          </a:ln>
          <a:effectLst>
            <a:prstShdw prst="shdw17" dist="17961" dir="2700000">
              <a:srgbClr val="00005C"/>
            </a:prstShdw>
          </a:effectLst>
        </p:spPr>
        <p:txBody>
          <a:bodyPr wrap="none" anchor="ctr"/>
          <a:lstStyle/>
          <a:p>
            <a:pPr eaLnBrk="0" hangingPunct="0">
              <a:lnSpc>
                <a:spcPct val="90000"/>
              </a:lnSpc>
            </a:pPr>
            <a:endParaRPr lang="en-US" sz="1400">
              <a:solidFill>
                <a:schemeClr val="bg1"/>
              </a:solidFill>
              <a:latin typeface="Arial Black" pitchFamily="34" charset="0"/>
            </a:endParaRPr>
          </a:p>
          <a:p>
            <a:pPr eaLnBrk="0" hangingPunct="0"/>
            <a:endParaRPr lang="en-US" sz="2400">
              <a:solidFill>
                <a:srgbClr val="990033"/>
              </a:solidFill>
              <a:latin typeface="Times New Roman" pitchFamily="18" charset="0"/>
            </a:endParaRPr>
          </a:p>
        </p:txBody>
      </p:sp>
      <p:sp>
        <p:nvSpPr>
          <p:cNvPr id="247905" name="Rectangle 96"/>
          <p:cNvSpPr>
            <a:spLocks noChangeArrowheads="1"/>
          </p:cNvSpPr>
          <p:nvPr/>
        </p:nvSpPr>
        <p:spPr bwMode="auto">
          <a:xfrm>
            <a:off x="174625" y="5907088"/>
            <a:ext cx="8816975" cy="793750"/>
          </a:xfrm>
          <a:prstGeom prst="rect">
            <a:avLst/>
          </a:prstGeom>
          <a:solidFill>
            <a:srgbClr val="000099"/>
          </a:solidFill>
          <a:ln w="12700">
            <a:noFill/>
            <a:miter lim="800000"/>
            <a:headEnd/>
            <a:tailEnd/>
          </a:ln>
          <a:effectLst>
            <a:prstShdw prst="shdw17" dist="17961" dir="2700000">
              <a:srgbClr val="00005C"/>
            </a:prstShdw>
          </a:effectLst>
        </p:spPr>
        <p:txBody>
          <a:bodyPr wrap="none" anchor="ctr"/>
          <a:lstStyle/>
          <a:p>
            <a:pPr eaLnBrk="0" hangingPunct="0">
              <a:lnSpc>
                <a:spcPct val="90000"/>
              </a:lnSpc>
            </a:pPr>
            <a:endParaRPr lang="en-US" sz="1400">
              <a:solidFill>
                <a:schemeClr val="bg1"/>
              </a:solidFill>
              <a:latin typeface="Arial Black" pitchFamily="34" charset="0"/>
            </a:endParaRPr>
          </a:p>
          <a:p>
            <a:pPr eaLnBrk="0" hangingPunct="0"/>
            <a:endParaRPr lang="en-US" sz="2400">
              <a:solidFill>
                <a:srgbClr val="990033"/>
              </a:solidFill>
              <a:latin typeface="Times New Roman" pitchFamily="18" charset="0"/>
            </a:endParaRPr>
          </a:p>
        </p:txBody>
      </p:sp>
      <p:sp>
        <p:nvSpPr>
          <p:cNvPr id="192609" name="Rectangle 97"/>
          <p:cNvSpPr>
            <a:spLocks noChangeArrowheads="1"/>
          </p:cNvSpPr>
          <p:nvPr/>
        </p:nvSpPr>
        <p:spPr bwMode="auto">
          <a:xfrm>
            <a:off x="1846263" y="5721350"/>
            <a:ext cx="5453062" cy="641350"/>
          </a:xfrm>
          <a:prstGeom prst="rect">
            <a:avLst/>
          </a:prstGeom>
          <a:noFill/>
          <a:ln w="12700">
            <a:noFill/>
            <a:miter lim="800000"/>
            <a:headEnd/>
            <a:tailEnd/>
          </a:ln>
          <a:effectLst>
            <a:outerShdw dist="17961" dir="2700000" algn="ctr" rotWithShape="0">
              <a:schemeClr val="tx1"/>
            </a:outerShdw>
          </a:effectLst>
        </p:spPr>
        <p:txBody>
          <a:bodyPr wrap="none">
            <a:spAutoFit/>
          </a:bodyPr>
          <a:lstStyle/>
          <a:p>
            <a:pPr eaLnBrk="0" hangingPunct="0">
              <a:lnSpc>
                <a:spcPct val="90000"/>
              </a:lnSpc>
              <a:defRPr/>
            </a:pPr>
            <a:endParaRPr lang="en-US" altLang="en-US" sz="2000">
              <a:solidFill>
                <a:schemeClr val="bg1"/>
              </a:solidFill>
              <a:latin typeface="Arial Black" pitchFamily="34" charset="0"/>
              <a:cs typeface="+mn-cs"/>
            </a:endParaRPr>
          </a:p>
          <a:p>
            <a:pPr eaLnBrk="0" hangingPunct="0">
              <a:lnSpc>
                <a:spcPct val="90000"/>
              </a:lnSpc>
              <a:defRPr/>
            </a:pPr>
            <a:r>
              <a:rPr lang="en-US" sz="2000">
                <a:solidFill>
                  <a:schemeClr val="bg1"/>
                </a:solidFill>
                <a:latin typeface="Arial Black" pitchFamily="34" charset="0"/>
                <a:cs typeface="+mn-cs"/>
              </a:rPr>
              <a:t>Specific data, facts, and observations</a:t>
            </a:r>
          </a:p>
        </p:txBody>
      </p:sp>
      <p:grpSp>
        <p:nvGrpSpPr>
          <p:cNvPr id="13" name="Group 98"/>
          <p:cNvGrpSpPr>
            <a:grpSpLocks/>
          </p:cNvGrpSpPr>
          <p:nvPr/>
        </p:nvGrpSpPr>
        <p:grpSpPr bwMode="auto">
          <a:xfrm>
            <a:off x="381000" y="990600"/>
            <a:ext cx="3962400" cy="4038600"/>
            <a:chOff x="240" y="624"/>
            <a:chExt cx="2496" cy="2544"/>
          </a:xfrm>
        </p:grpSpPr>
        <p:sp>
          <p:nvSpPr>
            <p:cNvPr id="247908" name="Line 99"/>
            <p:cNvSpPr>
              <a:spLocks noChangeShapeType="1"/>
            </p:cNvSpPr>
            <p:nvPr/>
          </p:nvSpPr>
          <p:spPr bwMode="auto">
            <a:xfrm flipH="1">
              <a:off x="2016" y="720"/>
              <a:ext cx="624" cy="624"/>
            </a:xfrm>
            <a:prstGeom prst="line">
              <a:avLst/>
            </a:prstGeom>
            <a:noFill/>
            <a:ln w="9525">
              <a:solidFill>
                <a:schemeClr val="bg1"/>
              </a:solidFill>
              <a:round/>
              <a:headEnd/>
              <a:tailEnd/>
            </a:ln>
          </p:spPr>
          <p:txBody>
            <a:bodyPr wrap="none" anchor="ctr"/>
            <a:lstStyle/>
            <a:p>
              <a:endParaRPr lang="en-US"/>
            </a:p>
          </p:txBody>
        </p:sp>
        <p:sp>
          <p:nvSpPr>
            <p:cNvPr id="247909" name="Line 100"/>
            <p:cNvSpPr>
              <a:spLocks noChangeShapeType="1"/>
            </p:cNvSpPr>
            <p:nvPr/>
          </p:nvSpPr>
          <p:spPr bwMode="auto">
            <a:xfrm flipH="1">
              <a:off x="336" y="1776"/>
              <a:ext cx="1296" cy="1296"/>
            </a:xfrm>
            <a:prstGeom prst="line">
              <a:avLst/>
            </a:prstGeom>
            <a:noFill/>
            <a:ln w="9525">
              <a:solidFill>
                <a:schemeClr val="bg1"/>
              </a:solidFill>
              <a:round/>
              <a:headEnd/>
              <a:tailEnd/>
            </a:ln>
          </p:spPr>
          <p:txBody>
            <a:bodyPr wrap="none" anchor="ctr"/>
            <a:lstStyle/>
            <a:p>
              <a:endParaRPr lang="en-US"/>
            </a:p>
          </p:txBody>
        </p:sp>
        <p:sp>
          <p:nvSpPr>
            <p:cNvPr id="247910" name="Line 101"/>
            <p:cNvSpPr>
              <a:spLocks noChangeShapeType="1"/>
            </p:cNvSpPr>
            <p:nvPr/>
          </p:nvSpPr>
          <p:spPr bwMode="auto">
            <a:xfrm>
              <a:off x="2544" y="624"/>
              <a:ext cx="192" cy="192"/>
            </a:xfrm>
            <a:prstGeom prst="line">
              <a:avLst/>
            </a:prstGeom>
            <a:noFill/>
            <a:ln w="9525">
              <a:solidFill>
                <a:schemeClr val="bg1"/>
              </a:solidFill>
              <a:round/>
              <a:headEnd/>
              <a:tailEnd/>
            </a:ln>
          </p:spPr>
          <p:txBody>
            <a:bodyPr wrap="none" anchor="ctr"/>
            <a:lstStyle/>
            <a:p>
              <a:endParaRPr lang="en-US"/>
            </a:p>
          </p:txBody>
        </p:sp>
        <p:sp>
          <p:nvSpPr>
            <p:cNvPr id="247911" name="Line 102"/>
            <p:cNvSpPr>
              <a:spLocks noChangeShapeType="1"/>
            </p:cNvSpPr>
            <p:nvPr/>
          </p:nvSpPr>
          <p:spPr bwMode="auto">
            <a:xfrm>
              <a:off x="240" y="2976"/>
              <a:ext cx="192" cy="192"/>
            </a:xfrm>
            <a:prstGeom prst="line">
              <a:avLst/>
            </a:prstGeom>
            <a:noFill/>
            <a:ln w="9525">
              <a:solidFill>
                <a:schemeClr val="bg1"/>
              </a:solidFill>
              <a:round/>
              <a:headEnd/>
              <a:tailEnd/>
            </a:ln>
          </p:spPr>
          <p:txBody>
            <a:bodyPr wrap="none" anchor="ctr"/>
            <a:lstStyle/>
            <a:p>
              <a:endParaRPr lang="en-US"/>
            </a:p>
          </p:txBody>
        </p:sp>
      </p:grpSp>
      <p:sp>
        <p:nvSpPr>
          <p:cNvPr id="247912" name="Rectangle 104"/>
          <p:cNvSpPr>
            <a:spLocks noChangeArrowheads="1"/>
          </p:cNvSpPr>
          <p:nvPr/>
        </p:nvSpPr>
        <p:spPr bwMode="auto">
          <a:xfrm>
            <a:off x="1676400" y="3581400"/>
            <a:ext cx="2895600" cy="1524000"/>
          </a:xfrm>
          <a:prstGeom prst="rect">
            <a:avLst/>
          </a:prstGeom>
          <a:noFill/>
          <a:ln w="38100">
            <a:solidFill>
              <a:schemeClr val="accent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7912"/>
                                        </p:tgtEl>
                                        <p:attrNameLst>
                                          <p:attrName>style.visibility</p:attrName>
                                        </p:attrNameLst>
                                      </p:cBhvr>
                                      <p:to>
                                        <p:strVal val="visible"/>
                                      </p:to>
                                    </p:set>
                                    <p:anim calcmode="lin" valueType="num">
                                      <p:cBhvr>
                                        <p:cTn id="7" dur="500" fill="hold"/>
                                        <p:tgtEl>
                                          <p:spTgt spid="247912"/>
                                        </p:tgtEl>
                                        <p:attrNameLst>
                                          <p:attrName>ppt_w</p:attrName>
                                        </p:attrNameLst>
                                      </p:cBhvr>
                                      <p:tavLst>
                                        <p:tav tm="0">
                                          <p:val>
                                            <p:fltVal val="0"/>
                                          </p:val>
                                        </p:tav>
                                        <p:tav tm="100000">
                                          <p:val>
                                            <p:strVal val="#ppt_w"/>
                                          </p:val>
                                        </p:tav>
                                      </p:tavLst>
                                    </p:anim>
                                    <p:anim calcmode="lin" valueType="num">
                                      <p:cBhvr>
                                        <p:cTn id="8" dur="500" fill="hold"/>
                                        <p:tgtEl>
                                          <p:spTgt spid="2479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9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a:t>Cycorp © 2006</a:t>
            </a:r>
            <a:endParaRPr lang="en-NZ"/>
          </a:p>
        </p:txBody>
      </p:sp>
      <p:grpSp>
        <p:nvGrpSpPr>
          <p:cNvPr id="2" name="Group 2"/>
          <p:cNvGrpSpPr>
            <a:grpSpLocks/>
          </p:cNvGrpSpPr>
          <p:nvPr/>
        </p:nvGrpSpPr>
        <p:grpSpPr bwMode="auto">
          <a:xfrm>
            <a:off x="607742" y="532076"/>
            <a:ext cx="7492621" cy="4900535"/>
            <a:chOff x="447" y="960"/>
            <a:chExt cx="4704" cy="3312"/>
          </a:xfrm>
        </p:grpSpPr>
        <p:sp>
          <p:nvSpPr>
            <p:cNvPr id="174083" name="Rectangle 3"/>
            <p:cNvSpPr>
              <a:spLocks noChangeArrowheads="1"/>
            </p:cNvSpPr>
            <p:nvPr/>
          </p:nvSpPr>
          <p:spPr bwMode="auto">
            <a:xfrm>
              <a:off x="1745" y="2067"/>
              <a:ext cx="892" cy="231"/>
            </a:xfrm>
            <a:prstGeom prst="rect">
              <a:avLst/>
            </a:prstGeom>
            <a:noFill/>
            <a:ln w="12700">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spAutoFit/>
            </a:bodyPr>
            <a:lstStyle/>
            <a:p>
              <a:pPr algn="l" eaLnBrk="0" hangingPunct="0">
                <a:lnSpc>
                  <a:spcPct val="90000"/>
                </a:lnSpc>
                <a:defRPr/>
              </a:pPr>
              <a:r>
                <a:rPr lang="en-US" sz="2000" b="1">
                  <a:effectLst/>
                  <a:latin typeface="Tahoma" pitchFamily="34" charset="0"/>
                </a:rPr>
                <a:t>Cyc</a:t>
              </a:r>
            </a:p>
          </p:txBody>
        </p:sp>
        <p:sp>
          <p:nvSpPr>
            <p:cNvPr id="174084" name="Line 4"/>
            <p:cNvSpPr>
              <a:spLocks noChangeShapeType="1"/>
            </p:cNvSpPr>
            <p:nvPr/>
          </p:nvSpPr>
          <p:spPr bwMode="auto">
            <a:xfrm flipH="1">
              <a:off x="3501" y="2258"/>
              <a:ext cx="347" cy="0"/>
            </a:xfrm>
            <a:prstGeom prst="line">
              <a:avLst/>
            </a:prstGeom>
            <a:noFill/>
            <a:ln w="57150">
              <a:solidFill>
                <a:srgbClr val="FF9900"/>
              </a:solidFill>
              <a:round/>
              <a:headEnd/>
              <a:tailEnd/>
            </a:ln>
            <a:effectLst/>
          </p:spPr>
          <p:txBody>
            <a:bodyPr vert="horz" wrap="square" lIns="91440" tIns="45720" rIns="91440" bIns="45720" numCol="1" anchor="t" anchorCtr="0" compatLnSpc="1">
              <a:prstTxWarp prst="textNoShape">
                <a:avLst/>
              </a:prstTxWarp>
            </a:bodyPr>
            <a:lstStyle/>
            <a:p>
              <a:pPr>
                <a:defRPr/>
              </a:pPr>
              <a:endParaRPr lang="en-NZ"/>
            </a:p>
          </p:txBody>
        </p:sp>
        <p:sp>
          <p:nvSpPr>
            <p:cNvPr id="174085" name="Line 5"/>
            <p:cNvSpPr>
              <a:spLocks noChangeShapeType="1"/>
            </p:cNvSpPr>
            <p:nvPr/>
          </p:nvSpPr>
          <p:spPr bwMode="auto">
            <a:xfrm flipH="1">
              <a:off x="2521" y="2593"/>
              <a:ext cx="1367" cy="0"/>
            </a:xfrm>
            <a:prstGeom prst="line">
              <a:avLst/>
            </a:prstGeom>
            <a:noFill/>
            <a:ln w="57150">
              <a:solidFill>
                <a:srgbClr val="FF9900"/>
              </a:solidFill>
              <a:round/>
              <a:headEnd/>
              <a:tailEnd/>
            </a:ln>
            <a:effectLst/>
          </p:spPr>
          <p:txBody>
            <a:bodyPr vert="horz" wrap="square" lIns="91440" tIns="45720" rIns="91440" bIns="45720" numCol="1" anchor="t" anchorCtr="0" compatLnSpc="1">
              <a:prstTxWarp prst="textNoShape">
                <a:avLst/>
              </a:prstTxWarp>
            </a:bodyPr>
            <a:lstStyle/>
            <a:p>
              <a:pPr>
                <a:defRPr/>
              </a:pPr>
              <a:endParaRPr lang="en-NZ"/>
            </a:p>
          </p:txBody>
        </p:sp>
        <p:sp>
          <p:nvSpPr>
            <p:cNvPr id="174086" name="Line 6"/>
            <p:cNvSpPr>
              <a:spLocks noChangeShapeType="1"/>
            </p:cNvSpPr>
            <p:nvPr/>
          </p:nvSpPr>
          <p:spPr bwMode="auto">
            <a:xfrm flipH="1">
              <a:off x="3528" y="2932"/>
              <a:ext cx="347" cy="0"/>
            </a:xfrm>
            <a:prstGeom prst="line">
              <a:avLst/>
            </a:prstGeom>
            <a:noFill/>
            <a:ln w="57150">
              <a:solidFill>
                <a:srgbClr val="FF9900"/>
              </a:solidFill>
              <a:round/>
              <a:headEnd/>
              <a:tailEnd/>
            </a:ln>
            <a:effectLst/>
          </p:spPr>
          <p:txBody>
            <a:bodyPr vert="horz" wrap="square" lIns="91440" tIns="45720" rIns="91440" bIns="45720" numCol="1" anchor="t" anchorCtr="0" compatLnSpc="1">
              <a:prstTxWarp prst="textNoShape">
                <a:avLst/>
              </a:prstTxWarp>
            </a:bodyPr>
            <a:lstStyle/>
            <a:p>
              <a:pPr>
                <a:defRPr/>
              </a:pPr>
              <a:endParaRPr lang="en-NZ"/>
            </a:p>
          </p:txBody>
        </p:sp>
        <p:grpSp>
          <p:nvGrpSpPr>
            <p:cNvPr id="3" name="Group 7"/>
            <p:cNvGrpSpPr>
              <a:grpSpLocks/>
            </p:cNvGrpSpPr>
            <p:nvPr/>
          </p:nvGrpSpPr>
          <p:grpSpPr bwMode="auto">
            <a:xfrm>
              <a:off x="1743" y="2128"/>
              <a:ext cx="1562" cy="927"/>
              <a:chOff x="1700" y="2128"/>
              <a:chExt cx="1562" cy="927"/>
            </a:xfrm>
          </p:grpSpPr>
          <p:sp>
            <p:nvSpPr>
              <p:cNvPr id="174088" name="Freeform 8"/>
              <p:cNvSpPr>
                <a:spLocks/>
              </p:cNvSpPr>
              <p:nvPr/>
            </p:nvSpPr>
            <p:spPr bwMode="auto">
              <a:xfrm>
                <a:off x="1700" y="2128"/>
                <a:ext cx="1562" cy="782"/>
              </a:xfrm>
              <a:custGeom>
                <a:avLst/>
                <a:gdLst/>
                <a:ahLst/>
                <a:cxnLst>
                  <a:cxn ang="0">
                    <a:pos x="3779" y="0"/>
                  </a:cxn>
                  <a:cxn ang="0">
                    <a:pos x="0" y="3785"/>
                  </a:cxn>
                  <a:cxn ang="0">
                    <a:pos x="7557" y="3785"/>
                  </a:cxn>
                  <a:cxn ang="0">
                    <a:pos x="3779" y="0"/>
                  </a:cxn>
                </a:cxnLst>
                <a:rect l="0" t="0" r="r" b="b"/>
                <a:pathLst>
                  <a:path w="7557" h="3785">
                    <a:moveTo>
                      <a:pt x="3779" y="0"/>
                    </a:moveTo>
                    <a:lnTo>
                      <a:pt x="0" y="3785"/>
                    </a:lnTo>
                    <a:lnTo>
                      <a:pt x="7557" y="3785"/>
                    </a:lnTo>
                    <a:lnTo>
                      <a:pt x="3779" y="0"/>
                    </a:lnTo>
                    <a:close/>
                  </a:path>
                </a:pathLst>
              </a:custGeom>
              <a:solidFill>
                <a:srgbClr val="0000CC"/>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nvGrpSpPr>
              <p:cNvPr id="4" name="Group 9"/>
              <p:cNvGrpSpPr>
                <a:grpSpLocks/>
              </p:cNvGrpSpPr>
              <p:nvPr/>
            </p:nvGrpSpPr>
            <p:grpSpPr bwMode="auto">
              <a:xfrm>
                <a:off x="1707" y="2901"/>
                <a:ext cx="1552" cy="154"/>
                <a:chOff x="506" y="1864"/>
                <a:chExt cx="1876" cy="186"/>
              </a:xfrm>
            </p:grpSpPr>
            <p:sp>
              <p:nvSpPr>
                <p:cNvPr id="174090" name="Rectangle 10"/>
                <p:cNvSpPr>
                  <a:spLocks noChangeArrowheads="1"/>
                </p:cNvSpPr>
                <p:nvPr/>
              </p:nvSpPr>
              <p:spPr bwMode="auto">
                <a:xfrm>
                  <a:off x="506" y="1864"/>
                  <a:ext cx="1871" cy="181"/>
                </a:xfrm>
                <a:prstGeom prst="rect">
                  <a:avLst/>
                </a:prstGeom>
                <a:solidFill>
                  <a:srgbClr val="6666C2"/>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091" name="Rectangle 11"/>
                <p:cNvSpPr>
                  <a:spLocks noChangeArrowheads="1"/>
                </p:cNvSpPr>
                <p:nvPr/>
              </p:nvSpPr>
              <p:spPr bwMode="auto">
                <a:xfrm>
                  <a:off x="511" y="1869"/>
                  <a:ext cx="1871" cy="181"/>
                </a:xfrm>
                <a:prstGeom prst="rect">
                  <a:avLst/>
                </a:prstGeom>
                <a:solidFill>
                  <a:srgbClr val="0000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092" name="Rectangle 12"/>
                <p:cNvSpPr>
                  <a:spLocks noChangeArrowheads="1"/>
                </p:cNvSpPr>
                <p:nvPr/>
              </p:nvSpPr>
              <p:spPr bwMode="auto">
                <a:xfrm>
                  <a:off x="508" y="1866"/>
                  <a:ext cx="1871" cy="181"/>
                </a:xfrm>
                <a:prstGeom prst="rect">
                  <a:avLst/>
                </a:prstGeom>
                <a:solidFill>
                  <a:srgbClr val="000099"/>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5" name="Group 13"/>
              <p:cNvGrpSpPr>
                <a:grpSpLocks/>
              </p:cNvGrpSpPr>
              <p:nvPr/>
            </p:nvGrpSpPr>
            <p:grpSpPr bwMode="auto">
              <a:xfrm>
                <a:off x="1730" y="2140"/>
                <a:ext cx="1507" cy="758"/>
                <a:chOff x="533" y="944"/>
                <a:chExt cx="1823" cy="916"/>
              </a:xfrm>
            </p:grpSpPr>
            <p:sp>
              <p:nvSpPr>
                <p:cNvPr id="174094" name="Freeform 14"/>
                <p:cNvSpPr>
                  <a:spLocks/>
                </p:cNvSpPr>
                <p:nvPr/>
              </p:nvSpPr>
              <p:spPr bwMode="auto">
                <a:xfrm>
                  <a:off x="533" y="944"/>
                  <a:ext cx="1818" cy="911"/>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7B7BD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095" name="Freeform 15"/>
                <p:cNvSpPr>
                  <a:spLocks/>
                </p:cNvSpPr>
                <p:nvPr/>
              </p:nvSpPr>
              <p:spPr bwMode="auto">
                <a:xfrm>
                  <a:off x="539" y="950"/>
                  <a:ext cx="1817" cy="910"/>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15156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096" name="Freeform 16"/>
                <p:cNvSpPr>
                  <a:spLocks/>
                </p:cNvSpPr>
                <p:nvPr/>
              </p:nvSpPr>
              <p:spPr bwMode="auto">
                <a:xfrm>
                  <a:off x="535" y="946"/>
                  <a:ext cx="1818" cy="911"/>
                </a:xfrm>
                <a:custGeom>
                  <a:avLst/>
                  <a:gdLst/>
                  <a:ahLst/>
                  <a:cxnLst>
                    <a:cxn ang="0">
                      <a:pos x="3635" y="0"/>
                    </a:cxn>
                    <a:cxn ang="0">
                      <a:pos x="0" y="3641"/>
                    </a:cxn>
                    <a:cxn ang="0">
                      <a:pos x="7269" y="3641"/>
                    </a:cxn>
                    <a:cxn ang="0">
                      <a:pos x="3635" y="0"/>
                    </a:cxn>
                  </a:cxnLst>
                  <a:rect l="0" t="0" r="r" b="b"/>
                  <a:pathLst>
                    <a:path w="7269" h="3641">
                      <a:moveTo>
                        <a:pt x="3635" y="0"/>
                      </a:moveTo>
                      <a:lnTo>
                        <a:pt x="0" y="3641"/>
                      </a:lnTo>
                      <a:lnTo>
                        <a:pt x="7269" y="3641"/>
                      </a:lnTo>
                      <a:lnTo>
                        <a:pt x="3635" y="0"/>
                      </a:lnTo>
                      <a:close/>
                    </a:path>
                  </a:pathLst>
                </a:custGeom>
                <a:solidFill>
                  <a:srgbClr val="2323B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6" name="Group 17"/>
              <p:cNvGrpSpPr>
                <a:grpSpLocks/>
              </p:cNvGrpSpPr>
              <p:nvPr/>
            </p:nvGrpSpPr>
            <p:grpSpPr bwMode="auto">
              <a:xfrm>
                <a:off x="1856" y="2140"/>
                <a:ext cx="1255" cy="631"/>
                <a:chOff x="686" y="944"/>
                <a:chExt cx="1517" cy="763"/>
              </a:xfrm>
            </p:grpSpPr>
            <p:sp>
              <p:nvSpPr>
                <p:cNvPr id="174098" name="Freeform 18"/>
                <p:cNvSpPr>
                  <a:spLocks/>
                </p:cNvSpPr>
                <p:nvPr/>
              </p:nvSpPr>
              <p:spPr bwMode="auto">
                <a:xfrm>
                  <a:off x="686" y="944"/>
                  <a:ext cx="1512" cy="758"/>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BABDE4"/>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099" name="Freeform 19"/>
                <p:cNvSpPr>
                  <a:spLocks/>
                </p:cNvSpPr>
                <p:nvPr/>
              </p:nvSpPr>
              <p:spPr bwMode="auto">
                <a:xfrm>
                  <a:off x="691" y="950"/>
                  <a:ext cx="1512" cy="757"/>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54577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00" name="Freeform 20"/>
                <p:cNvSpPr>
                  <a:spLocks/>
                </p:cNvSpPr>
                <p:nvPr/>
              </p:nvSpPr>
              <p:spPr bwMode="auto">
                <a:xfrm>
                  <a:off x="688" y="946"/>
                  <a:ext cx="1512" cy="758"/>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8C91D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7" name="Group 21"/>
              <p:cNvGrpSpPr>
                <a:grpSpLocks/>
              </p:cNvGrpSpPr>
              <p:nvPr/>
            </p:nvGrpSpPr>
            <p:grpSpPr bwMode="auto">
              <a:xfrm>
                <a:off x="1982" y="2140"/>
                <a:ext cx="1004" cy="506"/>
                <a:chOff x="838" y="944"/>
                <a:chExt cx="1214" cy="611"/>
              </a:xfrm>
            </p:grpSpPr>
            <p:sp>
              <p:nvSpPr>
                <p:cNvPr id="174102" name="Freeform 22"/>
                <p:cNvSpPr>
                  <a:spLocks/>
                </p:cNvSpPr>
                <p:nvPr/>
              </p:nvSpPr>
              <p:spPr bwMode="auto">
                <a:xfrm>
                  <a:off x="838" y="944"/>
                  <a:ext cx="1208"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03" name="Freeform 23"/>
                <p:cNvSpPr>
                  <a:spLocks/>
                </p:cNvSpPr>
                <p:nvPr/>
              </p:nvSpPr>
              <p:spPr bwMode="auto">
                <a:xfrm>
                  <a:off x="843" y="950"/>
                  <a:ext cx="1209"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85858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04" name="Freeform 24"/>
                <p:cNvSpPr>
                  <a:spLocks/>
                </p:cNvSpPr>
                <p:nvPr/>
              </p:nvSpPr>
              <p:spPr bwMode="auto">
                <a:xfrm>
                  <a:off x="840" y="946"/>
                  <a:ext cx="1209" cy="606"/>
                </a:xfrm>
                <a:custGeom>
                  <a:avLst/>
                  <a:gdLst/>
                  <a:ahLst/>
                  <a:cxnLst>
                    <a:cxn ang="0">
                      <a:pos x="2418" y="0"/>
                    </a:cxn>
                    <a:cxn ang="0">
                      <a:pos x="0" y="2420"/>
                    </a:cxn>
                    <a:cxn ang="0">
                      <a:pos x="4835" y="2420"/>
                    </a:cxn>
                    <a:cxn ang="0">
                      <a:pos x="2418" y="0"/>
                    </a:cxn>
                  </a:cxnLst>
                  <a:rect l="0" t="0" r="r" b="b"/>
                  <a:pathLst>
                    <a:path w="4835" h="2420">
                      <a:moveTo>
                        <a:pt x="2418" y="0"/>
                      </a:moveTo>
                      <a:lnTo>
                        <a:pt x="0" y="2420"/>
                      </a:lnTo>
                      <a:lnTo>
                        <a:pt x="4835" y="2420"/>
                      </a:lnTo>
                      <a:lnTo>
                        <a:pt x="241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8" name="Group 25"/>
              <p:cNvGrpSpPr>
                <a:grpSpLocks/>
              </p:cNvGrpSpPr>
              <p:nvPr/>
            </p:nvGrpSpPr>
            <p:grpSpPr bwMode="auto">
              <a:xfrm>
                <a:off x="2231" y="2266"/>
                <a:ext cx="755" cy="380"/>
                <a:chOff x="1139" y="1096"/>
                <a:chExt cx="913" cy="459"/>
              </a:xfrm>
            </p:grpSpPr>
            <p:sp>
              <p:nvSpPr>
                <p:cNvPr id="174106" name="Freeform 26"/>
                <p:cNvSpPr>
                  <a:spLocks/>
                </p:cNvSpPr>
                <p:nvPr/>
              </p:nvSpPr>
              <p:spPr bwMode="auto">
                <a:xfrm>
                  <a:off x="1139" y="1096"/>
                  <a:ext cx="907" cy="453"/>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D9D9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07" name="Freeform 27"/>
                <p:cNvSpPr>
                  <a:spLocks/>
                </p:cNvSpPr>
                <p:nvPr/>
              </p:nvSpPr>
              <p:spPr bwMode="auto">
                <a:xfrm>
                  <a:off x="1144" y="1101"/>
                  <a:ext cx="908" cy="454"/>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7373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08" name="Freeform 28"/>
                <p:cNvSpPr>
                  <a:spLocks/>
                </p:cNvSpPr>
                <p:nvPr/>
              </p:nvSpPr>
              <p:spPr bwMode="auto">
                <a:xfrm>
                  <a:off x="1141" y="1098"/>
                  <a:ext cx="908" cy="454"/>
                </a:xfrm>
                <a:custGeom>
                  <a:avLst/>
                  <a:gdLst/>
                  <a:ahLst/>
                  <a:cxnLst>
                    <a:cxn ang="0">
                      <a:pos x="1815" y="0"/>
                    </a:cxn>
                    <a:cxn ang="0">
                      <a:pos x="0" y="1813"/>
                    </a:cxn>
                    <a:cxn ang="0">
                      <a:pos x="3630" y="1813"/>
                    </a:cxn>
                    <a:cxn ang="0">
                      <a:pos x="1815" y="0"/>
                    </a:cxn>
                  </a:cxnLst>
                  <a:rect l="0" t="0" r="r" b="b"/>
                  <a:pathLst>
                    <a:path w="3630" h="1813">
                      <a:moveTo>
                        <a:pt x="1815" y="0"/>
                      </a:moveTo>
                      <a:lnTo>
                        <a:pt x="0" y="1813"/>
                      </a:lnTo>
                      <a:lnTo>
                        <a:pt x="3630" y="1813"/>
                      </a:lnTo>
                      <a:lnTo>
                        <a:pt x="1815"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9" name="Group 29"/>
              <p:cNvGrpSpPr>
                <a:grpSpLocks/>
              </p:cNvGrpSpPr>
              <p:nvPr/>
            </p:nvGrpSpPr>
            <p:grpSpPr bwMode="auto">
              <a:xfrm>
                <a:off x="1982" y="2266"/>
                <a:ext cx="754" cy="380"/>
                <a:chOff x="838" y="1096"/>
                <a:chExt cx="912" cy="459"/>
              </a:xfrm>
            </p:grpSpPr>
            <p:sp>
              <p:nvSpPr>
                <p:cNvPr id="174110" name="Freeform 30"/>
                <p:cNvSpPr>
                  <a:spLocks/>
                </p:cNvSpPr>
                <p:nvPr/>
              </p:nvSpPr>
              <p:spPr bwMode="auto">
                <a:xfrm>
                  <a:off x="838" y="1096"/>
                  <a:ext cx="907" cy="453"/>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D9D9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11" name="Freeform 31"/>
                <p:cNvSpPr>
                  <a:spLocks/>
                </p:cNvSpPr>
                <p:nvPr/>
              </p:nvSpPr>
              <p:spPr bwMode="auto">
                <a:xfrm>
                  <a:off x="843" y="1101"/>
                  <a:ext cx="907" cy="454"/>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7373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12" name="Freeform 32"/>
                <p:cNvSpPr>
                  <a:spLocks/>
                </p:cNvSpPr>
                <p:nvPr/>
              </p:nvSpPr>
              <p:spPr bwMode="auto">
                <a:xfrm>
                  <a:off x="840" y="1098"/>
                  <a:ext cx="907" cy="454"/>
                </a:xfrm>
                <a:custGeom>
                  <a:avLst/>
                  <a:gdLst/>
                  <a:ahLst/>
                  <a:cxnLst>
                    <a:cxn ang="0">
                      <a:pos x="1814" y="0"/>
                    </a:cxn>
                    <a:cxn ang="0">
                      <a:pos x="0" y="1813"/>
                    </a:cxn>
                    <a:cxn ang="0">
                      <a:pos x="3628" y="1813"/>
                    </a:cxn>
                    <a:cxn ang="0">
                      <a:pos x="1814" y="0"/>
                    </a:cxn>
                  </a:cxnLst>
                  <a:rect l="0" t="0" r="r" b="b"/>
                  <a:pathLst>
                    <a:path w="3628" h="1813">
                      <a:moveTo>
                        <a:pt x="1814" y="0"/>
                      </a:moveTo>
                      <a:lnTo>
                        <a:pt x="0" y="1813"/>
                      </a:lnTo>
                      <a:lnTo>
                        <a:pt x="3628" y="1813"/>
                      </a:lnTo>
                      <a:lnTo>
                        <a:pt x="1814"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0" name="Group 33"/>
              <p:cNvGrpSpPr>
                <a:grpSpLocks/>
              </p:cNvGrpSpPr>
              <p:nvPr/>
            </p:nvGrpSpPr>
            <p:grpSpPr bwMode="auto">
              <a:xfrm>
                <a:off x="2356" y="2328"/>
                <a:ext cx="630" cy="318"/>
                <a:chOff x="1290" y="1171"/>
                <a:chExt cx="762" cy="384"/>
              </a:xfrm>
            </p:grpSpPr>
            <p:sp>
              <p:nvSpPr>
                <p:cNvPr id="174114" name="Freeform 34"/>
                <p:cNvSpPr>
                  <a:spLocks/>
                </p:cNvSpPr>
                <p:nvPr/>
              </p:nvSpPr>
              <p:spPr bwMode="auto">
                <a:xfrm>
                  <a:off x="1290" y="1171"/>
                  <a:ext cx="756" cy="378"/>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D1D1D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15" name="Freeform 35"/>
                <p:cNvSpPr>
                  <a:spLocks/>
                </p:cNvSpPr>
                <p:nvPr/>
              </p:nvSpPr>
              <p:spPr bwMode="auto">
                <a:xfrm>
                  <a:off x="1296" y="1176"/>
                  <a:ext cx="756" cy="379"/>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6B6B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16" name="Freeform 36"/>
                <p:cNvSpPr>
                  <a:spLocks/>
                </p:cNvSpPr>
                <p:nvPr/>
              </p:nvSpPr>
              <p:spPr bwMode="auto">
                <a:xfrm>
                  <a:off x="1292" y="1173"/>
                  <a:ext cx="757" cy="379"/>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1" name="Group 37"/>
              <p:cNvGrpSpPr>
                <a:grpSpLocks/>
              </p:cNvGrpSpPr>
              <p:nvPr/>
            </p:nvGrpSpPr>
            <p:grpSpPr bwMode="auto">
              <a:xfrm>
                <a:off x="1983" y="2328"/>
                <a:ext cx="628" cy="318"/>
                <a:chOff x="839" y="1171"/>
                <a:chExt cx="760" cy="384"/>
              </a:xfrm>
            </p:grpSpPr>
            <p:sp>
              <p:nvSpPr>
                <p:cNvPr id="174118" name="Freeform 38"/>
                <p:cNvSpPr>
                  <a:spLocks/>
                </p:cNvSpPr>
                <p:nvPr/>
              </p:nvSpPr>
              <p:spPr bwMode="auto">
                <a:xfrm>
                  <a:off x="839" y="1171"/>
                  <a:ext cx="755" cy="378"/>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D1D1D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19" name="Freeform 39"/>
                <p:cNvSpPr>
                  <a:spLocks/>
                </p:cNvSpPr>
                <p:nvPr/>
              </p:nvSpPr>
              <p:spPr bwMode="auto">
                <a:xfrm>
                  <a:off x="844" y="1176"/>
                  <a:ext cx="755" cy="379"/>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6B6B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20" name="Freeform 40"/>
                <p:cNvSpPr>
                  <a:spLocks/>
                </p:cNvSpPr>
                <p:nvPr/>
              </p:nvSpPr>
              <p:spPr bwMode="auto">
                <a:xfrm>
                  <a:off x="841" y="1173"/>
                  <a:ext cx="755" cy="379"/>
                </a:xfrm>
                <a:custGeom>
                  <a:avLst/>
                  <a:gdLst/>
                  <a:ahLst/>
                  <a:cxnLst>
                    <a:cxn ang="0">
                      <a:pos x="1511" y="0"/>
                    </a:cxn>
                    <a:cxn ang="0">
                      <a:pos x="0" y="1513"/>
                    </a:cxn>
                    <a:cxn ang="0">
                      <a:pos x="3021" y="1513"/>
                    </a:cxn>
                    <a:cxn ang="0">
                      <a:pos x="1511" y="0"/>
                    </a:cxn>
                  </a:cxnLst>
                  <a:rect l="0" t="0" r="r" b="b"/>
                  <a:pathLst>
                    <a:path w="3021" h="1513">
                      <a:moveTo>
                        <a:pt x="1511" y="0"/>
                      </a:moveTo>
                      <a:lnTo>
                        <a:pt x="0" y="1513"/>
                      </a:lnTo>
                      <a:lnTo>
                        <a:pt x="3021" y="1513"/>
                      </a:lnTo>
                      <a:lnTo>
                        <a:pt x="151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2" name="Group 41"/>
              <p:cNvGrpSpPr>
                <a:grpSpLocks/>
              </p:cNvGrpSpPr>
              <p:nvPr/>
            </p:nvGrpSpPr>
            <p:grpSpPr bwMode="auto">
              <a:xfrm>
                <a:off x="1730" y="2908"/>
                <a:ext cx="1511" cy="140"/>
                <a:chOff x="533" y="1872"/>
                <a:chExt cx="1828" cy="170"/>
              </a:xfrm>
            </p:grpSpPr>
            <p:sp>
              <p:nvSpPr>
                <p:cNvPr id="174122" name="Rectangle 42"/>
                <p:cNvSpPr>
                  <a:spLocks noChangeArrowheads="1"/>
                </p:cNvSpPr>
                <p:nvPr/>
              </p:nvSpPr>
              <p:spPr bwMode="auto">
                <a:xfrm>
                  <a:off x="533" y="1872"/>
                  <a:ext cx="1823" cy="164"/>
                </a:xfrm>
                <a:prstGeom prst="rect">
                  <a:avLst/>
                </a:prstGeom>
                <a:solidFill>
                  <a:srgbClr val="6666C2"/>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23" name="Rectangle 43"/>
                <p:cNvSpPr>
                  <a:spLocks noChangeArrowheads="1"/>
                </p:cNvSpPr>
                <p:nvPr/>
              </p:nvSpPr>
              <p:spPr bwMode="auto">
                <a:xfrm>
                  <a:off x="538" y="1877"/>
                  <a:ext cx="1823" cy="165"/>
                </a:xfrm>
                <a:prstGeom prst="rect">
                  <a:avLst/>
                </a:prstGeom>
                <a:solidFill>
                  <a:srgbClr val="0000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24" name="Rectangle 44"/>
                <p:cNvSpPr>
                  <a:spLocks noChangeArrowheads="1"/>
                </p:cNvSpPr>
                <p:nvPr/>
              </p:nvSpPr>
              <p:spPr bwMode="auto">
                <a:xfrm>
                  <a:off x="535" y="1874"/>
                  <a:ext cx="1823" cy="165"/>
                </a:xfrm>
                <a:prstGeom prst="rect">
                  <a:avLst/>
                </a:prstGeom>
                <a:solidFill>
                  <a:srgbClr val="000099"/>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3" name="Group 45"/>
              <p:cNvGrpSpPr>
                <a:grpSpLocks/>
              </p:cNvGrpSpPr>
              <p:nvPr/>
            </p:nvGrpSpPr>
            <p:grpSpPr bwMode="auto">
              <a:xfrm>
                <a:off x="2357" y="2392"/>
                <a:ext cx="753" cy="379"/>
                <a:chOff x="1291" y="1248"/>
                <a:chExt cx="911" cy="459"/>
              </a:xfrm>
            </p:grpSpPr>
            <p:sp>
              <p:nvSpPr>
                <p:cNvPr id="174126" name="Freeform 46"/>
                <p:cNvSpPr>
                  <a:spLocks/>
                </p:cNvSpPr>
                <p:nvPr/>
              </p:nvSpPr>
              <p:spPr bwMode="auto">
                <a:xfrm>
                  <a:off x="1291"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27" name="Freeform 47"/>
                <p:cNvSpPr>
                  <a:spLocks/>
                </p:cNvSpPr>
                <p:nvPr/>
              </p:nvSpPr>
              <p:spPr bwMode="auto">
                <a:xfrm>
                  <a:off x="1297"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28" name="Freeform 48"/>
                <p:cNvSpPr>
                  <a:spLocks/>
                </p:cNvSpPr>
                <p:nvPr/>
              </p:nvSpPr>
              <p:spPr bwMode="auto">
                <a:xfrm>
                  <a:off x="1293" y="1250"/>
                  <a:ext cx="906"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4" name="Group 49"/>
              <p:cNvGrpSpPr>
                <a:grpSpLocks/>
              </p:cNvGrpSpPr>
              <p:nvPr/>
            </p:nvGrpSpPr>
            <p:grpSpPr bwMode="auto">
              <a:xfrm>
                <a:off x="2607" y="2517"/>
                <a:ext cx="503" cy="254"/>
                <a:chOff x="1594" y="1400"/>
                <a:chExt cx="608" cy="307"/>
              </a:xfrm>
            </p:grpSpPr>
            <p:sp>
              <p:nvSpPr>
                <p:cNvPr id="174130" name="Freeform 50"/>
                <p:cNvSpPr>
                  <a:spLocks/>
                </p:cNvSpPr>
                <p:nvPr/>
              </p:nvSpPr>
              <p:spPr bwMode="auto">
                <a:xfrm>
                  <a:off x="1594" y="1400"/>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A6AADC"/>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31" name="Freeform 51"/>
                <p:cNvSpPr>
                  <a:spLocks/>
                </p:cNvSpPr>
                <p:nvPr/>
              </p:nvSpPr>
              <p:spPr bwMode="auto">
                <a:xfrm>
                  <a:off x="1599" y="1405"/>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404476"/>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32" name="Freeform 52"/>
                <p:cNvSpPr>
                  <a:spLocks/>
                </p:cNvSpPr>
                <p:nvPr/>
              </p:nvSpPr>
              <p:spPr bwMode="auto">
                <a:xfrm>
                  <a:off x="1596" y="1402"/>
                  <a:ext cx="603" cy="302"/>
                </a:xfrm>
                <a:custGeom>
                  <a:avLst/>
                  <a:gdLst/>
                  <a:ahLst/>
                  <a:cxnLst>
                    <a:cxn ang="0">
                      <a:pos x="1206" y="0"/>
                    </a:cxn>
                    <a:cxn ang="0">
                      <a:pos x="0" y="1206"/>
                    </a:cxn>
                    <a:cxn ang="0">
                      <a:pos x="2412" y="1206"/>
                    </a:cxn>
                    <a:cxn ang="0">
                      <a:pos x="1206" y="0"/>
                    </a:cxn>
                  </a:cxnLst>
                  <a:rect l="0" t="0" r="r" b="b"/>
                  <a:pathLst>
                    <a:path w="2412" h="1206">
                      <a:moveTo>
                        <a:pt x="1206" y="0"/>
                      </a:moveTo>
                      <a:lnTo>
                        <a:pt x="0" y="1206"/>
                      </a:lnTo>
                      <a:lnTo>
                        <a:pt x="2412" y="1206"/>
                      </a:lnTo>
                      <a:lnTo>
                        <a:pt x="1206" y="0"/>
                      </a:lnTo>
                      <a:close/>
                    </a:path>
                  </a:pathLst>
                </a:custGeom>
                <a:solidFill>
                  <a:srgbClr val="6B71C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5" name="Group 53"/>
              <p:cNvGrpSpPr>
                <a:grpSpLocks/>
              </p:cNvGrpSpPr>
              <p:nvPr/>
            </p:nvGrpSpPr>
            <p:grpSpPr bwMode="auto">
              <a:xfrm>
                <a:off x="1858" y="2392"/>
                <a:ext cx="753" cy="379"/>
                <a:chOff x="688" y="1248"/>
                <a:chExt cx="911" cy="459"/>
              </a:xfrm>
            </p:grpSpPr>
            <p:sp>
              <p:nvSpPr>
                <p:cNvPr id="174134" name="Freeform 54"/>
                <p:cNvSpPr>
                  <a:spLocks/>
                </p:cNvSpPr>
                <p:nvPr/>
              </p:nvSpPr>
              <p:spPr bwMode="auto">
                <a:xfrm>
                  <a:off x="688"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35" name="Freeform 55"/>
                <p:cNvSpPr>
                  <a:spLocks/>
                </p:cNvSpPr>
                <p:nvPr/>
              </p:nvSpPr>
              <p:spPr bwMode="auto">
                <a:xfrm>
                  <a:off x="694"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36" name="Freeform 56"/>
                <p:cNvSpPr>
                  <a:spLocks/>
                </p:cNvSpPr>
                <p:nvPr/>
              </p:nvSpPr>
              <p:spPr bwMode="auto">
                <a:xfrm>
                  <a:off x="690" y="1250"/>
                  <a:ext cx="906"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6" name="Group 57"/>
              <p:cNvGrpSpPr>
                <a:grpSpLocks/>
              </p:cNvGrpSpPr>
              <p:nvPr/>
            </p:nvGrpSpPr>
            <p:grpSpPr bwMode="auto">
              <a:xfrm>
                <a:off x="1856" y="2517"/>
                <a:ext cx="505" cy="254"/>
                <a:chOff x="686" y="1400"/>
                <a:chExt cx="610" cy="307"/>
              </a:xfrm>
            </p:grpSpPr>
            <p:sp>
              <p:nvSpPr>
                <p:cNvPr id="174138" name="Freeform 58"/>
                <p:cNvSpPr>
                  <a:spLocks/>
                </p:cNvSpPr>
                <p:nvPr/>
              </p:nvSpPr>
              <p:spPr bwMode="auto">
                <a:xfrm>
                  <a:off x="686"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A6AADC"/>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39" name="Freeform 59"/>
                <p:cNvSpPr>
                  <a:spLocks/>
                </p:cNvSpPr>
                <p:nvPr/>
              </p:nvSpPr>
              <p:spPr bwMode="auto">
                <a:xfrm>
                  <a:off x="691"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404476"/>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40" name="Freeform 60"/>
                <p:cNvSpPr>
                  <a:spLocks/>
                </p:cNvSpPr>
                <p:nvPr/>
              </p:nvSpPr>
              <p:spPr bwMode="auto">
                <a:xfrm>
                  <a:off x="688" y="1402"/>
                  <a:ext cx="605" cy="302"/>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6B71C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7" name="Group 61"/>
              <p:cNvGrpSpPr>
                <a:grpSpLocks/>
              </p:cNvGrpSpPr>
              <p:nvPr/>
            </p:nvGrpSpPr>
            <p:grpSpPr bwMode="auto">
              <a:xfrm>
                <a:off x="1983" y="2517"/>
                <a:ext cx="502" cy="254"/>
                <a:chOff x="839" y="1400"/>
                <a:chExt cx="607" cy="307"/>
              </a:xfrm>
            </p:grpSpPr>
            <p:sp>
              <p:nvSpPr>
                <p:cNvPr id="174142" name="Freeform 62"/>
                <p:cNvSpPr>
                  <a:spLocks/>
                </p:cNvSpPr>
                <p:nvPr/>
              </p:nvSpPr>
              <p:spPr bwMode="auto">
                <a:xfrm>
                  <a:off x="839" y="1400"/>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9CA1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43" name="Freeform 63"/>
                <p:cNvSpPr>
                  <a:spLocks/>
                </p:cNvSpPr>
                <p:nvPr/>
              </p:nvSpPr>
              <p:spPr bwMode="auto">
                <a:xfrm>
                  <a:off x="844" y="1405"/>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363B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44" name="Freeform 64"/>
                <p:cNvSpPr>
                  <a:spLocks/>
                </p:cNvSpPr>
                <p:nvPr/>
              </p:nvSpPr>
              <p:spPr bwMode="auto">
                <a:xfrm>
                  <a:off x="841" y="1402"/>
                  <a:ext cx="602" cy="302"/>
                </a:xfrm>
                <a:custGeom>
                  <a:avLst/>
                  <a:gdLst/>
                  <a:ahLst/>
                  <a:cxnLst>
                    <a:cxn ang="0">
                      <a:pos x="1204" y="0"/>
                    </a:cxn>
                    <a:cxn ang="0">
                      <a:pos x="0" y="1206"/>
                    </a:cxn>
                    <a:cxn ang="0">
                      <a:pos x="2409" y="1206"/>
                    </a:cxn>
                    <a:cxn ang="0">
                      <a:pos x="1204" y="0"/>
                    </a:cxn>
                  </a:cxnLst>
                  <a:rect l="0" t="0" r="r" b="b"/>
                  <a:pathLst>
                    <a:path w="2409" h="1206">
                      <a:moveTo>
                        <a:pt x="1204" y="0"/>
                      </a:moveTo>
                      <a:lnTo>
                        <a:pt x="0" y="1206"/>
                      </a:lnTo>
                      <a:lnTo>
                        <a:pt x="2409" y="1206"/>
                      </a:lnTo>
                      <a:lnTo>
                        <a:pt x="1204" y="0"/>
                      </a:lnTo>
                      <a:close/>
                    </a:path>
                  </a:pathLst>
                </a:custGeom>
                <a:solidFill>
                  <a:srgbClr val="5B62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8" name="Group 65"/>
              <p:cNvGrpSpPr>
                <a:grpSpLocks/>
              </p:cNvGrpSpPr>
              <p:nvPr/>
            </p:nvGrpSpPr>
            <p:grpSpPr bwMode="auto">
              <a:xfrm>
                <a:off x="2481" y="2517"/>
                <a:ext cx="505" cy="254"/>
                <a:chOff x="1442" y="1400"/>
                <a:chExt cx="610" cy="307"/>
              </a:xfrm>
            </p:grpSpPr>
            <p:sp>
              <p:nvSpPr>
                <p:cNvPr id="174146" name="Freeform 66"/>
                <p:cNvSpPr>
                  <a:spLocks/>
                </p:cNvSpPr>
                <p:nvPr/>
              </p:nvSpPr>
              <p:spPr bwMode="auto">
                <a:xfrm>
                  <a:off x="1442"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9CA1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47" name="Freeform 67"/>
                <p:cNvSpPr>
                  <a:spLocks/>
                </p:cNvSpPr>
                <p:nvPr/>
              </p:nvSpPr>
              <p:spPr bwMode="auto">
                <a:xfrm>
                  <a:off x="1447"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363B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48" name="Freeform 68"/>
                <p:cNvSpPr>
                  <a:spLocks/>
                </p:cNvSpPr>
                <p:nvPr/>
              </p:nvSpPr>
              <p:spPr bwMode="auto">
                <a:xfrm>
                  <a:off x="1444" y="1402"/>
                  <a:ext cx="605" cy="302"/>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5B62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sp>
            <p:nvSpPr>
              <p:cNvPr id="174149" name="Freeform 69"/>
              <p:cNvSpPr>
                <a:spLocks/>
              </p:cNvSpPr>
              <p:nvPr/>
            </p:nvSpPr>
            <p:spPr bwMode="auto">
              <a:xfrm>
                <a:off x="1700" y="2128"/>
                <a:ext cx="1562" cy="782"/>
              </a:xfrm>
              <a:custGeom>
                <a:avLst/>
                <a:gdLst/>
                <a:ahLst/>
                <a:cxnLst>
                  <a:cxn ang="0">
                    <a:pos x="3779" y="0"/>
                  </a:cxn>
                  <a:cxn ang="0">
                    <a:pos x="0" y="3785"/>
                  </a:cxn>
                  <a:cxn ang="0">
                    <a:pos x="7557" y="3785"/>
                  </a:cxn>
                  <a:cxn ang="0">
                    <a:pos x="3779" y="0"/>
                  </a:cxn>
                </a:cxnLst>
                <a:rect l="0" t="0" r="r" b="b"/>
                <a:pathLst>
                  <a:path w="7557" h="3785">
                    <a:moveTo>
                      <a:pt x="3779" y="0"/>
                    </a:moveTo>
                    <a:lnTo>
                      <a:pt x="0" y="3785"/>
                    </a:lnTo>
                    <a:lnTo>
                      <a:pt x="7557" y="3785"/>
                    </a:lnTo>
                    <a:lnTo>
                      <a:pt x="377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nvGrpSpPr>
              <p:cNvPr id="19" name="Group 70"/>
              <p:cNvGrpSpPr>
                <a:grpSpLocks/>
              </p:cNvGrpSpPr>
              <p:nvPr/>
            </p:nvGrpSpPr>
            <p:grpSpPr bwMode="auto">
              <a:xfrm>
                <a:off x="1707" y="2901"/>
                <a:ext cx="1552" cy="154"/>
                <a:chOff x="506" y="1864"/>
                <a:chExt cx="1876" cy="186"/>
              </a:xfrm>
            </p:grpSpPr>
            <p:sp>
              <p:nvSpPr>
                <p:cNvPr id="174151" name="Rectangle 71"/>
                <p:cNvSpPr>
                  <a:spLocks noChangeArrowheads="1"/>
                </p:cNvSpPr>
                <p:nvPr/>
              </p:nvSpPr>
              <p:spPr bwMode="auto">
                <a:xfrm>
                  <a:off x="506" y="1864"/>
                  <a:ext cx="1871" cy="181"/>
                </a:xfrm>
                <a:prstGeom prst="rect">
                  <a:avLst/>
                </a:prstGeom>
                <a:solidFill>
                  <a:srgbClr val="005E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52" name="Rectangle 72"/>
                <p:cNvSpPr>
                  <a:spLocks noChangeArrowheads="1"/>
                </p:cNvSpPr>
                <p:nvPr/>
              </p:nvSpPr>
              <p:spPr bwMode="auto">
                <a:xfrm>
                  <a:off x="511" y="1869"/>
                  <a:ext cx="1871" cy="181"/>
                </a:xfrm>
                <a:prstGeom prst="rect">
                  <a:avLst/>
                </a:prstGeom>
                <a:solidFill>
                  <a:srgbClr val="005E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53" name="Rectangle 73"/>
                <p:cNvSpPr>
                  <a:spLocks noChangeArrowheads="1"/>
                </p:cNvSpPr>
                <p:nvPr/>
              </p:nvSpPr>
              <p:spPr bwMode="auto">
                <a:xfrm>
                  <a:off x="508" y="1866"/>
                  <a:ext cx="1871" cy="181"/>
                </a:xfrm>
                <a:prstGeom prst="rect">
                  <a:avLst/>
                </a:prstGeom>
                <a:solidFill>
                  <a:srgbClr val="005E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0" name="Group 74"/>
              <p:cNvGrpSpPr>
                <a:grpSpLocks/>
              </p:cNvGrpSpPr>
              <p:nvPr/>
            </p:nvGrpSpPr>
            <p:grpSpPr bwMode="auto">
              <a:xfrm>
                <a:off x="1730" y="2140"/>
                <a:ext cx="1507" cy="758"/>
                <a:chOff x="533" y="944"/>
                <a:chExt cx="1823" cy="916"/>
              </a:xfrm>
            </p:grpSpPr>
            <p:sp>
              <p:nvSpPr>
                <p:cNvPr id="174155" name="Freeform 75"/>
                <p:cNvSpPr>
                  <a:spLocks/>
                </p:cNvSpPr>
                <p:nvPr/>
              </p:nvSpPr>
              <p:spPr bwMode="auto">
                <a:xfrm>
                  <a:off x="533" y="944"/>
                  <a:ext cx="1818" cy="911"/>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7B7BD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56" name="Freeform 76"/>
                <p:cNvSpPr>
                  <a:spLocks/>
                </p:cNvSpPr>
                <p:nvPr/>
              </p:nvSpPr>
              <p:spPr bwMode="auto">
                <a:xfrm>
                  <a:off x="539" y="950"/>
                  <a:ext cx="1817" cy="910"/>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15156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57" name="Freeform 77"/>
                <p:cNvSpPr>
                  <a:spLocks/>
                </p:cNvSpPr>
                <p:nvPr/>
              </p:nvSpPr>
              <p:spPr bwMode="auto">
                <a:xfrm>
                  <a:off x="535" y="946"/>
                  <a:ext cx="1818" cy="911"/>
                </a:xfrm>
                <a:custGeom>
                  <a:avLst/>
                  <a:gdLst/>
                  <a:ahLst/>
                  <a:cxnLst>
                    <a:cxn ang="0">
                      <a:pos x="3635" y="0"/>
                    </a:cxn>
                    <a:cxn ang="0">
                      <a:pos x="0" y="3641"/>
                    </a:cxn>
                    <a:cxn ang="0">
                      <a:pos x="7269" y="3641"/>
                    </a:cxn>
                    <a:cxn ang="0">
                      <a:pos x="3635" y="0"/>
                    </a:cxn>
                  </a:cxnLst>
                  <a:rect l="0" t="0" r="r" b="b"/>
                  <a:pathLst>
                    <a:path w="7269" h="3641">
                      <a:moveTo>
                        <a:pt x="3635" y="0"/>
                      </a:moveTo>
                      <a:lnTo>
                        <a:pt x="0" y="3641"/>
                      </a:lnTo>
                      <a:lnTo>
                        <a:pt x="7269" y="3641"/>
                      </a:lnTo>
                      <a:lnTo>
                        <a:pt x="3635" y="0"/>
                      </a:lnTo>
                      <a:close/>
                    </a:path>
                  </a:pathLst>
                </a:custGeom>
                <a:solidFill>
                  <a:srgbClr val="2323B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1" name="Group 78"/>
              <p:cNvGrpSpPr>
                <a:grpSpLocks/>
              </p:cNvGrpSpPr>
              <p:nvPr/>
            </p:nvGrpSpPr>
            <p:grpSpPr bwMode="auto">
              <a:xfrm>
                <a:off x="1856" y="2140"/>
                <a:ext cx="1255" cy="631"/>
                <a:chOff x="686" y="944"/>
                <a:chExt cx="1517" cy="763"/>
              </a:xfrm>
            </p:grpSpPr>
            <p:sp>
              <p:nvSpPr>
                <p:cNvPr id="174159" name="Freeform 79"/>
                <p:cNvSpPr>
                  <a:spLocks/>
                </p:cNvSpPr>
                <p:nvPr/>
              </p:nvSpPr>
              <p:spPr bwMode="auto">
                <a:xfrm>
                  <a:off x="686" y="944"/>
                  <a:ext cx="1512" cy="758"/>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BABDE4"/>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60" name="Freeform 80"/>
                <p:cNvSpPr>
                  <a:spLocks/>
                </p:cNvSpPr>
                <p:nvPr/>
              </p:nvSpPr>
              <p:spPr bwMode="auto">
                <a:xfrm>
                  <a:off x="691" y="950"/>
                  <a:ext cx="1512" cy="757"/>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54577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61" name="Freeform 81"/>
                <p:cNvSpPr>
                  <a:spLocks/>
                </p:cNvSpPr>
                <p:nvPr/>
              </p:nvSpPr>
              <p:spPr bwMode="auto">
                <a:xfrm>
                  <a:off x="688" y="946"/>
                  <a:ext cx="1512" cy="758"/>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8C91D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2" name="Group 82"/>
              <p:cNvGrpSpPr>
                <a:grpSpLocks/>
              </p:cNvGrpSpPr>
              <p:nvPr/>
            </p:nvGrpSpPr>
            <p:grpSpPr bwMode="auto">
              <a:xfrm>
                <a:off x="1982" y="2140"/>
                <a:ext cx="1004" cy="506"/>
                <a:chOff x="838" y="944"/>
                <a:chExt cx="1214" cy="611"/>
              </a:xfrm>
            </p:grpSpPr>
            <p:sp>
              <p:nvSpPr>
                <p:cNvPr id="174163" name="Freeform 83"/>
                <p:cNvSpPr>
                  <a:spLocks/>
                </p:cNvSpPr>
                <p:nvPr/>
              </p:nvSpPr>
              <p:spPr bwMode="auto">
                <a:xfrm>
                  <a:off x="838" y="944"/>
                  <a:ext cx="1208"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64" name="Freeform 84"/>
                <p:cNvSpPr>
                  <a:spLocks/>
                </p:cNvSpPr>
                <p:nvPr/>
              </p:nvSpPr>
              <p:spPr bwMode="auto">
                <a:xfrm>
                  <a:off x="843" y="950"/>
                  <a:ext cx="1209"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85858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65" name="Freeform 85"/>
                <p:cNvSpPr>
                  <a:spLocks/>
                </p:cNvSpPr>
                <p:nvPr/>
              </p:nvSpPr>
              <p:spPr bwMode="auto">
                <a:xfrm>
                  <a:off x="840" y="946"/>
                  <a:ext cx="1209" cy="606"/>
                </a:xfrm>
                <a:custGeom>
                  <a:avLst/>
                  <a:gdLst/>
                  <a:ahLst/>
                  <a:cxnLst>
                    <a:cxn ang="0">
                      <a:pos x="2418" y="0"/>
                    </a:cxn>
                    <a:cxn ang="0">
                      <a:pos x="0" y="2420"/>
                    </a:cxn>
                    <a:cxn ang="0">
                      <a:pos x="4835" y="2420"/>
                    </a:cxn>
                    <a:cxn ang="0">
                      <a:pos x="2418" y="0"/>
                    </a:cxn>
                  </a:cxnLst>
                  <a:rect l="0" t="0" r="r" b="b"/>
                  <a:pathLst>
                    <a:path w="4835" h="2420">
                      <a:moveTo>
                        <a:pt x="2418" y="0"/>
                      </a:moveTo>
                      <a:lnTo>
                        <a:pt x="0" y="2420"/>
                      </a:lnTo>
                      <a:lnTo>
                        <a:pt x="4835" y="2420"/>
                      </a:lnTo>
                      <a:lnTo>
                        <a:pt x="241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3" name="Group 86"/>
              <p:cNvGrpSpPr>
                <a:grpSpLocks/>
              </p:cNvGrpSpPr>
              <p:nvPr/>
            </p:nvGrpSpPr>
            <p:grpSpPr bwMode="auto">
              <a:xfrm>
                <a:off x="2231" y="2266"/>
                <a:ext cx="755" cy="380"/>
                <a:chOff x="1139" y="1096"/>
                <a:chExt cx="913" cy="459"/>
              </a:xfrm>
            </p:grpSpPr>
            <p:sp>
              <p:nvSpPr>
                <p:cNvPr id="174167" name="Freeform 87"/>
                <p:cNvSpPr>
                  <a:spLocks/>
                </p:cNvSpPr>
                <p:nvPr/>
              </p:nvSpPr>
              <p:spPr bwMode="auto">
                <a:xfrm>
                  <a:off x="1139" y="1096"/>
                  <a:ext cx="907" cy="453"/>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D9D9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68" name="Freeform 88"/>
                <p:cNvSpPr>
                  <a:spLocks/>
                </p:cNvSpPr>
                <p:nvPr/>
              </p:nvSpPr>
              <p:spPr bwMode="auto">
                <a:xfrm>
                  <a:off x="1144" y="1101"/>
                  <a:ext cx="908" cy="454"/>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7373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69" name="Freeform 89"/>
                <p:cNvSpPr>
                  <a:spLocks/>
                </p:cNvSpPr>
                <p:nvPr/>
              </p:nvSpPr>
              <p:spPr bwMode="auto">
                <a:xfrm>
                  <a:off x="1141" y="1098"/>
                  <a:ext cx="908" cy="454"/>
                </a:xfrm>
                <a:custGeom>
                  <a:avLst/>
                  <a:gdLst/>
                  <a:ahLst/>
                  <a:cxnLst>
                    <a:cxn ang="0">
                      <a:pos x="1815" y="0"/>
                    </a:cxn>
                    <a:cxn ang="0">
                      <a:pos x="0" y="1813"/>
                    </a:cxn>
                    <a:cxn ang="0">
                      <a:pos x="3630" y="1813"/>
                    </a:cxn>
                    <a:cxn ang="0">
                      <a:pos x="1815" y="0"/>
                    </a:cxn>
                  </a:cxnLst>
                  <a:rect l="0" t="0" r="r" b="b"/>
                  <a:pathLst>
                    <a:path w="3630" h="1813">
                      <a:moveTo>
                        <a:pt x="1815" y="0"/>
                      </a:moveTo>
                      <a:lnTo>
                        <a:pt x="0" y="1813"/>
                      </a:lnTo>
                      <a:lnTo>
                        <a:pt x="3630" y="1813"/>
                      </a:lnTo>
                      <a:lnTo>
                        <a:pt x="1815"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4" name="Group 90"/>
              <p:cNvGrpSpPr>
                <a:grpSpLocks/>
              </p:cNvGrpSpPr>
              <p:nvPr/>
            </p:nvGrpSpPr>
            <p:grpSpPr bwMode="auto">
              <a:xfrm>
                <a:off x="1982" y="2266"/>
                <a:ext cx="754" cy="385"/>
                <a:chOff x="838" y="1096"/>
                <a:chExt cx="912" cy="465"/>
              </a:xfrm>
            </p:grpSpPr>
            <p:sp>
              <p:nvSpPr>
                <p:cNvPr id="174171" name="Freeform 91"/>
                <p:cNvSpPr>
                  <a:spLocks/>
                </p:cNvSpPr>
                <p:nvPr/>
              </p:nvSpPr>
              <p:spPr bwMode="auto">
                <a:xfrm>
                  <a:off x="838" y="1096"/>
                  <a:ext cx="907" cy="453"/>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D9D9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72" name="Freeform 92"/>
                <p:cNvSpPr>
                  <a:spLocks/>
                </p:cNvSpPr>
                <p:nvPr/>
              </p:nvSpPr>
              <p:spPr bwMode="auto">
                <a:xfrm>
                  <a:off x="843" y="1101"/>
                  <a:ext cx="907" cy="454"/>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7373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73" name="Freeform 93"/>
                <p:cNvSpPr>
                  <a:spLocks/>
                </p:cNvSpPr>
                <p:nvPr/>
              </p:nvSpPr>
              <p:spPr bwMode="auto">
                <a:xfrm>
                  <a:off x="840" y="1107"/>
                  <a:ext cx="907" cy="454"/>
                </a:xfrm>
                <a:custGeom>
                  <a:avLst/>
                  <a:gdLst/>
                  <a:ahLst/>
                  <a:cxnLst>
                    <a:cxn ang="0">
                      <a:pos x="1814" y="0"/>
                    </a:cxn>
                    <a:cxn ang="0">
                      <a:pos x="0" y="1813"/>
                    </a:cxn>
                    <a:cxn ang="0">
                      <a:pos x="3628" y="1813"/>
                    </a:cxn>
                    <a:cxn ang="0">
                      <a:pos x="1814" y="0"/>
                    </a:cxn>
                  </a:cxnLst>
                  <a:rect l="0" t="0" r="r" b="b"/>
                  <a:pathLst>
                    <a:path w="3628" h="1813">
                      <a:moveTo>
                        <a:pt x="1814" y="0"/>
                      </a:moveTo>
                      <a:lnTo>
                        <a:pt x="0" y="1813"/>
                      </a:lnTo>
                      <a:lnTo>
                        <a:pt x="3628" y="1813"/>
                      </a:lnTo>
                      <a:lnTo>
                        <a:pt x="1814"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5" name="Group 94"/>
              <p:cNvGrpSpPr>
                <a:grpSpLocks/>
              </p:cNvGrpSpPr>
              <p:nvPr/>
            </p:nvGrpSpPr>
            <p:grpSpPr bwMode="auto">
              <a:xfrm>
                <a:off x="2356" y="2328"/>
                <a:ext cx="630" cy="318"/>
                <a:chOff x="1290" y="1171"/>
                <a:chExt cx="762" cy="384"/>
              </a:xfrm>
            </p:grpSpPr>
            <p:sp>
              <p:nvSpPr>
                <p:cNvPr id="174175" name="Freeform 95"/>
                <p:cNvSpPr>
                  <a:spLocks/>
                </p:cNvSpPr>
                <p:nvPr/>
              </p:nvSpPr>
              <p:spPr bwMode="auto">
                <a:xfrm>
                  <a:off x="1290" y="1171"/>
                  <a:ext cx="756" cy="378"/>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D1D1D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76" name="Freeform 96"/>
                <p:cNvSpPr>
                  <a:spLocks/>
                </p:cNvSpPr>
                <p:nvPr/>
              </p:nvSpPr>
              <p:spPr bwMode="auto">
                <a:xfrm>
                  <a:off x="1296" y="1176"/>
                  <a:ext cx="756" cy="379"/>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6B6B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77" name="Freeform 97"/>
                <p:cNvSpPr>
                  <a:spLocks/>
                </p:cNvSpPr>
                <p:nvPr/>
              </p:nvSpPr>
              <p:spPr bwMode="auto">
                <a:xfrm>
                  <a:off x="1292" y="1173"/>
                  <a:ext cx="757" cy="379"/>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6" name="Group 98"/>
              <p:cNvGrpSpPr>
                <a:grpSpLocks/>
              </p:cNvGrpSpPr>
              <p:nvPr/>
            </p:nvGrpSpPr>
            <p:grpSpPr bwMode="auto">
              <a:xfrm>
                <a:off x="1983" y="2328"/>
                <a:ext cx="628" cy="318"/>
                <a:chOff x="839" y="1171"/>
                <a:chExt cx="760" cy="384"/>
              </a:xfrm>
            </p:grpSpPr>
            <p:sp>
              <p:nvSpPr>
                <p:cNvPr id="174179" name="Freeform 99"/>
                <p:cNvSpPr>
                  <a:spLocks/>
                </p:cNvSpPr>
                <p:nvPr/>
              </p:nvSpPr>
              <p:spPr bwMode="auto">
                <a:xfrm>
                  <a:off x="839" y="1171"/>
                  <a:ext cx="755" cy="378"/>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D1D1D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80" name="Freeform 100"/>
                <p:cNvSpPr>
                  <a:spLocks/>
                </p:cNvSpPr>
                <p:nvPr/>
              </p:nvSpPr>
              <p:spPr bwMode="auto">
                <a:xfrm>
                  <a:off x="844" y="1176"/>
                  <a:ext cx="755" cy="379"/>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6B6B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81" name="Freeform 101"/>
                <p:cNvSpPr>
                  <a:spLocks/>
                </p:cNvSpPr>
                <p:nvPr/>
              </p:nvSpPr>
              <p:spPr bwMode="auto">
                <a:xfrm>
                  <a:off x="841" y="1173"/>
                  <a:ext cx="755" cy="379"/>
                </a:xfrm>
                <a:custGeom>
                  <a:avLst/>
                  <a:gdLst/>
                  <a:ahLst/>
                  <a:cxnLst>
                    <a:cxn ang="0">
                      <a:pos x="1511" y="0"/>
                    </a:cxn>
                    <a:cxn ang="0">
                      <a:pos x="0" y="1513"/>
                    </a:cxn>
                    <a:cxn ang="0">
                      <a:pos x="3021" y="1513"/>
                    </a:cxn>
                    <a:cxn ang="0">
                      <a:pos x="1511" y="0"/>
                    </a:cxn>
                  </a:cxnLst>
                  <a:rect l="0" t="0" r="r" b="b"/>
                  <a:pathLst>
                    <a:path w="3021" h="1513">
                      <a:moveTo>
                        <a:pt x="1511" y="0"/>
                      </a:moveTo>
                      <a:lnTo>
                        <a:pt x="0" y="1513"/>
                      </a:lnTo>
                      <a:lnTo>
                        <a:pt x="3021" y="1513"/>
                      </a:lnTo>
                      <a:lnTo>
                        <a:pt x="151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7" name="Group 102"/>
              <p:cNvGrpSpPr>
                <a:grpSpLocks/>
              </p:cNvGrpSpPr>
              <p:nvPr/>
            </p:nvGrpSpPr>
            <p:grpSpPr bwMode="auto">
              <a:xfrm>
                <a:off x="1718" y="2902"/>
                <a:ext cx="1528" cy="146"/>
                <a:chOff x="533" y="1872"/>
                <a:chExt cx="1828" cy="170"/>
              </a:xfrm>
            </p:grpSpPr>
            <p:sp>
              <p:nvSpPr>
                <p:cNvPr id="174183" name="Rectangle 103"/>
                <p:cNvSpPr>
                  <a:spLocks noChangeArrowheads="1"/>
                </p:cNvSpPr>
                <p:nvPr/>
              </p:nvSpPr>
              <p:spPr bwMode="auto">
                <a:xfrm>
                  <a:off x="533" y="1872"/>
                  <a:ext cx="1823" cy="164"/>
                </a:xfrm>
                <a:prstGeom prst="rect">
                  <a:avLst/>
                </a:prstGeom>
                <a:solidFill>
                  <a:srgbClr val="005E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84" name="Rectangle 104"/>
                <p:cNvSpPr>
                  <a:spLocks noChangeArrowheads="1"/>
                </p:cNvSpPr>
                <p:nvPr/>
              </p:nvSpPr>
              <p:spPr bwMode="auto">
                <a:xfrm>
                  <a:off x="538" y="1877"/>
                  <a:ext cx="1823" cy="165"/>
                </a:xfrm>
                <a:prstGeom prst="rect">
                  <a:avLst/>
                </a:prstGeom>
                <a:solidFill>
                  <a:srgbClr val="005E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85" name="Rectangle 105"/>
                <p:cNvSpPr>
                  <a:spLocks noChangeArrowheads="1"/>
                </p:cNvSpPr>
                <p:nvPr/>
              </p:nvSpPr>
              <p:spPr bwMode="auto">
                <a:xfrm>
                  <a:off x="537" y="1875"/>
                  <a:ext cx="1821" cy="163"/>
                </a:xfrm>
                <a:prstGeom prst="rect">
                  <a:avLst/>
                </a:prstGeom>
                <a:solidFill>
                  <a:srgbClr val="005E5C"/>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8" name="Group 106"/>
              <p:cNvGrpSpPr>
                <a:grpSpLocks/>
              </p:cNvGrpSpPr>
              <p:nvPr/>
            </p:nvGrpSpPr>
            <p:grpSpPr bwMode="auto">
              <a:xfrm>
                <a:off x="2357" y="2392"/>
                <a:ext cx="753" cy="379"/>
                <a:chOff x="1291" y="1248"/>
                <a:chExt cx="911" cy="459"/>
              </a:xfrm>
            </p:grpSpPr>
            <p:sp>
              <p:nvSpPr>
                <p:cNvPr id="174187" name="Freeform 107"/>
                <p:cNvSpPr>
                  <a:spLocks/>
                </p:cNvSpPr>
                <p:nvPr/>
              </p:nvSpPr>
              <p:spPr bwMode="auto">
                <a:xfrm>
                  <a:off x="1291"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88" name="Freeform 108"/>
                <p:cNvSpPr>
                  <a:spLocks/>
                </p:cNvSpPr>
                <p:nvPr/>
              </p:nvSpPr>
              <p:spPr bwMode="auto">
                <a:xfrm>
                  <a:off x="1297"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89" name="Freeform 109"/>
                <p:cNvSpPr>
                  <a:spLocks/>
                </p:cNvSpPr>
                <p:nvPr/>
              </p:nvSpPr>
              <p:spPr bwMode="auto">
                <a:xfrm>
                  <a:off x="1293" y="1250"/>
                  <a:ext cx="906"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29" name="Group 110"/>
              <p:cNvGrpSpPr>
                <a:grpSpLocks/>
              </p:cNvGrpSpPr>
              <p:nvPr/>
            </p:nvGrpSpPr>
            <p:grpSpPr bwMode="auto">
              <a:xfrm>
                <a:off x="2607" y="2517"/>
                <a:ext cx="503" cy="254"/>
                <a:chOff x="1594" y="1400"/>
                <a:chExt cx="608" cy="307"/>
              </a:xfrm>
            </p:grpSpPr>
            <p:sp>
              <p:nvSpPr>
                <p:cNvPr id="174191" name="Freeform 111"/>
                <p:cNvSpPr>
                  <a:spLocks/>
                </p:cNvSpPr>
                <p:nvPr/>
              </p:nvSpPr>
              <p:spPr bwMode="auto">
                <a:xfrm>
                  <a:off x="1594" y="1400"/>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A6AADC"/>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92" name="Freeform 112"/>
                <p:cNvSpPr>
                  <a:spLocks/>
                </p:cNvSpPr>
                <p:nvPr/>
              </p:nvSpPr>
              <p:spPr bwMode="auto">
                <a:xfrm>
                  <a:off x="1599" y="1405"/>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404476"/>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93" name="Freeform 113"/>
                <p:cNvSpPr>
                  <a:spLocks/>
                </p:cNvSpPr>
                <p:nvPr/>
              </p:nvSpPr>
              <p:spPr bwMode="auto">
                <a:xfrm>
                  <a:off x="1596" y="1402"/>
                  <a:ext cx="603" cy="302"/>
                </a:xfrm>
                <a:custGeom>
                  <a:avLst/>
                  <a:gdLst/>
                  <a:ahLst/>
                  <a:cxnLst>
                    <a:cxn ang="0">
                      <a:pos x="1206" y="0"/>
                    </a:cxn>
                    <a:cxn ang="0">
                      <a:pos x="0" y="1206"/>
                    </a:cxn>
                    <a:cxn ang="0">
                      <a:pos x="2412" y="1206"/>
                    </a:cxn>
                    <a:cxn ang="0">
                      <a:pos x="1206" y="0"/>
                    </a:cxn>
                  </a:cxnLst>
                  <a:rect l="0" t="0" r="r" b="b"/>
                  <a:pathLst>
                    <a:path w="2412" h="1206">
                      <a:moveTo>
                        <a:pt x="1206" y="0"/>
                      </a:moveTo>
                      <a:lnTo>
                        <a:pt x="0" y="1206"/>
                      </a:lnTo>
                      <a:lnTo>
                        <a:pt x="2412" y="1206"/>
                      </a:lnTo>
                      <a:lnTo>
                        <a:pt x="1206" y="0"/>
                      </a:lnTo>
                      <a:close/>
                    </a:path>
                  </a:pathLst>
                </a:custGeom>
                <a:solidFill>
                  <a:srgbClr val="6B71C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30" name="Group 114"/>
              <p:cNvGrpSpPr>
                <a:grpSpLocks/>
              </p:cNvGrpSpPr>
              <p:nvPr/>
            </p:nvGrpSpPr>
            <p:grpSpPr bwMode="auto">
              <a:xfrm>
                <a:off x="1858" y="2392"/>
                <a:ext cx="753" cy="379"/>
                <a:chOff x="688" y="1248"/>
                <a:chExt cx="911" cy="459"/>
              </a:xfrm>
            </p:grpSpPr>
            <p:sp>
              <p:nvSpPr>
                <p:cNvPr id="174195" name="Freeform 115"/>
                <p:cNvSpPr>
                  <a:spLocks/>
                </p:cNvSpPr>
                <p:nvPr/>
              </p:nvSpPr>
              <p:spPr bwMode="auto">
                <a:xfrm>
                  <a:off x="688"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96" name="Freeform 116"/>
                <p:cNvSpPr>
                  <a:spLocks/>
                </p:cNvSpPr>
                <p:nvPr/>
              </p:nvSpPr>
              <p:spPr bwMode="auto">
                <a:xfrm>
                  <a:off x="694"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197" name="Freeform 117"/>
                <p:cNvSpPr>
                  <a:spLocks/>
                </p:cNvSpPr>
                <p:nvPr/>
              </p:nvSpPr>
              <p:spPr bwMode="auto">
                <a:xfrm>
                  <a:off x="690" y="1250"/>
                  <a:ext cx="906"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31" name="Group 118"/>
              <p:cNvGrpSpPr>
                <a:grpSpLocks/>
              </p:cNvGrpSpPr>
              <p:nvPr/>
            </p:nvGrpSpPr>
            <p:grpSpPr bwMode="auto">
              <a:xfrm>
                <a:off x="1856" y="2517"/>
                <a:ext cx="505" cy="254"/>
                <a:chOff x="686" y="1400"/>
                <a:chExt cx="610" cy="307"/>
              </a:xfrm>
            </p:grpSpPr>
            <p:sp>
              <p:nvSpPr>
                <p:cNvPr id="174199" name="Freeform 119"/>
                <p:cNvSpPr>
                  <a:spLocks/>
                </p:cNvSpPr>
                <p:nvPr/>
              </p:nvSpPr>
              <p:spPr bwMode="auto">
                <a:xfrm>
                  <a:off x="686"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A6AADC"/>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200" name="Freeform 120"/>
                <p:cNvSpPr>
                  <a:spLocks/>
                </p:cNvSpPr>
                <p:nvPr/>
              </p:nvSpPr>
              <p:spPr bwMode="auto">
                <a:xfrm>
                  <a:off x="691"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404476"/>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201" name="Freeform 121"/>
                <p:cNvSpPr>
                  <a:spLocks/>
                </p:cNvSpPr>
                <p:nvPr/>
              </p:nvSpPr>
              <p:spPr bwMode="auto">
                <a:xfrm>
                  <a:off x="688" y="1402"/>
                  <a:ext cx="605" cy="302"/>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6B71C5"/>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74080" name="Group 122"/>
              <p:cNvGrpSpPr>
                <a:grpSpLocks/>
              </p:cNvGrpSpPr>
              <p:nvPr/>
            </p:nvGrpSpPr>
            <p:grpSpPr bwMode="auto">
              <a:xfrm>
                <a:off x="1983" y="2517"/>
                <a:ext cx="502" cy="254"/>
                <a:chOff x="839" y="1400"/>
                <a:chExt cx="607" cy="307"/>
              </a:xfrm>
            </p:grpSpPr>
            <p:sp>
              <p:nvSpPr>
                <p:cNvPr id="174203" name="Freeform 123"/>
                <p:cNvSpPr>
                  <a:spLocks/>
                </p:cNvSpPr>
                <p:nvPr/>
              </p:nvSpPr>
              <p:spPr bwMode="auto">
                <a:xfrm>
                  <a:off x="839" y="1400"/>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9CA1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204" name="Freeform 124"/>
                <p:cNvSpPr>
                  <a:spLocks/>
                </p:cNvSpPr>
                <p:nvPr/>
              </p:nvSpPr>
              <p:spPr bwMode="auto">
                <a:xfrm>
                  <a:off x="844" y="1405"/>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363B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205" name="Freeform 125"/>
                <p:cNvSpPr>
                  <a:spLocks/>
                </p:cNvSpPr>
                <p:nvPr/>
              </p:nvSpPr>
              <p:spPr bwMode="auto">
                <a:xfrm>
                  <a:off x="841" y="1402"/>
                  <a:ext cx="602" cy="302"/>
                </a:xfrm>
                <a:custGeom>
                  <a:avLst/>
                  <a:gdLst/>
                  <a:ahLst/>
                  <a:cxnLst>
                    <a:cxn ang="0">
                      <a:pos x="1204" y="0"/>
                    </a:cxn>
                    <a:cxn ang="0">
                      <a:pos x="0" y="1206"/>
                    </a:cxn>
                    <a:cxn ang="0">
                      <a:pos x="2409" y="1206"/>
                    </a:cxn>
                    <a:cxn ang="0">
                      <a:pos x="1204" y="0"/>
                    </a:cxn>
                  </a:cxnLst>
                  <a:rect l="0" t="0" r="r" b="b"/>
                  <a:pathLst>
                    <a:path w="2409" h="1206">
                      <a:moveTo>
                        <a:pt x="1204" y="0"/>
                      </a:moveTo>
                      <a:lnTo>
                        <a:pt x="0" y="1206"/>
                      </a:lnTo>
                      <a:lnTo>
                        <a:pt x="2409" y="1206"/>
                      </a:lnTo>
                      <a:lnTo>
                        <a:pt x="1204" y="0"/>
                      </a:lnTo>
                      <a:close/>
                    </a:path>
                  </a:pathLst>
                </a:custGeom>
                <a:solidFill>
                  <a:srgbClr val="5B62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nvGrpSpPr>
              <p:cNvPr id="174081" name="Group 126"/>
              <p:cNvGrpSpPr>
                <a:grpSpLocks/>
              </p:cNvGrpSpPr>
              <p:nvPr/>
            </p:nvGrpSpPr>
            <p:grpSpPr bwMode="auto">
              <a:xfrm>
                <a:off x="2481" y="2517"/>
                <a:ext cx="505" cy="254"/>
                <a:chOff x="1442" y="1400"/>
                <a:chExt cx="610" cy="307"/>
              </a:xfrm>
            </p:grpSpPr>
            <p:sp>
              <p:nvSpPr>
                <p:cNvPr id="174207" name="Freeform 127"/>
                <p:cNvSpPr>
                  <a:spLocks/>
                </p:cNvSpPr>
                <p:nvPr/>
              </p:nvSpPr>
              <p:spPr bwMode="auto">
                <a:xfrm>
                  <a:off x="1442"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9CA1D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208" name="Freeform 128"/>
                <p:cNvSpPr>
                  <a:spLocks/>
                </p:cNvSpPr>
                <p:nvPr/>
              </p:nvSpPr>
              <p:spPr bwMode="auto">
                <a:xfrm>
                  <a:off x="1447"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363B7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sp>
              <p:nvSpPr>
                <p:cNvPr id="174209" name="Freeform 129"/>
                <p:cNvSpPr>
                  <a:spLocks/>
                </p:cNvSpPr>
                <p:nvPr/>
              </p:nvSpPr>
              <p:spPr bwMode="auto">
                <a:xfrm>
                  <a:off x="1444" y="1402"/>
                  <a:ext cx="605" cy="302"/>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5B62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NZ"/>
                </a:p>
              </p:txBody>
            </p:sp>
          </p:grpSp>
        </p:grpSp>
        <p:pic>
          <p:nvPicPr>
            <p:cNvPr id="60426" name="Picture 130" descr="C:\WINDOWS\Application Data\Microsoft\Media Catalog\Downloaded Clips\cl65\j0254504.gif"/>
            <p:cNvPicPr>
              <a:picLocks noChangeAspect="1" noChangeArrowheads="1" noCrop="1"/>
            </p:cNvPicPr>
            <p:nvPr/>
          </p:nvPicPr>
          <p:blipFill>
            <a:blip r:embed="rId3"/>
            <a:srcRect/>
            <a:stretch>
              <a:fillRect/>
            </a:stretch>
          </p:blipFill>
          <p:spPr bwMode="auto">
            <a:xfrm>
              <a:off x="3718" y="2128"/>
              <a:ext cx="256" cy="254"/>
            </a:xfrm>
            <a:prstGeom prst="rect">
              <a:avLst/>
            </a:prstGeom>
            <a:solidFill>
              <a:srgbClr val="000066"/>
            </a:solidFill>
            <a:ln w="9525">
              <a:noFill/>
              <a:miter lim="800000"/>
              <a:headEnd/>
              <a:tailEnd/>
            </a:ln>
          </p:spPr>
        </p:pic>
        <p:pic>
          <p:nvPicPr>
            <p:cNvPr id="60427" name="Picture 131" descr="C:\WINDOWS\Application Data\Microsoft\Media Catalog\Downloaded Clips\cl65\j0254504.gif"/>
            <p:cNvPicPr>
              <a:picLocks noChangeAspect="1" noChangeArrowheads="1" noCrop="1"/>
            </p:cNvPicPr>
            <p:nvPr/>
          </p:nvPicPr>
          <p:blipFill>
            <a:blip r:embed="rId3"/>
            <a:srcRect/>
            <a:stretch>
              <a:fillRect/>
            </a:stretch>
          </p:blipFill>
          <p:spPr bwMode="auto">
            <a:xfrm>
              <a:off x="3718" y="2463"/>
              <a:ext cx="256" cy="256"/>
            </a:xfrm>
            <a:prstGeom prst="rect">
              <a:avLst/>
            </a:prstGeom>
            <a:solidFill>
              <a:srgbClr val="000066"/>
            </a:solidFill>
            <a:ln w="9525">
              <a:noFill/>
              <a:miter lim="800000"/>
              <a:headEnd/>
              <a:tailEnd/>
            </a:ln>
          </p:spPr>
        </p:pic>
        <p:pic>
          <p:nvPicPr>
            <p:cNvPr id="60428" name="Picture 132" descr="C:\WINDOWS\Application Data\Microsoft\Media Catalog\Downloaded Clips\cl65\j0254504.gif"/>
            <p:cNvPicPr>
              <a:picLocks noChangeAspect="1" noChangeArrowheads="1" noCrop="1"/>
            </p:cNvPicPr>
            <p:nvPr/>
          </p:nvPicPr>
          <p:blipFill>
            <a:blip r:embed="rId3"/>
            <a:srcRect/>
            <a:stretch>
              <a:fillRect/>
            </a:stretch>
          </p:blipFill>
          <p:spPr bwMode="auto">
            <a:xfrm>
              <a:off x="3718" y="2800"/>
              <a:ext cx="256" cy="255"/>
            </a:xfrm>
            <a:prstGeom prst="rect">
              <a:avLst/>
            </a:prstGeom>
            <a:solidFill>
              <a:srgbClr val="000066"/>
            </a:solidFill>
            <a:ln w="9525">
              <a:noFill/>
              <a:miter lim="800000"/>
              <a:headEnd/>
              <a:tailEnd/>
            </a:ln>
          </p:spPr>
        </p:pic>
        <p:sp>
          <p:nvSpPr>
            <p:cNvPr id="174213" name="Rectangle 133"/>
            <p:cNvSpPr>
              <a:spLocks noChangeArrowheads="1"/>
            </p:cNvSpPr>
            <p:nvPr/>
          </p:nvSpPr>
          <p:spPr bwMode="auto">
            <a:xfrm>
              <a:off x="2519" y="2102"/>
              <a:ext cx="893" cy="300"/>
            </a:xfrm>
            <a:prstGeom prst="rect">
              <a:avLst/>
            </a:prstGeom>
            <a:noFill/>
            <a:ln w="12700">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spAutoFit/>
            </a:bodyPr>
            <a:lstStyle/>
            <a:p>
              <a:pPr algn="r" eaLnBrk="0" hangingPunct="0">
                <a:lnSpc>
                  <a:spcPct val="90000"/>
                </a:lnSpc>
                <a:defRPr/>
              </a:pPr>
              <a:r>
                <a:rPr lang="en-US" sz="1400" b="1">
                  <a:effectLst/>
                  <a:latin typeface="Tahoma" pitchFamily="34" charset="0"/>
                </a:rPr>
                <a:t>Reasoning</a:t>
              </a:r>
            </a:p>
            <a:p>
              <a:pPr algn="r" eaLnBrk="0" hangingPunct="0">
                <a:lnSpc>
                  <a:spcPct val="90000"/>
                </a:lnSpc>
                <a:defRPr/>
              </a:pPr>
              <a:r>
                <a:rPr lang="en-US" sz="1400" b="1">
                  <a:effectLst/>
                  <a:latin typeface="Tahoma" pitchFamily="34" charset="0"/>
                </a:rPr>
                <a:t>Modules</a:t>
              </a:r>
            </a:p>
          </p:txBody>
        </p:sp>
        <p:sp>
          <p:nvSpPr>
            <p:cNvPr id="174214" name="Line 134"/>
            <p:cNvSpPr>
              <a:spLocks noChangeShapeType="1"/>
            </p:cNvSpPr>
            <p:nvPr/>
          </p:nvSpPr>
          <p:spPr bwMode="auto">
            <a:xfrm>
              <a:off x="3522" y="2239"/>
              <a:ext cx="0" cy="754"/>
            </a:xfrm>
            <a:prstGeom prst="line">
              <a:avLst/>
            </a:prstGeom>
            <a:noFill/>
            <a:ln w="57150">
              <a:solidFill>
                <a:srgbClr val="FF9900"/>
              </a:solidFill>
              <a:round/>
              <a:headEnd/>
              <a:tailEnd/>
            </a:ln>
            <a:effectLst/>
          </p:spPr>
          <p:txBody>
            <a:bodyPr vert="horz" wrap="square" lIns="91440" tIns="45720" rIns="91440" bIns="45720" numCol="1" anchor="t" anchorCtr="0" compatLnSpc="1">
              <a:prstTxWarp prst="textNoShape">
                <a:avLst/>
              </a:prstTxWarp>
            </a:bodyPr>
            <a:lstStyle/>
            <a:p>
              <a:pPr>
                <a:defRPr/>
              </a:pPr>
              <a:endParaRPr lang="en-NZ"/>
            </a:p>
          </p:txBody>
        </p:sp>
        <p:pic>
          <p:nvPicPr>
            <p:cNvPr id="60431" name="Picture 135" descr="C:\WINDOWS\Application Data\Microsoft\Media Catalog\Downloaded Clips\cl65\j0254504.gif"/>
            <p:cNvPicPr>
              <a:picLocks noChangeAspect="1" noChangeArrowheads="1" noCrop="1"/>
            </p:cNvPicPr>
            <p:nvPr/>
          </p:nvPicPr>
          <p:blipFill>
            <a:blip r:embed="rId3"/>
            <a:srcRect/>
            <a:stretch>
              <a:fillRect/>
            </a:stretch>
          </p:blipFill>
          <p:spPr bwMode="auto">
            <a:xfrm>
              <a:off x="3391" y="2128"/>
              <a:ext cx="254" cy="254"/>
            </a:xfrm>
            <a:prstGeom prst="rect">
              <a:avLst/>
            </a:prstGeom>
            <a:solidFill>
              <a:srgbClr val="000066"/>
            </a:solidFill>
            <a:ln w="9525">
              <a:noFill/>
              <a:miter lim="800000"/>
              <a:headEnd/>
              <a:tailEnd/>
            </a:ln>
          </p:spPr>
        </p:pic>
        <p:pic>
          <p:nvPicPr>
            <p:cNvPr id="60432" name="Picture 136" descr="C:\WINDOWS\Application Data\Microsoft\Media Catalog\Downloaded Clips\cl65\j0254504.gif"/>
            <p:cNvPicPr>
              <a:picLocks noChangeAspect="1" noChangeArrowheads="1" noCrop="1"/>
            </p:cNvPicPr>
            <p:nvPr/>
          </p:nvPicPr>
          <p:blipFill>
            <a:blip r:embed="rId3"/>
            <a:srcRect/>
            <a:stretch>
              <a:fillRect/>
            </a:stretch>
          </p:blipFill>
          <p:spPr bwMode="auto">
            <a:xfrm>
              <a:off x="3391" y="2463"/>
              <a:ext cx="254" cy="256"/>
            </a:xfrm>
            <a:prstGeom prst="rect">
              <a:avLst/>
            </a:prstGeom>
            <a:solidFill>
              <a:srgbClr val="000066"/>
            </a:solidFill>
            <a:ln w="9525">
              <a:noFill/>
              <a:miter lim="800000"/>
              <a:headEnd/>
              <a:tailEnd/>
            </a:ln>
          </p:spPr>
        </p:pic>
        <p:pic>
          <p:nvPicPr>
            <p:cNvPr id="60433" name="Picture 137" descr="C:\WINDOWS\Application Data\Microsoft\Media Catalog\Downloaded Clips\cl65\j0254504.gif"/>
            <p:cNvPicPr>
              <a:picLocks noChangeAspect="1" noChangeArrowheads="1" noCrop="1"/>
            </p:cNvPicPr>
            <p:nvPr/>
          </p:nvPicPr>
          <p:blipFill>
            <a:blip r:embed="rId3"/>
            <a:srcRect/>
            <a:stretch>
              <a:fillRect/>
            </a:stretch>
          </p:blipFill>
          <p:spPr bwMode="auto">
            <a:xfrm>
              <a:off x="3391" y="2800"/>
              <a:ext cx="254" cy="255"/>
            </a:xfrm>
            <a:prstGeom prst="rect">
              <a:avLst/>
            </a:prstGeom>
            <a:solidFill>
              <a:srgbClr val="000066"/>
            </a:solidFill>
            <a:ln w="9525">
              <a:noFill/>
              <a:miter lim="800000"/>
              <a:headEnd/>
              <a:tailEnd/>
            </a:ln>
          </p:spPr>
        </p:pic>
        <p:sp>
          <p:nvSpPr>
            <p:cNvPr id="60434" name="Rectangle 138"/>
            <p:cNvSpPr>
              <a:spLocks noChangeArrowheads="1"/>
            </p:cNvSpPr>
            <p:nvPr/>
          </p:nvSpPr>
          <p:spPr bwMode="auto">
            <a:xfrm>
              <a:off x="1704" y="3177"/>
              <a:ext cx="2375" cy="399"/>
            </a:xfrm>
            <a:prstGeom prst="rect">
              <a:avLst/>
            </a:prstGeom>
            <a:solidFill>
              <a:srgbClr val="6953AF"/>
            </a:solidFill>
            <a:ln w="38100" cmpd="dbl">
              <a:noFill/>
              <a:miter lim="800000"/>
              <a:headEnd/>
              <a:tailEnd/>
            </a:ln>
            <a:effectLst>
              <a:prstShdw prst="shdw17" dist="17961" dir="13500000">
                <a:schemeClr val="bg1"/>
              </a:prstShdw>
            </a:effectLst>
          </p:spPr>
          <p:txBody>
            <a:bodyPr vert="horz" wrap="square" lIns="91440" tIns="45720" rIns="91440" bIns="45720" numCol="1" anchor="ctr" anchorCtr="1" compatLnSpc="1">
              <a:prstTxWarp prst="textNoShape">
                <a:avLst/>
              </a:prstTxWarp>
            </a:bodyPr>
            <a:lstStyle/>
            <a:p>
              <a:pPr eaLnBrk="0" hangingPunct="0">
                <a:lnSpc>
                  <a:spcPct val="90000"/>
                </a:lnSpc>
              </a:pPr>
              <a:r>
                <a:rPr lang="en-US" sz="1800">
                  <a:solidFill>
                    <a:srgbClr val="D4D8F4"/>
                  </a:solidFill>
                  <a:effectLst/>
                  <a:latin typeface="Tahoma" pitchFamily="34" charset="0"/>
                </a:rPr>
                <a:t>Interface to </a:t>
              </a:r>
            </a:p>
            <a:p>
              <a:pPr eaLnBrk="0" hangingPunct="0">
                <a:lnSpc>
                  <a:spcPct val="90000"/>
                </a:lnSpc>
              </a:pPr>
              <a:r>
                <a:rPr lang="en-US" sz="1800">
                  <a:solidFill>
                    <a:srgbClr val="D4D8F4"/>
                  </a:solidFill>
                  <a:effectLst/>
                  <a:latin typeface="Tahoma" pitchFamily="34" charset="0"/>
                </a:rPr>
                <a:t>External Data Sources</a:t>
              </a:r>
            </a:p>
          </p:txBody>
        </p:sp>
        <p:sp>
          <p:nvSpPr>
            <p:cNvPr id="60435" name="Rectangle 139"/>
            <p:cNvSpPr>
              <a:spLocks noChangeArrowheads="1"/>
            </p:cNvSpPr>
            <p:nvPr/>
          </p:nvSpPr>
          <p:spPr bwMode="auto">
            <a:xfrm flipV="1">
              <a:off x="4107" y="2012"/>
              <a:ext cx="428" cy="1137"/>
            </a:xfrm>
            <a:prstGeom prst="rect">
              <a:avLst/>
            </a:prstGeom>
            <a:solidFill>
              <a:srgbClr val="6953AF"/>
            </a:solidFill>
            <a:ln w="38100" cmpd="dbl">
              <a:noFill/>
              <a:miter lim="800000"/>
              <a:headEnd/>
              <a:tailEnd/>
            </a:ln>
            <a:effectLst>
              <a:prstShdw prst="shdw17" dist="17961" dir="13500000">
                <a:schemeClr val="bg1"/>
              </a:prstShdw>
            </a:effectLst>
          </p:spPr>
          <p:txBody>
            <a:bodyPr vert="eaVert" wrap="square" lIns="0" tIns="45720" rIns="0" bIns="45720" numCol="1" anchor="ctr" anchorCtr="1" compatLnSpc="1">
              <a:prstTxWarp prst="textNoShape">
                <a:avLst/>
              </a:prstTxWarp>
            </a:bodyPr>
            <a:lstStyle/>
            <a:p>
              <a:pPr eaLnBrk="0" hangingPunct="0">
                <a:lnSpc>
                  <a:spcPct val="90000"/>
                </a:lnSpc>
              </a:pPr>
              <a:r>
                <a:rPr lang="en-US" sz="1800">
                  <a:solidFill>
                    <a:srgbClr val="D4D8F4"/>
                  </a:solidFill>
                  <a:effectLst/>
                  <a:latin typeface="Tahoma" pitchFamily="34" charset="0"/>
                </a:rPr>
                <a:t>Cyc API</a:t>
              </a:r>
            </a:p>
          </p:txBody>
        </p:sp>
        <p:sp>
          <p:nvSpPr>
            <p:cNvPr id="60436" name="Rectangle 140"/>
            <p:cNvSpPr>
              <a:spLocks noChangeArrowheads="1"/>
            </p:cNvSpPr>
            <p:nvPr/>
          </p:nvSpPr>
          <p:spPr bwMode="auto">
            <a:xfrm flipH="1" flipV="1">
              <a:off x="1246" y="2012"/>
              <a:ext cx="428" cy="1137"/>
            </a:xfrm>
            <a:prstGeom prst="rect">
              <a:avLst/>
            </a:prstGeom>
            <a:solidFill>
              <a:srgbClr val="6953AF"/>
            </a:solidFill>
            <a:ln w="38100" cmpd="dbl">
              <a:noFill/>
              <a:miter lim="800000"/>
              <a:headEnd/>
              <a:tailEnd/>
            </a:ln>
            <a:effectLst>
              <a:prstShdw prst="shdw17" dist="17961" dir="13500000">
                <a:schemeClr val="bg1"/>
              </a:prstShdw>
            </a:effectLst>
          </p:spPr>
          <p:txBody>
            <a:bodyPr vert="eaVert" wrap="square" lIns="0" tIns="45720" rIns="0" bIns="45720" numCol="1" anchor="ctr" anchorCtr="1" compatLnSpc="1">
              <a:prstTxWarp prst="textNoShape">
                <a:avLst/>
              </a:prstTxWarp>
            </a:bodyPr>
            <a:lstStyle/>
            <a:p>
              <a:pPr eaLnBrk="0" hangingPunct="0">
                <a:lnSpc>
                  <a:spcPct val="90000"/>
                </a:lnSpc>
              </a:pPr>
              <a:r>
                <a:rPr lang="en-US" sz="1800">
                  <a:solidFill>
                    <a:srgbClr val="D4D8F4"/>
                  </a:solidFill>
                  <a:effectLst/>
                  <a:latin typeface="Tahoma" pitchFamily="34" charset="0"/>
                </a:rPr>
                <a:t>Knowledge Entry Tools</a:t>
              </a:r>
            </a:p>
          </p:txBody>
        </p:sp>
        <p:sp>
          <p:nvSpPr>
            <p:cNvPr id="60437" name="Rectangle 141"/>
            <p:cNvSpPr>
              <a:spLocks noChangeArrowheads="1"/>
            </p:cNvSpPr>
            <p:nvPr/>
          </p:nvSpPr>
          <p:spPr bwMode="auto">
            <a:xfrm>
              <a:off x="1704" y="1586"/>
              <a:ext cx="2375" cy="399"/>
            </a:xfrm>
            <a:prstGeom prst="rect">
              <a:avLst/>
            </a:prstGeom>
            <a:solidFill>
              <a:srgbClr val="6953AF"/>
            </a:solidFill>
            <a:ln w="38100" cmpd="dbl">
              <a:noFill/>
              <a:miter lim="800000"/>
              <a:headEnd/>
              <a:tailEnd/>
            </a:ln>
            <a:effectLst>
              <a:prstShdw prst="shdw17" dist="17961" dir="13500000">
                <a:schemeClr val="bg1"/>
              </a:prstShdw>
            </a:effectLst>
          </p:spPr>
          <p:txBody>
            <a:bodyPr vert="horz" wrap="square" lIns="91440" tIns="45720" rIns="91440" bIns="45720" numCol="1" anchor="ctr" anchorCtr="1" compatLnSpc="1">
              <a:prstTxWarp prst="textNoShape">
                <a:avLst/>
              </a:prstTxWarp>
            </a:bodyPr>
            <a:lstStyle/>
            <a:p>
              <a:pPr eaLnBrk="0" hangingPunct="0">
                <a:lnSpc>
                  <a:spcPct val="90000"/>
                </a:lnSpc>
              </a:pPr>
              <a:r>
                <a:rPr lang="en-US" sz="1800" dirty="0">
                  <a:solidFill>
                    <a:srgbClr val="D4D8F4"/>
                  </a:solidFill>
                  <a:effectLst/>
                  <a:latin typeface="Tahoma" pitchFamily="34" charset="0"/>
                </a:rPr>
                <a:t>User Interface</a:t>
              </a:r>
            </a:p>
            <a:p>
              <a:pPr eaLnBrk="0" hangingPunct="0">
                <a:lnSpc>
                  <a:spcPct val="90000"/>
                </a:lnSpc>
              </a:pPr>
              <a:r>
                <a:rPr lang="en-US" sz="1800" dirty="0">
                  <a:solidFill>
                    <a:srgbClr val="D4D8F4"/>
                  </a:solidFill>
                  <a:effectLst/>
                  <a:latin typeface="Tahoma" pitchFamily="34" charset="0"/>
                </a:rPr>
                <a:t>(with Natural Language Dialog)</a:t>
              </a:r>
            </a:p>
          </p:txBody>
        </p:sp>
        <p:sp>
          <p:nvSpPr>
            <p:cNvPr id="60438" name="AutoShape 142"/>
            <p:cNvSpPr>
              <a:spLocks noChangeArrowheads="1"/>
            </p:cNvSpPr>
            <p:nvPr/>
          </p:nvSpPr>
          <p:spPr bwMode="auto">
            <a:xfrm>
              <a:off x="1675" y="3736"/>
              <a:ext cx="512" cy="536"/>
            </a:xfrm>
            <a:prstGeom prst="can">
              <a:avLst>
                <a:gd name="adj" fmla="val 2181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anchor="ctr" anchorCtr="1" compatLnSpc="1">
              <a:prstTxWarp prst="textNoShape">
                <a:avLst/>
              </a:prstTxWarp>
            </a:bodyPr>
            <a:lstStyle/>
            <a:p>
              <a:pPr eaLnBrk="0" hangingPunct="0">
                <a:lnSpc>
                  <a:spcPct val="90000"/>
                </a:lnSpc>
              </a:pPr>
              <a:r>
                <a:rPr lang="en-US" sz="1400" b="1">
                  <a:solidFill>
                    <a:srgbClr val="AAE2DD"/>
                  </a:solidFill>
                  <a:effectLst/>
                  <a:latin typeface="Tahoma" pitchFamily="34" charset="0"/>
                </a:rPr>
                <a:t>Data</a:t>
              </a:r>
            </a:p>
            <a:p>
              <a:pPr eaLnBrk="0" hangingPunct="0">
                <a:lnSpc>
                  <a:spcPct val="90000"/>
                </a:lnSpc>
              </a:pPr>
              <a:r>
                <a:rPr lang="en-US" sz="1400" b="1">
                  <a:solidFill>
                    <a:srgbClr val="AAE2DD"/>
                  </a:solidFill>
                  <a:effectLst/>
                  <a:latin typeface="Tahoma" pitchFamily="34" charset="0"/>
                </a:rPr>
                <a:t>Bases</a:t>
              </a:r>
            </a:p>
          </p:txBody>
        </p:sp>
        <p:sp>
          <p:nvSpPr>
            <p:cNvPr id="60439" name="AutoShape 143"/>
            <p:cNvSpPr>
              <a:spLocks noChangeArrowheads="1"/>
            </p:cNvSpPr>
            <p:nvPr/>
          </p:nvSpPr>
          <p:spPr bwMode="auto">
            <a:xfrm>
              <a:off x="2315" y="3736"/>
              <a:ext cx="512" cy="536"/>
            </a:xfrm>
            <a:prstGeom prst="can">
              <a:avLst>
                <a:gd name="adj" fmla="val 2181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anchor="ctr" anchorCtr="1" compatLnSpc="1">
              <a:prstTxWarp prst="textNoShape">
                <a:avLst/>
              </a:prstTxWarp>
            </a:bodyPr>
            <a:lstStyle/>
            <a:p>
              <a:pPr eaLnBrk="0" hangingPunct="0">
                <a:lnSpc>
                  <a:spcPct val="90000"/>
                </a:lnSpc>
              </a:pPr>
              <a:r>
                <a:rPr lang="en-US" sz="1400" b="1">
                  <a:solidFill>
                    <a:srgbClr val="AAE2DD"/>
                  </a:solidFill>
                  <a:effectLst/>
                  <a:latin typeface="Tahoma" pitchFamily="34" charset="0"/>
                </a:rPr>
                <a:t>Web</a:t>
              </a:r>
            </a:p>
            <a:p>
              <a:pPr eaLnBrk="0" hangingPunct="0">
                <a:lnSpc>
                  <a:spcPct val="90000"/>
                </a:lnSpc>
              </a:pPr>
              <a:r>
                <a:rPr lang="en-US" sz="1400" b="1">
                  <a:solidFill>
                    <a:srgbClr val="AAE2DD"/>
                  </a:solidFill>
                  <a:effectLst/>
                  <a:latin typeface="Tahoma" pitchFamily="34" charset="0"/>
                </a:rPr>
                <a:t>Pages</a:t>
              </a:r>
            </a:p>
          </p:txBody>
        </p:sp>
        <p:sp>
          <p:nvSpPr>
            <p:cNvPr id="60440" name="AutoShape 144"/>
            <p:cNvSpPr>
              <a:spLocks noChangeArrowheads="1"/>
            </p:cNvSpPr>
            <p:nvPr/>
          </p:nvSpPr>
          <p:spPr bwMode="auto">
            <a:xfrm>
              <a:off x="2955" y="3736"/>
              <a:ext cx="512" cy="536"/>
            </a:xfrm>
            <a:prstGeom prst="can">
              <a:avLst>
                <a:gd name="adj" fmla="val 2181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anchor="ctr" anchorCtr="1" compatLnSpc="1">
              <a:prstTxWarp prst="textNoShape">
                <a:avLst/>
              </a:prstTxWarp>
            </a:bodyPr>
            <a:lstStyle/>
            <a:p>
              <a:pPr eaLnBrk="0" hangingPunct="0">
                <a:lnSpc>
                  <a:spcPct val="90000"/>
                </a:lnSpc>
              </a:pPr>
              <a:r>
                <a:rPr lang="en-US" sz="1400" b="1" dirty="0">
                  <a:solidFill>
                    <a:srgbClr val="AAE2DD"/>
                  </a:solidFill>
                  <a:effectLst/>
                  <a:latin typeface="Tahoma" pitchFamily="34" charset="0"/>
                </a:rPr>
                <a:t>Text Sources</a:t>
              </a:r>
            </a:p>
          </p:txBody>
        </p:sp>
        <p:sp>
          <p:nvSpPr>
            <p:cNvPr id="60441" name="AutoShape 145"/>
            <p:cNvSpPr>
              <a:spLocks noChangeArrowheads="1"/>
            </p:cNvSpPr>
            <p:nvPr/>
          </p:nvSpPr>
          <p:spPr bwMode="auto">
            <a:xfrm>
              <a:off x="3595" y="3736"/>
              <a:ext cx="512" cy="536"/>
            </a:xfrm>
            <a:prstGeom prst="can">
              <a:avLst>
                <a:gd name="adj" fmla="val 2181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anchor="ctr" anchorCtr="1" compatLnSpc="1">
              <a:prstTxWarp prst="textNoShape">
                <a:avLst/>
              </a:prstTxWarp>
            </a:bodyPr>
            <a:lstStyle/>
            <a:p>
              <a:pPr eaLnBrk="0" hangingPunct="0">
                <a:lnSpc>
                  <a:spcPct val="90000"/>
                </a:lnSpc>
              </a:pPr>
              <a:r>
                <a:rPr lang="en-US" sz="1400" b="1">
                  <a:solidFill>
                    <a:srgbClr val="AAE2DD"/>
                  </a:solidFill>
                  <a:effectLst/>
                  <a:latin typeface="Tahoma" pitchFamily="34" charset="0"/>
                </a:rPr>
                <a:t>Other KBs</a:t>
              </a:r>
            </a:p>
          </p:txBody>
        </p:sp>
        <p:sp>
          <p:nvSpPr>
            <p:cNvPr id="174230" name="AutoShape 150"/>
            <p:cNvSpPr>
              <a:spLocks noChangeArrowheads="1"/>
            </p:cNvSpPr>
            <p:nvPr/>
          </p:nvSpPr>
          <p:spPr bwMode="auto">
            <a:xfrm>
              <a:off x="4584" y="2329"/>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1" name="AutoShape 151"/>
            <p:cNvSpPr>
              <a:spLocks noChangeArrowheads="1"/>
            </p:cNvSpPr>
            <p:nvPr/>
          </p:nvSpPr>
          <p:spPr bwMode="auto">
            <a:xfrm>
              <a:off x="4584" y="2688"/>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2" name="AutoShape 152"/>
            <p:cNvSpPr>
              <a:spLocks noChangeArrowheads="1"/>
            </p:cNvSpPr>
            <p:nvPr/>
          </p:nvSpPr>
          <p:spPr bwMode="auto">
            <a:xfrm rot="5400000">
              <a:off x="2188" y="145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3" name="AutoShape 153"/>
            <p:cNvSpPr>
              <a:spLocks noChangeArrowheads="1"/>
            </p:cNvSpPr>
            <p:nvPr/>
          </p:nvSpPr>
          <p:spPr bwMode="auto">
            <a:xfrm rot="5400000">
              <a:off x="2854" y="145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4" name="AutoShape 154"/>
            <p:cNvSpPr>
              <a:spLocks noChangeArrowheads="1"/>
            </p:cNvSpPr>
            <p:nvPr/>
          </p:nvSpPr>
          <p:spPr bwMode="auto">
            <a:xfrm rot="5400000">
              <a:off x="3548" y="145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5" name="AutoShape 155"/>
            <p:cNvSpPr>
              <a:spLocks noChangeArrowheads="1"/>
            </p:cNvSpPr>
            <p:nvPr/>
          </p:nvSpPr>
          <p:spPr bwMode="auto">
            <a:xfrm rot="5400000">
              <a:off x="1880"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6" name="AutoShape 156"/>
            <p:cNvSpPr>
              <a:spLocks noChangeArrowheads="1"/>
            </p:cNvSpPr>
            <p:nvPr/>
          </p:nvSpPr>
          <p:spPr bwMode="auto">
            <a:xfrm rot="5400000">
              <a:off x="2522"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7" name="AutoShape 157"/>
            <p:cNvSpPr>
              <a:spLocks noChangeArrowheads="1"/>
            </p:cNvSpPr>
            <p:nvPr/>
          </p:nvSpPr>
          <p:spPr bwMode="auto">
            <a:xfrm rot="5400000">
              <a:off x="3146"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8" name="AutoShape 158"/>
            <p:cNvSpPr>
              <a:spLocks noChangeArrowheads="1"/>
            </p:cNvSpPr>
            <p:nvPr/>
          </p:nvSpPr>
          <p:spPr bwMode="auto">
            <a:xfrm rot="5400000">
              <a:off x="3794"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39" name="AutoShape 159"/>
            <p:cNvSpPr>
              <a:spLocks noChangeArrowheads="1"/>
            </p:cNvSpPr>
            <p:nvPr/>
          </p:nvSpPr>
          <p:spPr bwMode="auto">
            <a:xfrm>
              <a:off x="1125" y="2218"/>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40" name="AutoShape 160"/>
            <p:cNvSpPr>
              <a:spLocks noChangeArrowheads="1"/>
            </p:cNvSpPr>
            <p:nvPr/>
          </p:nvSpPr>
          <p:spPr bwMode="auto">
            <a:xfrm>
              <a:off x="1125" y="2806"/>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pic>
          <p:nvPicPr>
            <p:cNvPr id="60457" name="Picture 161" descr="C:\WINDOWS\Application Data\Microsoft\Media Catalog\Downloaded Clips\cl47\j0178373.jpg"/>
            <p:cNvPicPr>
              <a:picLocks noChangeAspect="1" noChangeArrowheads="1"/>
            </p:cNvPicPr>
            <p:nvPr/>
          </p:nvPicPr>
          <p:blipFill>
            <a:blip r:embed="rId4"/>
            <a:srcRect/>
            <a:stretch>
              <a:fillRect/>
            </a:stretch>
          </p:blipFill>
          <p:spPr bwMode="auto">
            <a:xfrm>
              <a:off x="3318" y="966"/>
              <a:ext cx="716" cy="460"/>
            </a:xfrm>
            <a:prstGeom prst="rect">
              <a:avLst/>
            </a:prstGeom>
            <a:ln>
              <a:headEnd/>
              <a:tailEnd/>
            </a:ln>
          </p:spPr>
          <p:style>
            <a:lnRef idx="3">
              <a:schemeClr val="lt1"/>
            </a:lnRef>
            <a:fillRef idx="1">
              <a:schemeClr val="accent3"/>
            </a:fillRef>
            <a:effectRef idx="1">
              <a:schemeClr val="accent3"/>
            </a:effectRef>
            <a:fontRef idx="minor">
              <a:schemeClr val="lt1"/>
            </a:fontRef>
          </p:style>
        </p:pic>
        <p:pic>
          <p:nvPicPr>
            <p:cNvPr id="60458" name="Picture 162" descr="C:\WINDOWS\Application Data\Microsoft\Media Catalog\Downloaded Clips\cl47\j0178913.jpg"/>
            <p:cNvPicPr>
              <a:picLocks noChangeAspect="1" noChangeArrowheads="1"/>
            </p:cNvPicPr>
            <p:nvPr/>
          </p:nvPicPr>
          <p:blipFill>
            <a:blip r:embed="rId5" cstate="print"/>
            <a:srcRect/>
            <a:stretch>
              <a:fillRect/>
            </a:stretch>
          </p:blipFill>
          <p:spPr bwMode="auto">
            <a:xfrm>
              <a:off x="1986" y="962"/>
              <a:ext cx="502" cy="468"/>
            </a:xfrm>
            <a:prstGeom prst="rect">
              <a:avLst/>
            </a:prstGeom>
            <a:ln>
              <a:headEnd/>
              <a:tailEnd/>
            </a:ln>
          </p:spPr>
          <p:style>
            <a:lnRef idx="3">
              <a:schemeClr val="lt1"/>
            </a:lnRef>
            <a:fillRef idx="1">
              <a:schemeClr val="accent3"/>
            </a:fillRef>
            <a:effectRef idx="1">
              <a:schemeClr val="accent3"/>
            </a:effectRef>
            <a:fontRef idx="minor">
              <a:schemeClr val="lt1"/>
            </a:fontRef>
          </p:style>
        </p:pic>
        <p:pic>
          <p:nvPicPr>
            <p:cNvPr id="60459" name="Picture 163" descr="C:\WINDOWS\Application Data\Microsoft\Media Catalog\Downloaded Clips\cl1f\j0078616.jpg"/>
            <p:cNvPicPr>
              <a:picLocks noChangeAspect="1" noChangeArrowheads="1"/>
            </p:cNvPicPr>
            <p:nvPr/>
          </p:nvPicPr>
          <p:blipFill>
            <a:blip r:embed="rId6"/>
            <a:srcRect/>
            <a:stretch>
              <a:fillRect/>
            </a:stretch>
          </p:blipFill>
          <p:spPr bwMode="auto">
            <a:xfrm>
              <a:off x="451" y="2012"/>
              <a:ext cx="640" cy="428"/>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174244" name="Rectangle 164"/>
            <p:cNvSpPr>
              <a:spLocks noChangeArrowheads="1"/>
            </p:cNvSpPr>
            <p:nvPr/>
          </p:nvSpPr>
          <p:spPr bwMode="auto">
            <a:xfrm>
              <a:off x="3384" y="2120"/>
              <a:ext cx="264" cy="264"/>
            </a:xfrm>
            <a:prstGeom prst="rect">
              <a:avLst/>
            </a:prstGeom>
            <a:noFill/>
            <a:ln w="12700">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45" name="Rectangle 165"/>
            <p:cNvSpPr>
              <a:spLocks noChangeArrowheads="1"/>
            </p:cNvSpPr>
            <p:nvPr/>
          </p:nvSpPr>
          <p:spPr bwMode="auto">
            <a:xfrm>
              <a:off x="3716" y="2120"/>
              <a:ext cx="264" cy="264"/>
            </a:xfrm>
            <a:prstGeom prst="rect">
              <a:avLst/>
            </a:prstGeom>
            <a:noFill/>
            <a:ln w="12700">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46" name="Rectangle 166"/>
            <p:cNvSpPr>
              <a:spLocks noChangeArrowheads="1"/>
            </p:cNvSpPr>
            <p:nvPr/>
          </p:nvSpPr>
          <p:spPr bwMode="auto">
            <a:xfrm>
              <a:off x="3384" y="2456"/>
              <a:ext cx="264" cy="264"/>
            </a:xfrm>
            <a:prstGeom prst="rect">
              <a:avLst/>
            </a:prstGeom>
            <a:noFill/>
            <a:ln w="12700">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47" name="Rectangle 167"/>
            <p:cNvSpPr>
              <a:spLocks noChangeArrowheads="1"/>
            </p:cNvSpPr>
            <p:nvPr/>
          </p:nvSpPr>
          <p:spPr bwMode="auto">
            <a:xfrm>
              <a:off x="3716" y="2456"/>
              <a:ext cx="264" cy="264"/>
            </a:xfrm>
            <a:prstGeom prst="rect">
              <a:avLst/>
            </a:prstGeom>
            <a:noFill/>
            <a:ln w="12700">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48" name="Rectangle 168"/>
            <p:cNvSpPr>
              <a:spLocks noChangeArrowheads="1"/>
            </p:cNvSpPr>
            <p:nvPr/>
          </p:nvSpPr>
          <p:spPr bwMode="auto">
            <a:xfrm>
              <a:off x="3384" y="2792"/>
              <a:ext cx="264" cy="264"/>
            </a:xfrm>
            <a:prstGeom prst="rect">
              <a:avLst/>
            </a:prstGeom>
            <a:noFill/>
            <a:ln w="12700">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sp>
          <p:nvSpPr>
            <p:cNvPr id="174249" name="Rectangle 169"/>
            <p:cNvSpPr>
              <a:spLocks noChangeArrowheads="1"/>
            </p:cNvSpPr>
            <p:nvPr/>
          </p:nvSpPr>
          <p:spPr bwMode="auto">
            <a:xfrm>
              <a:off x="3716" y="2792"/>
              <a:ext cx="264" cy="264"/>
            </a:xfrm>
            <a:prstGeom prst="rect">
              <a:avLst/>
            </a:prstGeom>
            <a:noFill/>
            <a:ln w="12700">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NZ"/>
            </a:p>
          </p:txBody>
        </p:sp>
        <p:pic>
          <p:nvPicPr>
            <p:cNvPr id="174250" name="Picture 170" descr="C:\Documents and Settings\jheadley\Desktop\doctor reading 11.gif"/>
            <p:cNvPicPr>
              <a:picLocks noChangeAspect="1" noChangeArrowheads="1"/>
            </p:cNvPicPr>
            <p:nvPr/>
          </p:nvPicPr>
          <p:blipFill>
            <a:blip r:embed="rId7"/>
            <a:srcRect/>
            <a:stretch>
              <a:fillRect/>
            </a:stretch>
          </p:blipFill>
          <p:spPr bwMode="auto">
            <a:xfrm>
              <a:off x="447" y="2542"/>
              <a:ext cx="652" cy="672"/>
            </a:xfrm>
            <a:prstGeom prst="rect">
              <a:avLst/>
            </a:prstGeom>
          </p:spPr>
          <p:style>
            <a:lnRef idx="3">
              <a:schemeClr val="lt1"/>
            </a:lnRef>
            <a:fillRef idx="1">
              <a:schemeClr val="accent3"/>
            </a:fillRef>
            <a:effectRef idx="1">
              <a:schemeClr val="accent3"/>
            </a:effectRef>
            <a:fontRef idx="minor">
              <a:schemeClr val="lt1"/>
            </a:fontRef>
          </p:style>
        </p:pic>
        <p:pic>
          <p:nvPicPr>
            <p:cNvPr id="60467" name="Picture 171" descr="C:\Documents and Settings\jheadley\Desktop\doctor writing 2.png"/>
            <p:cNvPicPr>
              <a:picLocks noChangeAspect="1" noChangeArrowheads="1"/>
            </p:cNvPicPr>
            <p:nvPr/>
          </p:nvPicPr>
          <p:blipFill>
            <a:blip r:embed="rId8"/>
            <a:srcRect b="55556"/>
            <a:stretch>
              <a:fillRect/>
            </a:stretch>
          </p:blipFill>
          <p:spPr bwMode="auto">
            <a:xfrm>
              <a:off x="2683" y="960"/>
              <a:ext cx="442" cy="470"/>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60468" name="Text Box 172"/>
            <p:cNvSpPr txBox="1">
              <a:spLocks noChangeArrowheads="1"/>
            </p:cNvSpPr>
            <p:nvPr/>
          </p:nvSpPr>
          <p:spPr bwMode="auto">
            <a:xfrm>
              <a:off x="1973" y="2720"/>
              <a:ext cx="1536" cy="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en-US" sz="1400" b="1" dirty="0">
                  <a:solidFill>
                    <a:schemeClr val="bg1"/>
                  </a:solidFill>
                  <a:effectLst/>
                </a:rPr>
                <a:t>Cyc Ontology &amp; Knowledge Base</a:t>
              </a:r>
            </a:p>
          </p:txBody>
        </p:sp>
        <p:pic>
          <p:nvPicPr>
            <p:cNvPr id="60470" name="Picture 174" descr="C:\Documents and Settings\jheadley\Desktop\computer 8.png"/>
            <p:cNvPicPr>
              <a:picLocks noChangeAspect="1" noChangeArrowheads="1"/>
            </p:cNvPicPr>
            <p:nvPr/>
          </p:nvPicPr>
          <p:blipFill>
            <a:blip r:embed="rId9"/>
            <a:srcRect/>
            <a:stretch>
              <a:fillRect/>
            </a:stretch>
          </p:blipFill>
          <p:spPr bwMode="auto">
            <a:xfrm>
              <a:off x="4722" y="2101"/>
              <a:ext cx="429" cy="912"/>
            </a:xfrm>
            <a:prstGeom prst="rect">
              <a:avLst/>
            </a:prstGeom>
            <a:ln>
              <a:headEnd/>
              <a:tailEnd/>
            </a:ln>
          </p:spPr>
          <p:style>
            <a:lnRef idx="1">
              <a:schemeClr val="accent5"/>
            </a:lnRef>
            <a:fillRef idx="2">
              <a:schemeClr val="accent5"/>
            </a:fillRef>
            <a:effectRef idx="1">
              <a:schemeClr val="accent5"/>
            </a:effectRef>
            <a:fontRef idx="minor">
              <a:schemeClr val="dk1"/>
            </a:fontRef>
          </p:style>
        </p:pic>
      </p:grpSp>
      <p:sp>
        <p:nvSpPr>
          <p:cNvPr id="174257" name="Rectangle 177"/>
          <p:cNvSpPr>
            <a:spLocks noGrp="1" noChangeArrowheads="1"/>
          </p:cNvSpPr>
          <p:nvPr>
            <p:ph type="title"/>
          </p:nvPr>
        </p:nvSpPr>
        <p:spPr>
          <a:xfrm>
            <a:off x="502920" y="5279570"/>
            <a:ext cx="8183880" cy="757579"/>
          </a:xfrm>
        </p:spPr>
        <p:txBody>
          <a:bodyPr/>
          <a:lstStyle/>
          <a:p>
            <a:pPr eaLnBrk="1" hangingPunct="1">
              <a:defRPr/>
            </a:pPr>
            <a:r>
              <a:rPr lang="en-US" dirty="0" smtClean="0">
                <a:effectLst>
                  <a:outerShdw blurRad="38100" dist="38100" dir="2700000" algn="tl">
                    <a:srgbClr val="C0C0C0"/>
                  </a:outerShdw>
                </a:effectLst>
              </a:rPr>
              <a:t>Cyc High-level Architecture</a:t>
            </a:r>
          </a:p>
        </p:txBody>
      </p:sp>
      <p:sp>
        <p:nvSpPr>
          <p:cNvPr id="176" name="Rectangle 175"/>
          <p:cNvSpPr/>
          <p:nvPr/>
        </p:nvSpPr>
        <p:spPr>
          <a:xfrm>
            <a:off x="715218" y="4360709"/>
            <a:ext cx="2026517" cy="707886"/>
          </a:xfrm>
          <a:prstGeom prst="rect">
            <a:avLst/>
          </a:prstGeom>
          <a:noFill/>
        </p:spPr>
        <p:txBody>
          <a:bodyPr wrap="none" lIns="91440" tIns="45720" rIns="91440" bIns="45720">
            <a:spAutoFit/>
          </a:bodyPr>
          <a:lstStyle/>
          <a:p>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External Data</a:t>
            </a:r>
            <a:b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Sources</a:t>
            </a:r>
            <a:endPar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78" name="Rectangle 177"/>
          <p:cNvSpPr/>
          <p:nvPr/>
        </p:nvSpPr>
        <p:spPr>
          <a:xfrm>
            <a:off x="541046" y="1334482"/>
            <a:ext cx="1675459" cy="707886"/>
          </a:xfrm>
          <a:prstGeom prst="rect">
            <a:avLst/>
          </a:prstGeom>
          <a:noFill/>
        </p:spPr>
        <p:txBody>
          <a:bodyPr wrap="none" lIns="91440" tIns="45720" rIns="91440" bIns="45720">
            <a:spAutoFit/>
          </a:bodyPr>
          <a:lstStyle/>
          <a:p>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Knowledge</a:t>
            </a:r>
            <a:b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Authors</a:t>
            </a:r>
          </a:p>
        </p:txBody>
      </p:sp>
      <p:sp>
        <p:nvSpPr>
          <p:cNvPr id="177" name="Rectangle 176"/>
          <p:cNvSpPr/>
          <p:nvPr/>
        </p:nvSpPr>
        <p:spPr>
          <a:xfrm>
            <a:off x="1390136" y="518053"/>
            <a:ext cx="1675459" cy="707886"/>
          </a:xfrm>
          <a:prstGeom prst="rect">
            <a:avLst/>
          </a:prstGeom>
          <a:noFill/>
        </p:spPr>
        <p:txBody>
          <a:bodyPr wrap="none" lIns="91440" tIns="45720" rIns="91440" bIns="45720">
            <a:spAutoFit/>
          </a:bodyPr>
          <a:lstStyle/>
          <a:p>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Knowledge</a:t>
            </a:r>
            <a:b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Users</a:t>
            </a:r>
          </a:p>
        </p:txBody>
      </p:sp>
      <p:sp>
        <p:nvSpPr>
          <p:cNvPr id="179" name="Rectangle 178"/>
          <p:cNvSpPr/>
          <p:nvPr/>
        </p:nvSpPr>
        <p:spPr>
          <a:xfrm>
            <a:off x="6952732" y="1421571"/>
            <a:ext cx="1840568" cy="707886"/>
          </a:xfrm>
          <a:prstGeom prst="rect">
            <a:avLst/>
          </a:prstGeom>
          <a:noFill/>
        </p:spPr>
        <p:txBody>
          <a:bodyPr wrap="none" lIns="91440" tIns="45720" rIns="91440" bIns="45720">
            <a:spAutoFit/>
          </a:bodyPr>
          <a:lstStyle/>
          <a:p>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Other</a:t>
            </a:r>
            <a:b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Applications</a:t>
            </a:r>
          </a:p>
        </p:txBody>
      </p:sp>
    </p:spTree>
    <p:extLst>
      <p:ext uri="{BB962C8B-B14F-4D97-AF65-F5344CB8AC3E}">
        <p14:creationId xmlns:p14="http://schemas.microsoft.com/office/powerpoint/2010/main" val="42957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normAutofit/>
          </a:bodyPr>
          <a:lstStyle/>
          <a:p>
            <a:pPr eaLnBrk="1" hangingPunct="1"/>
            <a:r>
              <a:rPr lang="en-US" sz="4600" dirty="0" smtClean="0"/>
              <a:t>How do we represent text?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a:t>Cycorp © 2006</a:t>
            </a:r>
            <a:endParaRPr lang="en-NZ"/>
          </a:p>
        </p:txBody>
      </p:sp>
      <p:sp>
        <p:nvSpPr>
          <p:cNvPr id="67587" name="AutoShape 2"/>
          <p:cNvSpPr>
            <a:spLocks noChangeArrowheads="1"/>
          </p:cNvSpPr>
          <p:nvPr/>
        </p:nvSpPr>
        <p:spPr bwMode="auto">
          <a:xfrm>
            <a:off x="0" y="1309688"/>
            <a:ext cx="9140825" cy="4575175"/>
          </a:xfrm>
          <a:prstGeom prst="triangle">
            <a:avLst>
              <a:gd name="adj" fmla="val 50000"/>
            </a:avLst>
          </a:prstGeom>
          <a:solidFill>
            <a:srgbClr val="0000CC"/>
          </a:solidFill>
          <a:ln w="12700">
            <a:noFill/>
            <a:miter lim="800000"/>
            <a:headEnd/>
            <a:tailEnd/>
          </a:ln>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67588" name="AutoShape 3"/>
          <p:cNvSpPr>
            <a:spLocks noChangeArrowheads="1"/>
          </p:cNvSpPr>
          <p:nvPr/>
        </p:nvSpPr>
        <p:spPr bwMode="auto">
          <a:xfrm>
            <a:off x="188913" y="1397000"/>
            <a:ext cx="8791575" cy="4400550"/>
          </a:xfrm>
          <a:prstGeom prst="triangle">
            <a:avLst>
              <a:gd name="adj" fmla="val 50000"/>
            </a:avLst>
          </a:prstGeom>
          <a:solidFill>
            <a:srgbClr val="2323B9"/>
          </a:solidFill>
          <a:ln w="12700">
            <a:noFill/>
            <a:miter lim="800000"/>
            <a:headEnd/>
            <a:tailEnd/>
          </a:ln>
          <a:effectLst>
            <a:prstShdw prst="shdw17" dist="17961" dir="2700000">
              <a:srgbClr val="15156F"/>
            </a:prstShdw>
          </a:effectLst>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67589" name="AutoShape 4"/>
          <p:cNvSpPr>
            <a:spLocks noChangeArrowheads="1"/>
          </p:cNvSpPr>
          <p:nvPr/>
        </p:nvSpPr>
        <p:spPr bwMode="auto">
          <a:xfrm>
            <a:off x="927100" y="1397000"/>
            <a:ext cx="7315200" cy="3660775"/>
          </a:xfrm>
          <a:prstGeom prst="triangle">
            <a:avLst>
              <a:gd name="adj" fmla="val 50000"/>
            </a:avLst>
          </a:prstGeom>
          <a:solidFill>
            <a:srgbClr val="8C91D2"/>
          </a:solidFill>
          <a:ln w="12700">
            <a:noFill/>
            <a:miter lim="800000"/>
            <a:headEnd/>
            <a:tailEnd/>
          </a:ln>
          <a:effectLst>
            <a:prstShdw prst="shdw17" dist="17961" dir="2700000">
              <a:srgbClr val="54577E"/>
            </a:prstShdw>
          </a:effectLst>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67590" name="AutoShape 5"/>
          <p:cNvSpPr>
            <a:spLocks noChangeArrowheads="1"/>
          </p:cNvSpPr>
          <p:nvPr/>
        </p:nvSpPr>
        <p:spPr bwMode="auto">
          <a:xfrm>
            <a:off x="1660525" y="1397000"/>
            <a:ext cx="5848350" cy="2924175"/>
          </a:xfrm>
          <a:prstGeom prst="triangle">
            <a:avLst>
              <a:gd name="adj" fmla="val 50000"/>
            </a:avLst>
          </a:prstGeom>
          <a:solidFill>
            <a:srgbClr val="DDDDDD"/>
          </a:solidFill>
          <a:ln w="12700">
            <a:noFill/>
            <a:miter lim="800000"/>
            <a:headEnd/>
            <a:tailEnd/>
          </a:ln>
          <a:effectLst>
            <a:prstShdw prst="shdw17" dist="17961" dir="2700000">
              <a:srgbClr val="858585"/>
            </a:prstShdw>
          </a:effectLst>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188422" name="AutoShape 6"/>
          <p:cNvSpPr>
            <a:spLocks noChangeArrowheads="1"/>
          </p:cNvSpPr>
          <p:nvPr/>
        </p:nvSpPr>
        <p:spPr bwMode="auto">
          <a:xfrm>
            <a:off x="3117850" y="2130425"/>
            <a:ext cx="4391025" cy="2190750"/>
          </a:xfrm>
          <a:prstGeom prst="triangle">
            <a:avLst>
              <a:gd name="adj" fmla="val 50000"/>
            </a:avLst>
          </a:prstGeom>
          <a:solidFill>
            <a:srgbClr val="C0C0C0"/>
          </a:solidFill>
          <a:ln w="12700">
            <a:noFill/>
            <a:miter lim="800000"/>
            <a:headEnd/>
            <a:tailEnd/>
          </a:ln>
          <a:effectLst>
            <a:prstShdw prst="shdw17" dist="17961" dir="2700000">
              <a:srgbClr val="C0C0C0">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23" name="AutoShape 7"/>
          <p:cNvSpPr>
            <a:spLocks noChangeArrowheads="1"/>
          </p:cNvSpPr>
          <p:nvPr/>
        </p:nvSpPr>
        <p:spPr bwMode="auto">
          <a:xfrm>
            <a:off x="1660525" y="2130425"/>
            <a:ext cx="4387850" cy="2190750"/>
          </a:xfrm>
          <a:prstGeom prst="triangle">
            <a:avLst>
              <a:gd name="adj" fmla="val 50000"/>
            </a:avLst>
          </a:prstGeom>
          <a:solidFill>
            <a:srgbClr val="C0C0C0"/>
          </a:solidFill>
          <a:ln w="12700">
            <a:noFill/>
            <a:miter lim="800000"/>
            <a:headEnd/>
            <a:tailEnd/>
          </a:ln>
          <a:effectLst>
            <a:prstShdw prst="shdw17" dist="17961" dir="2700000">
              <a:srgbClr val="C0C0C0">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24" name="AutoShape 8"/>
          <p:cNvSpPr>
            <a:spLocks noChangeArrowheads="1"/>
          </p:cNvSpPr>
          <p:nvPr/>
        </p:nvSpPr>
        <p:spPr bwMode="auto">
          <a:xfrm>
            <a:off x="3851275" y="2492375"/>
            <a:ext cx="3657600" cy="1828800"/>
          </a:xfrm>
          <a:prstGeom prst="triangle">
            <a:avLst>
              <a:gd name="adj" fmla="val 50000"/>
            </a:avLst>
          </a:prstGeom>
          <a:solidFill>
            <a:srgbClr val="B2B2B2"/>
          </a:solidFill>
          <a:ln w="12700">
            <a:noFill/>
            <a:miter lim="800000"/>
            <a:headEnd/>
            <a:tailEnd/>
          </a:ln>
          <a:effectLst>
            <a:prstShdw prst="shdw17" dist="17961" dir="2700000">
              <a:srgbClr val="B2B2B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25" name="AutoShape 9"/>
          <p:cNvSpPr>
            <a:spLocks noChangeArrowheads="1"/>
          </p:cNvSpPr>
          <p:nvPr/>
        </p:nvSpPr>
        <p:spPr bwMode="auto">
          <a:xfrm>
            <a:off x="1665288" y="2492375"/>
            <a:ext cx="3654425" cy="1828800"/>
          </a:xfrm>
          <a:prstGeom prst="triangle">
            <a:avLst>
              <a:gd name="adj" fmla="val 50000"/>
            </a:avLst>
          </a:prstGeom>
          <a:solidFill>
            <a:srgbClr val="B2B2B2"/>
          </a:solidFill>
          <a:ln w="12700">
            <a:noFill/>
            <a:miter lim="800000"/>
            <a:headEnd/>
            <a:tailEnd/>
          </a:ln>
          <a:effectLst>
            <a:prstShdw prst="shdw17" dist="17961" dir="2700000">
              <a:srgbClr val="B2B2B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26" name="AutoShape 10"/>
          <p:cNvSpPr>
            <a:spLocks noChangeArrowheads="1"/>
          </p:cNvSpPr>
          <p:nvPr/>
        </p:nvSpPr>
        <p:spPr bwMode="auto">
          <a:xfrm>
            <a:off x="3856038" y="2863850"/>
            <a:ext cx="4379912" cy="2193925"/>
          </a:xfrm>
          <a:prstGeom prst="triangle">
            <a:avLst>
              <a:gd name="adj" fmla="val 50000"/>
            </a:avLst>
          </a:prstGeom>
          <a:solidFill>
            <a:srgbClr val="8C91D2"/>
          </a:solidFill>
          <a:ln w="12700">
            <a:noFill/>
            <a:miter lim="800000"/>
            <a:headEnd/>
            <a:tailEnd/>
          </a:ln>
          <a:effectLst>
            <a:prstShdw prst="shdw17" dist="17961" dir="2700000">
              <a:srgbClr val="8C91D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27" name="AutoShape 11"/>
          <p:cNvSpPr>
            <a:spLocks noChangeArrowheads="1"/>
          </p:cNvSpPr>
          <p:nvPr/>
        </p:nvSpPr>
        <p:spPr bwMode="auto">
          <a:xfrm>
            <a:off x="5318125" y="3600450"/>
            <a:ext cx="2917825" cy="1457325"/>
          </a:xfrm>
          <a:prstGeom prst="triangle">
            <a:avLst>
              <a:gd name="adj" fmla="val 50000"/>
            </a:avLst>
          </a:prstGeom>
          <a:solidFill>
            <a:srgbClr val="6B71C5"/>
          </a:solidFill>
          <a:ln w="12700">
            <a:noFill/>
            <a:miter lim="800000"/>
            <a:headEnd/>
            <a:tailEnd/>
          </a:ln>
          <a:effectLst>
            <a:prstShdw prst="shdw17" dist="17961" dir="2700000">
              <a:srgbClr val="6B71C5">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28" name="AutoShape 12"/>
          <p:cNvSpPr>
            <a:spLocks noChangeArrowheads="1"/>
          </p:cNvSpPr>
          <p:nvPr/>
        </p:nvSpPr>
        <p:spPr bwMode="auto">
          <a:xfrm>
            <a:off x="938213" y="2863850"/>
            <a:ext cx="4379912" cy="2193925"/>
          </a:xfrm>
          <a:prstGeom prst="triangle">
            <a:avLst>
              <a:gd name="adj" fmla="val 50000"/>
            </a:avLst>
          </a:prstGeom>
          <a:solidFill>
            <a:srgbClr val="8C91D2"/>
          </a:solidFill>
          <a:ln w="12700">
            <a:noFill/>
            <a:miter lim="800000"/>
            <a:headEnd/>
            <a:tailEnd/>
          </a:ln>
          <a:effectLst>
            <a:prstShdw prst="shdw17" dist="17961" dir="2700000">
              <a:srgbClr val="8C91D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29" name="AutoShape 13"/>
          <p:cNvSpPr>
            <a:spLocks noChangeArrowheads="1"/>
          </p:cNvSpPr>
          <p:nvPr/>
        </p:nvSpPr>
        <p:spPr bwMode="auto">
          <a:xfrm>
            <a:off x="927100" y="3600450"/>
            <a:ext cx="2924175" cy="1457325"/>
          </a:xfrm>
          <a:prstGeom prst="triangle">
            <a:avLst>
              <a:gd name="adj" fmla="val 50000"/>
            </a:avLst>
          </a:prstGeom>
          <a:solidFill>
            <a:srgbClr val="6B71C5"/>
          </a:solidFill>
          <a:ln w="12700">
            <a:noFill/>
            <a:miter lim="800000"/>
            <a:headEnd/>
            <a:tailEnd/>
          </a:ln>
          <a:effectLst>
            <a:prstShdw prst="shdw17" dist="17961" dir="2700000">
              <a:srgbClr val="6B71C5">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30" name="AutoShape 14"/>
          <p:cNvSpPr>
            <a:spLocks noChangeArrowheads="1"/>
          </p:cNvSpPr>
          <p:nvPr/>
        </p:nvSpPr>
        <p:spPr bwMode="auto">
          <a:xfrm>
            <a:off x="1666875" y="3600450"/>
            <a:ext cx="2913063" cy="1457325"/>
          </a:xfrm>
          <a:prstGeom prst="triangle">
            <a:avLst>
              <a:gd name="adj" fmla="val 50000"/>
            </a:avLst>
          </a:prstGeom>
          <a:solidFill>
            <a:srgbClr val="5B62BF"/>
          </a:solidFill>
          <a:ln w="12700">
            <a:noFill/>
            <a:miter lim="800000"/>
            <a:headEnd/>
            <a:tailEnd/>
          </a:ln>
          <a:effectLst>
            <a:prstShdw prst="shdw17" dist="17961" dir="2700000">
              <a:srgbClr val="5B62BF">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88431" name="AutoShape 15"/>
          <p:cNvSpPr>
            <a:spLocks noChangeArrowheads="1"/>
          </p:cNvSpPr>
          <p:nvPr/>
        </p:nvSpPr>
        <p:spPr bwMode="auto">
          <a:xfrm>
            <a:off x="4584700" y="3600450"/>
            <a:ext cx="2924175" cy="1457325"/>
          </a:xfrm>
          <a:prstGeom prst="triangle">
            <a:avLst>
              <a:gd name="adj" fmla="val 50000"/>
            </a:avLst>
          </a:prstGeom>
          <a:solidFill>
            <a:srgbClr val="5B62BF"/>
          </a:solidFill>
          <a:ln w="12700">
            <a:noFill/>
            <a:miter lim="800000"/>
            <a:headEnd/>
            <a:tailEnd/>
          </a:ln>
          <a:effectLst>
            <a:prstShdw prst="shdw17" dist="17961" dir="2700000">
              <a:srgbClr val="5B62BF">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grpSp>
        <p:nvGrpSpPr>
          <p:cNvPr id="2" name="Group 16"/>
          <p:cNvGrpSpPr>
            <a:grpSpLocks/>
          </p:cNvGrpSpPr>
          <p:nvPr/>
        </p:nvGrpSpPr>
        <p:grpSpPr bwMode="auto">
          <a:xfrm>
            <a:off x="3832225" y="1535113"/>
            <a:ext cx="1487488" cy="1230312"/>
            <a:chOff x="2406" y="759"/>
            <a:chExt cx="937" cy="775"/>
          </a:xfrm>
        </p:grpSpPr>
        <p:sp>
          <p:nvSpPr>
            <p:cNvPr id="188433" name="Rectangle 17"/>
            <p:cNvSpPr>
              <a:spLocks noChangeArrowheads="1"/>
            </p:cNvSpPr>
            <p:nvPr/>
          </p:nvSpPr>
          <p:spPr bwMode="auto">
            <a:xfrm>
              <a:off x="2702" y="759"/>
              <a:ext cx="360"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sz="1000">
                  <a:solidFill>
                    <a:schemeClr val="bg1"/>
                  </a:solidFill>
                  <a:effectLst/>
                  <a:latin typeface="Arial Black" pitchFamily="34" charset="0"/>
                </a:rPr>
                <a:t>Thing</a:t>
              </a:r>
            </a:p>
          </p:txBody>
        </p:sp>
        <p:sp>
          <p:nvSpPr>
            <p:cNvPr id="188434" name="Rectangle 18"/>
            <p:cNvSpPr>
              <a:spLocks noChangeArrowheads="1"/>
            </p:cNvSpPr>
            <p:nvPr/>
          </p:nvSpPr>
          <p:spPr bwMode="auto">
            <a:xfrm>
              <a:off x="2539" y="908"/>
              <a:ext cx="38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600">
                  <a:solidFill>
                    <a:schemeClr val="bg1"/>
                  </a:solidFill>
                  <a:effectLst/>
                  <a:latin typeface="Arial Black" pitchFamily="34" charset="0"/>
                </a:rPr>
                <a:t>Intangible</a:t>
              </a:r>
            </a:p>
            <a:p>
              <a:pPr eaLnBrk="0" hangingPunct="0">
                <a:lnSpc>
                  <a:spcPct val="90000"/>
                </a:lnSpc>
                <a:defRPr/>
              </a:pPr>
              <a:r>
                <a:rPr lang="en-US" sz="600">
                  <a:solidFill>
                    <a:schemeClr val="bg1"/>
                  </a:solidFill>
                  <a:effectLst/>
                  <a:latin typeface="Arial Black" pitchFamily="34" charset="0"/>
                </a:rPr>
                <a:t>Thing</a:t>
              </a:r>
            </a:p>
          </p:txBody>
        </p:sp>
        <p:sp>
          <p:nvSpPr>
            <p:cNvPr id="188435" name="Rectangle 19"/>
            <p:cNvSpPr>
              <a:spLocks noChangeArrowheads="1"/>
            </p:cNvSpPr>
            <p:nvPr/>
          </p:nvSpPr>
          <p:spPr bwMode="auto">
            <a:xfrm>
              <a:off x="2845" y="932"/>
              <a:ext cx="372"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Individual</a:t>
              </a:r>
            </a:p>
          </p:txBody>
        </p:sp>
        <p:sp>
          <p:nvSpPr>
            <p:cNvPr id="188436" name="Rectangle 20"/>
            <p:cNvSpPr>
              <a:spLocks noChangeArrowheads="1"/>
            </p:cNvSpPr>
            <p:nvPr/>
          </p:nvSpPr>
          <p:spPr bwMode="auto">
            <a:xfrm>
              <a:off x="2979" y="1057"/>
              <a:ext cx="36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Temporal</a:t>
              </a:r>
            </a:p>
            <a:p>
              <a:pPr eaLnBrk="0" hangingPunct="0">
                <a:lnSpc>
                  <a:spcPct val="90000"/>
                </a:lnSpc>
                <a:defRPr/>
              </a:pPr>
              <a:r>
                <a:rPr lang="en-US" sz="600">
                  <a:solidFill>
                    <a:schemeClr val="bg1"/>
                  </a:solidFill>
                  <a:effectLst/>
                  <a:latin typeface="Arial Black" pitchFamily="34" charset="0"/>
                </a:rPr>
                <a:t>Thing</a:t>
              </a:r>
            </a:p>
          </p:txBody>
        </p:sp>
        <p:sp>
          <p:nvSpPr>
            <p:cNvPr id="188437" name="Rectangle 21"/>
            <p:cNvSpPr>
              <a:spLocks noChangeArrowheads="1"/>
            </p:cNvSpPr>
            <p:nvPr/>
          </p:nvSpPr>
          <p:spPr bwMode="auto">
            <a:xfrm>
              <a:off x="2711" y="1057"/>
              <a:ext cx="30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Spatial</a:t>
              </a:r>
            </a:p>
            <a:p>
              <a:pPr eaLnBrk="0" hangingPunct="0">
                <a:lnSpc>
                  <a:spcPct val="90000"/>
                </a:lnSpc>
                <a:defRPr/>
              </a:pPr>
              <a:r>
                <a:rPr lang="en-US" sz="600">
                  <a:solidFill>
                    <a:schemeClr val="bg1"/>
                  </a:solidFill>
                  <a:effectLst/>
                  <a:latin typeface="Arial Black" pitchFamily="34" charset="0"/>
                </a:rPr>
                <a:t>Thing</a:t>
              </a:r>
            </a:p>
          </p:txBody>
        </p:sp>
        <p:sp>
          <p:nvSpPr>
            <p:cNvPr id="188438" name="Rectangle 22"/>
            <p:cNvSpPr>
              <a:spLocks noChangeArrowheads="1"/>
            </p:cNvSpPr>
            <p:nvPr/>
          </p:nvSpPr>
          <p:spPr bwMode="auto">
            <a:xfrm>
              <a:off x="2820" y="1190"/>
              <a:ext cx="343"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Partially</a:t>
              </a:r>
            </a:p>
            <a:p>
              <a:pPr eaLnBrk="0" hangingPunct="0">
                <a:lnSpc>
                  <a:spcPct val="90000"/>
                </a:lnSpc>
                <a:defRPr/>
              </a:pPr>
              <a:r>
                <a:rPr lang="en-US" sz="600">
                  <a:solidFill>
                    <a:schemeClr val="bg1"/>
                  </a:solidFill>
                  <a:effectLst/>
                  <a:latin typeface="Arial Black" pitchFamily="34" charset="0"/>
                </a:rPr>
                <a:t>Tangible</a:t>
              </a:r>
            </a:p>
            <a:p>
              <a:pPr eaLnBrk="0" hangingPunct="0">
                <a:lnSpc>
                  <a:spcPct val="90000"/>
                </a:lnSpc>
                <a:defRPr/>
              </a:pPr>
              <a:r>
                <a:rPr lang="en-US" sz="600">
                  <a:solidFill>
                    <a:schemeClr val="bg1"/>
                  </a:solidFill>
                  <a:effectLst/>
                  <a:latin typeface="Arial Black" pitchFamily="34" charset="0"/>
                </a:rPr>
                <a:t>Thing</a:t>
              </a:r>
            </a:p>
          </p:txBody>
        </p:sp>
        <p:sp>
          <p:nvSpPr>
            <p:cNvPr id="188439" name="Rectangle 23"/>
            <p:cNvSpPr>
              <a:spLocks noChangeArrowheads="1"/>
            </p:cNvSpPr>
            <p:nvPr/>
          </p:nvSpPr>
          <p:spPr bwMode="auto">
            <a:xfrm>
              <a:off x="2588" y="1239"/>
              <a:ext cx="265"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Paths</a:t>
              </a:r>
            </a:p>
          </p:txBody>
        </p:sp>
        <p:sp>
          <p:nvSpPr>
            <p:cNvPr id="188440" name="Rectangle 24"/>
            <p:cNvSpPr>
              <a:spLocks noChangeArrowheads="1"/>
            </p:cNvSpPr>
            <p:nvPr/>
          </p:nvSpPr>
          <p:spPr bwMode="auto">
            <a:xfrm>
              <a:off x="2406" y="1056"/>
              <a:ext cx="363"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Sets</a:t>
              </a:r>
            </a:p>
            <a:p>
              <a:pPr eaLnBrk="0" hangingPunct="0">
                <a:lnSpc>
                  <a:spcPct val="90000"/>
                </a:lnSpc>
                <a:defRPr/>
              </a:pPr>
              <a:r>
                <a:rPr lang="en-US" sz="600">
                  <a:solidFill>
                    <a:schemeClr val="bg1"/>
                  </a:solidFill>
                  <a:effectLst/>
                  <a:latin typeface="Arial Black" pitchFamily="34" charset="0"/>
                </a:rPr>
                <a:t>Relations</a:t>
              </a:r>
            </a:p>
          </p:txBody>
        </p:sp>
        <p:sp>
          <p:nvSpPr>
            <p:cNvPr id="188441" name="Rectangle 25"/>
            <p:cNvSpPr>
              <a:spLocks noChangeArrowheads="1"/>
            </p:cNvSpPr>
            <p:nvPr/>
          </p:nvSpPr>
          <p:spPr bwMode="auto">
            <a:xfrm>
              <a:off x="2733" y="1372"/>
              <a:ext cx="26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Logic</a:t>
              </a:r>
            </a:p>
            <a:p>
              <a:pPr eaLnBrk="0" hangingPunct="0">
                <a:lnSpc>
                  <a:spcPct val="90000"/>
                </a:lnSpc>
                <a:defRPr/>
              </a:pPr>
              <a:r>
                <a:rPr lang="en-US" sz="600">
                  <a:solidFill>
                    <a:schemeClr val="bg1"/>
                  </a:solidFill>
                  <a:effectLst/>
                  <a:latin typeface="Arial Black" pitchFamily="34" charset="0"/>
                </a:rPr>
                <a:t>Math</a:t>
              </a:r>
            </a:p>
          </p:txBody>
        </p:sp>
      </p:grpSp>
      <p:grpSp>
        <p:nvGrpSpPr>
          <p:cNvPr id="3" name="Group 26"/>
          <p:cNvGrpSpPr>
            <a:grpSpLocks/>
          </p:cNvGrpSpPr>
          <p:nvPr/>
        </p:nvGrpSpPr>
        <p:grpSpPr bwMode="auto">
          <a:xfrm>
            <a:off x="1765300" y="4143375"/>
            <a:ext cx="2705100" cy="933450"/>
            <a:chOff x="1104" y="2402"/>
            <a:chExt cx="1704" cy="588"/>
          </a:xfrm>
        </p:grpSpPr>
        <p:sp>
          <p:nvSpPr>
            <p:cNvPr id="188443" name="Rectangle 27"/>
            <p:cNvSpPr>
              <a:spLocks noChangeArrowheads="1"/>
            </p:cNvSpPr>
            <p:nvPr/>
          </p:nvSpPr>
          <p:spPr bwMode="auto">
            <a:xfrm>
              <a:off x="1544" y="2428"/>
              <a:ext cx="34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Artifacts</a:t>
              </a:r>
            </a:p>
          </p:txBody>
        </p:sp>
        <p:sp>
          <p:nvSpPr>
            <p:cNvPr id="188444" name="Rectangle 28"/>
            <p:cNvSpPr>
              <a:spLocks noChangeArrowheads="1"/>
            </p:cNvSpPr>
            <p:nvPr/>
          </p:nvSpPr>
          <p:spPr bwMode="auto">
            <a:xfrm>
              <a:off x="2429" y="2776"/>
              <a:ext cx="379"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Social</a:t>
              </a:r>
            </a:p>
            <a:p>
              <a:pPr eaLnBrk="0" hangingPunct="0">
                <a:lnSpc>
                  <a:spcPct val="90000"/>
                </a:lnSpc>
                <a:defRPr/>
              </a:pPr>
              <a:r>
                <a:rPr lang="en-US" sz="600">
                  <a:solidFill>
                    <a:schemeClr val="bg1"/>
                  </a:solidFill>
                  <a:effectLst/>
                  <a:latin typeface="Arial Black" pitchFamily="34" charset="0"/>
                </a:rPr>
                <a:t>Relations,</a:t>
              </a:r>
            </a:p>
            <a:p>
              <a:pPr eaLnBrk="0" hangingPunct="0">
                <a:lnSpc>
                  <a:spcPct val="90000"/>
                </a:lnSpc>
                <a:defRPr/>
              </a:pPr>
              <a:r>
                <a:rPr lang="en-US" sz="600">
                  <a:solidFill>
                    <a:schemeClr val="bg1"/>
                  </a:solidFill>
                  <a:effectLst/>
                  <a:latin typeface="Arial Black" pitchFamily="34" charset="0"/>
                </a:rPr>
                <a:t>Culture</a:t>
              </a:r>
            </a:p>
          </p:txBody>
        </p:sp>
        <p:sp>
          <p:nvSpPr>
            <p:cNvPr id="188445" name="Rectangle 29"/>
            <p:cNvSpPr>
              <a:spLocks noChangeArrowheads="1"/>
            </p:cNvSpPr>
            <p:nvPr/>
          </p:nvSpPr>
          <p:spPr bwMode="auto">
            <a:xfrm>
              <a:off x="1945" y="2402"/>
              <a:ext cx="406"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Anatomy &amp;</a:t>
              </a:r>
            </a:p>
            <a:p>
              <a:pPr eaLnBrk="0" hangingPunct="0">
                <a:lnSpc>
                  <a:spcPct val="90000"/>
                </a:lnSpc>
                <a:defRPr/>
              </a:pPr>
              <a:r>
                <a:rPr lang="en-US" sz="600">
                  <a:solidFill>
                    <a:schemeClr val="bg1"/>
                  </a:solidFill>
                  <a:effectLst/>
                  <a:latin typeface="Arial Black" pitchFamily="34" charset="0"/>
                </a:rPr>
                <a:t>Physiology</a:t>
              </a:r>
            </a:p>
          </p:txBody>
        </p:sp>
        <p:sp>
          <p:nvSpPr>
            <p:cNvPr id="188446" name="Rectangle 30"/>
            <p:cNvSpPr>
              <a:spLocks noChangeArrowheads="1"/>
            </p:cNvSpPr>
            <p:nvPr/>
          </p:nvSpPr>
          <p:spPr bwMode="auto">
            <a:xfrm>
              <a:off x="1908" y="2585"/>
              <a:ext cx="401"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Emotion</a:t>
              </a:r>
            </a:p>
            <a:p>
              <a:pPr eaLnBrk="0" hangingPunct="0">
                <a:lnSpc>
                  <a:spcPct val="90000"/>
                </a:lnSpc>
                <a:defRPr/>
              </a:pPr>
              <a:r>
                <a:rPr lang="en-US" sz="600">
                  <a:solidFill>
                    <a:schemeClr val="bg1"/>
                  </a:solidFill>
                  <a:effectLst/>
                  <a:latin typeface="Arial Black" pitchFamily="34" charset="0"/>
                </a:rPr>
                <a:t>Perception</a:t>
              </a:r>
            </a:p>
            <a:p>
              <a:pPr eaLnBrk="0" hangingPunct="0">
                <a:lnSpc>
                  <a:spcPct val="90000"/>
                </a:lnSpc>
                <a:defRPr/>
              </a:pPr>
              <a:r>
                <a:rPr lang="en-US" sz="600">
                  <a:solidFill>
                    <a:schemeClr val="bg1"/>
                  </a:solidFill>
                  <a:effectLst/>
                  <a:latin typeface="Arial Black" pitchFamily="34" charset="0"/>
                </a:rPr>
                <a:t>Belief</a:t>
              </a:r>
            </a:p>
          </p:txBody>
        </p:sp>
        <p:sp>
          <p:nvSpPr>
            <p:cNvPr id="188447" name="Rectangle 31"/>
            <p:cNvSpPr>
              <a:spLocks noChangeArrowheads="1"/>
            </p:cNvSpPr>
            <p:nvPr/>
          </p:nvSpPr>
          <p:spPr bwMode="auto">
            <a:xfrm>
              <a:off x="2218" y="2585"/>
              <a:ext cx="406"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Behavior &amp;</a:t>
              </a:r>
            </a:p>
            <a:p>
              <a:pPr eaLnBrk="0" hangingPunct="0">
                <a:lnSpc>
                  <a:spcPct val="90000"/>
                </a:lnSpc>
                <a:defRPr/>
              </a:pPr>
              <a:r>
                <a:rPr lang="en-US" sz="600">
                  <a:solidFill>
                    <a:schemeClr val="bg1"/>
                  </a:solidFill>
                  <a:effectLst/>
                  <a:latin typeface="Arial Black" pitchFamily="34" charset="0"/>
                </a:rPr>
                <a:t>Actions</a:t>
              </a:r>
            </a:p>
          </p:txBody>
        </p:sp>
        <p:sp>
          <p:nvSpPr>
            <p:cNvPr id="188448" name="Rectangle 32"/>
            <p:cNvSpPr>
              <a:spLocks noChangeArrowheads="1"/>
            </p:cNvSpPr>
            <p:nvPr/>
          </p:nvSpPr>
          <p:spPr bwMode="auto">
            <a:xfrm>
              <a:off x="1306" y="2611"/>
              <a:ext cx="35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Products</a:t>
              </a:r>
            </a:p>
            <a:p>
              <a:pPr eaLnBrk="0" hangingPunct="0">
                <a:lnSpc>
                  <a:spcPct val="90000"/>
                </a:lnSpc>
                <a:defRPr/>
              </a:pPr>
              <a:r>
                <a:rPr lang="en-US" sz="600">
                  <a:solidFill>
                    <a:schemeClr val="bg1"/>
                  </a:solidFill>
                  <a:effectLst/>
                  <a:latin typeface="Arial Black" pitchFamily="34" charset="0"/>
                </a:rPr>
                <a:t>Devices</a:t>
              </a:r>
            </a:p>
          </p:txBody>
        </p:sp>
        <p:sp>
          <p:nvSpPr>
            <p:cNvPr id="188449" name="Rectangle 33"/>
            <p:cNvSpPr>
              <a:spLocks noChangeArrowheads="1"/>
            </p:cNvSpPr>
            <p:nvPr/>
          </p:nvSpPr>
          <p:spPr bwMode="auto">
            <a:xfrm>
              <a:off x="1579" y="2611"/>
              <a:ext cx="41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Conceptual</a:t>
              </a:r>
            </a:p>
            <a:p>
              <a:pPr eaLnBrk="0" hangingPunct="0">
                <a:lnSpc>
                  <a:spcPct val="90000"/>
                </a:lnSpc>
                <a:defRPr/>
              </a:pPr>
              <a:r>
                <a:rPr lang="en-US" sz="600">
                  <a:solidFill>
                    <a:schemeClr val="bg1"/>
                  </a:solidFill>
                  <a:effectLst/>
                  <a:latin typeface="Arial Black" pitchFamily="34" charset="0"/>
                </a:rPr>
                <a:t>Works</a:t>
              </a:r>
            </a:p>
          </p:txBody>
        </p:sp>
        <p:sp>
          <p:nvSpPr>
            <p:cNvPr id="188450" name="Rectangle 34"/>
            <p:cNvSpPr>
              <a:spLocks noChangeArrowheads="1"/>
            </p:cNvSpPr>
            <p:nvPr/>
          </p:nvSpPr>
          <p:spPr bwMode="auto">
            <a:xfrm>
              <a:off x="1104" y="2775"/>
              <a:ext cx="430" cy="214"/>
            </a:xfrm>
            <a:prstGeom prst="rect">
              <a:avLst/>
            </a:prstGeom>
            <a:noFill/>
            <a:ln w="12700">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Vehicles</a:t>
              </a:r>
            </a:p>
            <a:p>
              <a:pPr eaLnBrk="0" hangingPunct="0">
                <a:lnSpc>
                  <a:spcPct val="90000"/>
                </a:lnSpc>
                <a:defRPr/>
              </a:pPr>
              <a:r>
                <a:rPr lang="en-US" sz="600">
                  <a:solidFill>
                    <a:schemeClr val="bg1"/>
                  </a:solidFill>
                  <a:effectLst/>
                  <a:latin typeface="Arial Black" pitchFamily="34" charset="0"/>
                </a:rPr>
                <a:t>Buildings</a:t>
              </a:r>
            </a:p>
            <a:p>
              <a:pPr eaLnBrk="0" hangingPunct="0">
                <a:lnSpc>
                  <a:spcPct val="90000"/>
                </a:lnSpc>
                <a:defRPr/>
              </a:pPr>
              <a:r>
                <a:rPr lang="en-US" sz="600">
                  <a:solidFill>
                    <a:schemeClr val="bg1"/>
                  </a:solidFill>
                  <a:effectLst/>
                  <a:latin typeface="Arial Black" pitchFamily="34" charset="0"/>
                </a:rPr>
                <a:t>Weapons</a:t>
              </a:r>
            </a:p>
          </p:txBody>
        </p:sp>
        <p:sp>
          <p:nvSpPr>
            <p:cNvPr id="188451" name="Rectangle 35"/>
            <p:cNvSpPr>
              <a:spLocks noChangeArrowheads="1"/>
            </p:cNvSpPr>
            <p:nvPr/>
          </p:nvSpPr>
          <p:spPr bwMode="auto">
            <a:xfrm>
              <a:off x="1439" y="2776"/>
              <a:ext cx="428"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Mechanical</a:t>
              </a:r>
            </a:p>
            <a:p>
              <a:pPr eaLnBrk="0" hangingPunct="0">
                <a:lnSpc>
                  <a:spcPct val="90000"/>
                </a:lnSpc>
                <a:defRPr/>
              </a:pPr>
              <a:r>
                <a:rPr lang="en-US" sz="600">
                  <a:solidFill>
                    <a:schemeClr val="bg1"/>
                  </a:solidFill>
                  <a:effectLst/>
                  <a:latin typeface="Arial Black" pitchFamily="34" charset="0"/>
                </a:rPr>
                <a:t>&amp; Electrical</a:t>
              </a:r>
            </a:p>
            <a:p>
              <a:pPr eaLnBrk="0" hangingPunct="0">
                <a:lnSpc>
                  <a:spcPct val="90000"/>
                </a:lnSpc>
                <a:defRPr/>
              </a:pPr>
              <a:r>
                <a:rPr lang="en-US" sz="600">
                  <a:solidFill>
                    <a:schemeClr val="bg1"/>
                  </a:solidFill>
                  <a:effectLst/>
                  <a:latin typeface="Arial Black" pitchFamily="34" charset="0"/>
                </a:rPr>
                <a:t>Devices</a:t>
              </a:r>
            </a:p>
          </p:txBody>
        </p:sp>
        <p:sp>
          <p:nvSpPr>
            <p:cNvPr id="188452" name="Rectangle 36"/>
            <p:cNvSpPr>
              <a:spLocks noChangeArrowheads="1"/>
            </p:cNvSpPr>
            <p:nvPr/>
          </p:nvSpPr>
          <p:spPr bwMode="auto">
            <a:xfrm>
              <a:off x="1784" y="2776"/>
              <a:ext cx="440"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Software</a:t>
              </a:r>
            </a:p>
            <a:p>
              <a:pPr eaLnBrk="0" hangingPunct="0">
                <a:lnSpc>
                  <a:spcPct val="90000"/>
                </a:lnSpc>
                <a:defRPr/>
              </a:pPr>
              <a:r>
                <a:rPr lang="en-US" sz="600">
                  <a:solidFill>
                    <a:schemeClr val="bg1"/>
                  </a:solidFill>
                  <a:effectLst/>
                  <a:latin typeface="Arial Black" pitchFamily="34" charset="0"/>
                </a:rPr>
                <a:t>Literature</a:t>
              </a:r>
            </a:p>
            <a:p>
              <a:pPr eaLnBrk="0" hangingPunct="0">
                <a:lnSpc>
                  <a:spcPct val="90000"/>
                </a:lnSpc>
                <a:defRPr/>
              </a:pPr>
              <a:r>
                <a:rPr lang="en-US" sz="600">
                  <a:solidFill>
                    <a:schemeClr val="bg1"/>
                  </a:solidFill>
                  <a:effectLst/>
                  <a:latin typeface="Arial Black" pitchFamily="34" charset="0"/>
                </a:rPr>
                <a:t>Works of Art</a:t>
              </a:r>
            </a:p>
          </p:txBody>
        </p:sp>
        <p:sp>
          <p:nvSpPr>
            <p:cNvPr id="188453" name="Rectangle 37"/>
            <p:cNvSpPr>
              <a:spLocks noChangeArrowheads="1"/>
            </p:cNvSpPr>
            <p:nvPr/>
          </p:nvSpPr>
          <p:spPr bwMode="auto">
            <a:xfrm>
              <a:off x="2141" y="2827"/>
              <a:ext cx="372"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Language</a:t>
              </a:r>
            </a:p>
          </p:txBody>
        </p:sp>
      </p:grpSp>
      <p:grpSp>
        <p:nvGrpSpPr>
          <p:cNvPr id="4" name="Group 38"/>
          <p:cNvGrpSpPr>
            <a:grpSpLocks/>
          </p:cNvGrpSpPr>
          <p:nvPr/>
        </p:nvGrpSpPr>
        <p:grpSpPr bwMode="auto">
          <a:xfrm>
            <a:off x="4559300" y="3462338"/>
            <a:ext cx="3608388" cy="1622425"/>
            <a:chOff x="2864" y="1973"/>
            <a:chExt cx="2273" cy="1022"/>
          </a:xfrm>
        </p:grpSpPr>
        <p:grpSp>
          <p:nvGrpSpPr>
            <p:cNvPr id="5" name="Group 39"/>
            <p:cNvGrpSpPr>
              <a:grpSpLocks/>
            </p:cNvGrpSpPr>
            <p:nvPr/>
          </p:nvGrpSpPr>
          <p:grpSpPr bwMode="auto">
            <a:xfrm>
              <a:off x="2864" y="1973"/>
              <a:ext cx="1403" cy="618"/>
              <a:chOff x="2864" y="1973"/>
              <a:chExt cx="1403" cy="618"/>
            </a:xfrm>
          </p:grpSpPr>
          <p:sp>
            <p:nvSpPr>
              <p:cNvPr id="188456" name="Rectangle 40"/>
              <p:cNvSpPr>
                <a:spLocks noChangeArrowheads="1"/>
              </p:cNvSpPr>
              <p:nvPr/>
            </p:nvSpPr>
            <p:spPr bwMode="auto">
              <a:xfrm>
                <a:off x="2864" y="2429"/>
                <a:ext cx="47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Agent</a:t>
                </a:r>
              </a:p>
              <a:p>
                <a:pPr eaLnBrk="0" hangingPunct="0">
                  <a:lnSpc>
                    <a:spcPct val="90000"/>
                  </a:lnSpc>
                  <a:defRPr/>
                </a:pPr>
                <a:r>
                  <a:rPr lang="en-US" sz="600">
                    <a:solidFill>
                      <a:schemeClr val="bg1"/>
                    </a:solidFill>
                    <a:effectLst/>
                    <a:latin typeface="Arial Black" pitchFamily="34" charset="0"/>
                  </a:rPr>
                  <a:t>Organizations</a:t>
                </a:r>
              </a:p>
            </p:txBody>
          </p:sp>
          <p:sp>
            <p:nvSpPr>
              <p:cNvPr id="188457" name="Rectangle 41"/>
              <p:cNvSpPr>
                <a:spLocks noChangeArrowheads="1"/>
              </p:cNvSpPr>
              <p:nvPr/>
            </p:nvSpPr>
            <p:spPr bwMode="auto">
              <a:xfrm>
                <a:off x="3357" y="1973"/>
                <a:ext cx="497"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Organizational</a:t>
                </a:r>
              </a:p>
              <a:p>
                <a:pPr eaLnBrk="0" hangingPunct="0">
                  <a:lnSpc>
                    <a:spcPct val="90000"/>
                  </a:lnSpc>
                  <a:defRPr/>
                </a:pPr>
                <a:r>
                  <a:rPr lang="en-US" altLang="en-US" sz="600">
                    <a:solidFill>
                      <a:schemeClr val="bg1"/>
                    </a:solidFill>
                    <a:effectLst/>
                    <a:latin typeface="Arial Black" pitchFamily="34" charset="0"/>
                  </a:rPr>
                  <a:t>Actions</a:t>
                </a:r>
                <a:endParaRPr lang="en-US" sz="600">
                  <a:solidFill>
                    <a:schemeClr val="bg1"/>
                  </a:solidFill>
                  <a:effectLst/>
                  <a:latin typeface="Arial Black" pitchFamily="34" charset="0"/>
                </a:endParaRPr>
              </a:p>
            </p:txBody>
          </p:sp>
          <p:sp>
            <p:nvSpPr>
              <p:cNvPr id="188458" name="Rectangle 42"/>
              <p:cNvSpPr>
                <a:spLocks noChangeArrowheads="1"/>
              </p:cNvSpPr>
              <p:nvPr/>
            </p:nvSpPr>
            <p:spPr bwMode="auto">
              <a:xfrm>
                <a:off x="3124" y="2205"/>
                <a:ext cx="497"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Organizational</a:t>
                </a:r>
              </a:p>
              <a:p>
                <a:pPr eaLnBrk="0" hangingPunct="0">
                  <a:lnSpc>
                    <a:spcPct val="90000"/>
                  </a:lnSpc>
                  <a:defRPr/>
                </a:pPr>
                <a:r>
                  <a:rPr lang="en-US" sz="600">
                    <a:solidFill>
                      <a:schemeClr val="bg1"/>
                    </a:solidFill>
                    <a:effectLst/>
                    <a:latin typeface="Arial Black" pitchFamily="34" charset="0"/>
                  </a:rPr>
                  <a:t>Plans</a:t>
                </a:r>
              </a:p>
            </p:txBody>
          </p:sp>
          <p:sp>
            <p:nvSpPr>
              <p:cNvPr id="188459" name="Rectangle 43"/>
              <p:cNvSpPr>
                <a:spLocks noChangeArrowheads="1"/>
              </p:cNvSpPr>
              <p:nvPr/>
            </p:nvSpPr>
            <p:spPr bwMode="auto">
              <a:xfrm>
                <a:off x="3789" y="1973"/>
                <a:ext cx="47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Types of</a:t>
                </a:r>
              </a:p>
              <a:p>
                <a:pPr eaLnBrk="0" hangingPunct="0">
                  <a:lnSpc>
                    <a:spcPct val="90000"/>
                  </a:lnSpc>
                  <a:defRPr/>
                </a:pPr>
                <a:r>
                  <a:rPr lang="en-US" sz="600">
                    <a:solidFill>
                      <a:schemeClr val="bg1"/>
                    </a:solidFill>
                    <a:effectLst/>
                    <a:latin typeface="Arial Black" pitchFamily="34" charset="0"/>
                  </a:rPr>
                  <a:t>Organizations</a:t>
                </a:r>
              </a:p>
            </p:txBody>
          </p:sp>
        </p:grpSp>
        <p:grpSp>
          <p:nvGrpSpPr>
            <p:cNvPr id="6" name="Group 44"/>
            <p:cNvGrpSpPr>
              <a:grpSpLocks/>
            </p:cNvGrpSpPr>
            <p:nvPr/>
          </p:nvGrpSpPr>
          <p:grpSpPr bwMode="auto">
            <a:xfrm>
              <a:off x="4052" y="2205"/>
              <a:ext cx="1085" cy="790"/>
              <a:chOff x="4052" y="2205"/>
              <a:chExt cx="1085" cy="790"/>
            </a:xfrm>
          </p:grpSpPr>
          <p:sp>
            <p:nvSpPr>
              <p:cNvPr id="188461" name="Rectangle 45"/>
              <p:cNvSpPr>
                <a:spLocks noChangeArrowheads="1"/>
              </p:cNvSpPr>
              <p:nvPr/>
            </p:nvSpPr>
            <p:spPr bwMode="auto">
              <a:xfrm>
                <a:off x="4052" y="2205"/>
                <a:ext cx="47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Organizations</a:t>
                </a:r>
              </a:p>
            </p:txBody>
          </p:sp>
          <p:sp>
            <p:nvSpPr>
              <p:cNvPr id="188462" name="Rectangle 46"/>
              <p:cNvSpPr>
                <a:spLocks noChangeArrowheads="1"/>
              </p:cNvSpPr>
              <p:nvPr/>
            </p:nvSpPr>
            <p:spPr bwMode="auto">
              <a:xfrm>
                <a:off x="4262" y="2403"/>
                <a:ext cx="464"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Nations</a:t>
                </a:r>
              </a:p>
              <a:p>
                <a:pPr eaLnBrk="0" hangingPunct="0">
                  <a:lnSpc>
                    <a:spcPct val="90000"/>
                  </a:lnSpc>
                  <a:defRPr/>
                </a:pPr>
                <a:r>
                  <a:rPr lang="en-US" sz="600">
                    <a:solidFill>
                      <a:schemeClr val="bg1"/>
                    </a:solidFill>
                    <a:effectLst/>
                    <a:latin typeface="Arial Black" pitchFamily="34" charset="0"/>
                  </a:rPr>
                  <a:t>Governments</a:t>
                </a:r>
              </a:p>
              <a:p>
                <a:pPr eaLnBrk="0" hangingPunct="0">
                  <a:lnSpc>
                    <a:spcPct val="90000"/>
                  </a:lnSpc>
                  <a:defRPr/>
                </a:pPr>
                <a:r>
                  <a:rPr lang="en-US" sz="600">
                    <a:solidFill>
                      <a:schemeClr val="bg1"/>
                    </a:solidFill>
                    <a:effectLst/>
                    <a:latin typeface="Arial Black" pitchFamily="34" charset="0"/>
                  </a:rPr>
                  <a:t>Geo-Politics</a:t>
                </a:r>
              </a:p>
            </p:txBody>
          </p:sp>
          <p:sp>
            <p:nvSpPr>
              <p:cNvPr id="188463" name="Rectangle 47"/>
              <p:cNvSpPr>
                <a:spLocks noChangeArrowheads="1"/>
              </p:cNvSpPr>
              <p:nvPr/>
            </p:nvSpPr>
            <p:spPr bwMode="auto">
              <a:xfrm>
                <a:off x="4659" y="2781"/>
                <a:ext cx="478"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Business, </a:t>
                </a:r>
              </a:p>
              <a:p>
                <a:pPr eaLnBrk="0" hangingPunct="0">
                  <a:lnSpc>
                    <a:spcPct val="90000"/>
                  </a:lnSpc>
                  <a:defRPr/>
                </a:pPr>
                <a:r>
                  <a:rPr lang="en-US" sz="600">
                    <a:solidFill>
                      <a:schemeClr val="bg1"/>
                    </a:solidFill>
                    <a:effectLst/>
                    <a:latin typeface="Arial Black" pitchFamily="34" charset="0"/>
                  </a:rPr>
                  <a:t>Military</a:t>
                </a:r>
              </a:p>
              <a:p>
                <a:pPr eaLnBrk="0" hangingPunct="0">
                  <a:lnSpc>
                    <a:spcPct val="90000"/>
                  </a:lnSpc>
                  <a:defRPr/>
                </a:pPr>
                <a:r>
                  <a:rPr lang="en-US" sz="600">
                    <a:solidFill>
                      <a:schemeClr val="bg1"/>
                    </a:solidFill>
                    <a:effectLst/>
                    <a:latin typeface="Arial Black" pitchFamily="34" charset="0"/>
                  </a:rPr>
                  <a:t>Organizations</a:t>
                </a:r>
              </a:p>
            </p:txBody>
          </p:sp>
          <p:sp>
            <p:nvSpPr>
              <p:cNvPr id="188464" name="Rectangle 48"/>
              <p:cNvSpPr>
                <a:spLocks noChangeArrowheads="1"/>
              </p:cNvSpPr>
              <p:nvPr/>
            </p:nvSpPr>
            <p:spPr bwMode="auto">
              <a:xfrm>
                <a:off x="4557" y="2637"/>
                <a:ext cx="225"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Law</a:t>
                </a:r>
              </a:p>
            </p:txBody>
          </p:sp>
        </p:grpSp>
      </p:grpSp>
      <p:grpSp>
        <p:nvGrpSpPr>
          <p:cNvPr id="7" name="Group 49"/>
          <p:cNvGrpSpPr>
            <a:grpSpLocks/>
          </p:cNvGrpSpPr>
          <p:nvPr/>
        </p:nvGrpSpPr>
        <p:grpSpPr bwMode="auto">
          <a:xfrm>
            <a:off x="4772025" y="4186238"/>
            <a:ext cx="2578100" cy="858837"/>
            <a:chOff x="2998" y="2429"/>
            <a:chExt cx="1624" cy="541"/>
          </a:xfrm>
        </p:grpSpPr>
        <p:sp>
          <p:nvSpPr>
            <p:cNvPr id="188466" name="Rectangle 50"/>
            <p:cNvSpPr>
              <a:spLocks noChangeArrowheads="1"/>
            </p:cNvSpPr>
            <p:nvPr/>
          </p:nvSpPr>
          <p:spPr bwMode="auto">
            <a:xfrm>
              <a:off x="3405" y="2429"/>
              <a:ext cx="411"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Business &amp;</a:t>
              </a:r>
            </a:p>
            <a:p>
              <a:pPr eaLnBrk="0" hangingPunct="0">
                <a:lnSpc>
                  <a:spcPct val="90000"/>
                </a:lnSpc>
                <a:defRPr/>
              </a:pPr>
              <a:r>
                <a:rPr lang="en-US" sz="600">
                  <a:solidFill>
                    <a:schemeClr val="bg1"/>
                  </a:solidFill>
                  <a:effectLst/>
                  <a:latin typeface="Arial Black" pitchFamily="34" charset="0"/>
                </a:rPr>
                <a:t>Commerce</a:t>
              </a:r>
            </a:p>
          </p:txBody>
        </p:sp>
        <p:sp>
          <p:nvSpPr>
            <p:cNvPr id="188467" name="Rectangle 51"/>
            <p:cNvSpPr>
              <a:spLocks noChangeArrowheads="1"/>
            </p:cNvSpPr>
            <p:nvPr/>
          </p:nvSpPr>
          <p:spPr bwMode="auto">
            <a:xfrm>
              <a:off x="3892" y="2429"/>
              <a:ext cx="321"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Politics</a:t>
              </a:r>
            </a:p>
            <a:p>
              <a:pPr eaLnBrk="0" hangingPunct="0">
                <a:lnSpc>
                  <a:spcPct val="90000"/>
                </a:lnSpc>
                <a:defRPr/>
              </a:pPr>
              <a:r>
                <a:rPr lang="en-US" sz="600">
                  <a:solidFill>
                    <a:schemeClr val="bg1"/>
                  </a:solidFill>
                  <a:effectLst/>
                  <a:latin typeface="Arial Black" pitchFamily="34" charset="0"/>
                </a:rPr>
                <a:t>Warfare</a:t>
              </a:r>
            </a:p>
          </p:txBody>
        </p:sp>
        <p:sp>
          <p:nvSpPr>
            <p:cNvPr id="188468" name="Rectangle 52"/>
            <p:cNvSpPr>
              <a:spLocks noChangeArrowheads="1"/>
            </p:cNvSpPr>
            <p:nvPr/>
          </p:nvSpPr>
          <p:spPr bwMode="auto">
            <a:xfrm>
              <a:off x="4002" y="2611"/>
              <a:ext cx="446"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Professions</a:t>
              </a:r>
            </a:p>
            <a:p>
              <a:pPr eaLnBrk="0" hangingPunct="0">
                <a:lnSpc>
                  <a:spcPct val="90000"/>
                </a:lnSpc>
                <a:defRPr/>
              </a:pPr>
              <a:r>
                <a:rPr lang="en-US" sz="600">
                  <a:solidFill>
                    <a:schemeClr val="bg1"/>
                  </a:solidFill>
                  <a:effectLst/>
                  <a:latin typeface="Arial Black" pitchFamily="34" charset="0"/>
                </a:rPr>
                <a:t>Occupations</a:t>
              </a:r>
            </a:p>
          </p:txBody>
        </p:sp>
        <p:sp>
          <p:nvSpPr>
            <p:cNvPr id="188469" name="Rectangle 53"/>
            <p:cNvSpPr>
              <a:spLocks noChangeArrowheads="1"/>
            </p:cNvSpPr>
            <p:nvPr/>
          </p:nvSpPr>
          <p:spPr bwMode="auto">
            <a:xfrm>
              <a:off x="3183" y="2611"/>
              <a:ext cx="409"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Purchasing</a:t>
              </a:r>
            </a:p>
            <a:p>
              <a:pPr eaLnBrk="0" hangingPunct="0">
                <a:lnSpc>
                  <a:spcPct val="90000"/>
                </a:lnSpc>
                <a:defRPr/>
              </a:pPr>
              <a:r>
                <a:rPr lang="en-US" sz="600">
                  <a:solidFill>
                    <a:schemeClr val="bg1"/>
                  </a:solidFill>
                  <a:effectLst/>
                  <a:latin typeface="Arial Black" pitchFamily="34" charset="0"/>
                </a:rPr>
                <a:t>Shopping</a:t>
              </a:r>
            </a:p>
          </p:txBody>
        </p:sp>
        <p:sp>
          <p:nvSpPr>
            <p:cNvPr id="188470" name="Rectangle 54"/>
            <p:cNvSpPr>
              <a:spLocks noChangeArrowheads="1"/>
            </p:cNvSpPr>
            <p:nvPr/>
          </p:nvSpPr>
          <p:spPr bwMode="auto">
            <a:xfrm>
              <a:off x="3790" y="2808"/>
              <a:ext cx="526"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Travel</a:t>
              </a:r>
            </a:p>
            <a:p>
              <a:pPr eaLnBrk="0" hangingPunct="0">
                <a:lnSpc>
                  <a:spcPct val="90000"/>
                </a:lnSpc>
                <a:defRPr/>
              </a:pPr>
              <a:r>
                <a:rPr lang="en-US" sz="600">
                  <a:solidFill>
                    <a:schemeClr val="bg1"/>
                  </a:solidFill>
                  <a:effectLst/>
                  <a:latin typeface="Arial Black" pitchFamily="34" charset="0"/>
                </a:rPr>
                <a:t>Communication</a:t>
              </a:r>
            </a:p>
          </p:txBody>
        </p:sp>
        <p:sp>
          <p:nvSpPr>
            <p:cNvPr id="188471" name="Rectangle 55"/>
            <p:cNvSpPr>
              <a:spLocks noChangeArrowheads="1"/>
            </p:cNvSpPr>
            <p:nvPr/>
          </p:nvSpPr>
          <p:spPr bwMode="auto">
            <a:xfrm>
              <a:off x="3352" y="2808"/>
              <a:ext cx="50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Transportation</a:t>
              </a:r>
            </a:p>
            <a:p>
              <a:pPr eaLnBrk="0" hangingPunct="0">
                <a:lnSpc>
                  <a:spcPct val="90000"/>
                </a:lnSpc>
                <a:defRPr/>
              </a:pPr>
              <a:r>
                <a:rPr lang="en-US" sz="600">
                  <a:solidFill>
                    <a:schemeClr val="bg1"/>
                  </a:solidFill>
                  <a:effectLst/>
                  <a:latin typeface="Arial Black" pitchFamily="34" charset="0"/>
                </a:rPr>
                <a:t>&amp; Logistics</a:t>
              </a:r>
            </a:p>
          </p:txBody>
        </p:sp>
        <p:sp>
          <p:nvSpPr>
            <p:cNvPr id="188472" name="Rectangle 56"/>
            <p:cNvSpPr>
              <a:spLocks noChangeArrowheads="1"/>
            </p:cNvSpPr>
            <p:nvPr/>
          </p:nvSpPr>
          <p:spPr bwMode="auto">
            <a:xfrm>
              <a:off x="2998" y="2808"/>
              <a:ext cx="365"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Social</a:t>
              </a:r>
            </a:p>
            <a:p>
              <a:pPr eaLnBrk="0" hangingPunct="0">
                <a:lnSpc>
                  <a:spcPct val="90000"/>
                </a:lnSpc>
                <a:defRPr/>
              </a:pPr>
              <a:r>
                <a:rPr lang="en-US" sz="600">
                  <a:solidFill>
                    <a:schemeClr val="bg1"/>
                  </a:solidFill>
                  <a:effectLst/>
                  <a:latin typeface="Arial Black" pitchFamily="34" charset="0"/>
                </a:rPr>
                <a:t>Activities</a:t>
              </a:r>
            </a:p>
          </p:txBody>
        </p:sp>
        <p:sp>
          <p:nvSpPr>
            <p:cNvPr id="188473" name="Rectangle 57"/>
            <p:cNvSpPr>
              <a:spLocks noChangeArrowheads="1"/>
            </p:cNvSpPr>
            <p:nvPr/>
          </p:nvSpPr>
          <p:spPr bwMode="auto">
            <a:xfrm>
              <a:off x="4267" y="2808"/>
              <a:ext cx="355"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Everyday</a:t>
              </a:r>
            </a:p>
            <a:p>
              <a:pPr eaLnBrk="0" hangingPunct="0">
                <a:lnSpc>
                  <a:spcPct val="90000"/>
                </a:lnSpc>
                <a:defRPr/>
              </a:pPr>
              <a:r>
                <a:rPr lang="en-US" sz="600">
                  <a:solidFill>
                    <a:schemeClr val="bg1"/>
                  </a:solidFill>
                  <a:effectLst/>
                  <a:latin typeface="Arial Black" pitchFamily="34" charset="0"/>
                </a:rPr>
                <a:t>Living</a:t>
              </a:r>
            </a:p>
          </p:txBody>
        </p:sp>
        <p:sp>
          <p:nvSpPr>
            <p:cNvPr id="188474" name="Rectangle 58"/>
            <p:cNvSpPr>
              <a:spLocks noChangeArrowheads="1"/>
            </p:cNvSpPr>
            <p:nvPr/>
          </p:nvSpPr>
          <p:spPr bwMode="auto">
            <a:xfrm>
              <a:off x="3556" y="2587"/>
              <a:ext cx="491"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Sports</a:t>
              </a:r>
            </a:p>
            <a:p>
              <a:pPr eaLnBrk="0" hangingPunct="0">
                <a:lnSpc>
                  <a:spcPct val="90000"/>
                </a:lnSpc>
                <a:defRPr/>
              </a:pPr>
              <a:r>
                <a:rPr lang="en-US" sz="600">
                  <a:solidFill>
                    <a:schemeClr val="bg1"/>
                  </a:solidFill>
                  <a:effectLst/>
                  <a:latin typeface="Arial Black" pitchFamily="34" charset="0"/>
                </a:rPr>
                <a:t>Recreation</a:t>
              </a:r>
            </a:p>
            <a:p>
              <a:pPr eaLnBrk="0" hangingPunct="0">
                <a:lnSpc>
                  <a:spcPct val="90000"/>
                </a:lnSpc>
                <a:defRPr/>
              </a:pPr>
              <a:r>
                <a:rPr lang="en-US" sz="600">
                  <a:solidFill>
                    <a:schemeClr val="bg1"/>
                  </a:solidFill>
                  <a:effectLst/>
                  <a:latin typeface="Arial Black" pitchFamily="34" charset="0"/>
                </a:rPr>
                <a:t>Entertainment</a:t>
              </a:r>
            </a:p>
          </p:txBody>
        </p:sp>
      </p:grpSp>
      <p:grpSp>
        <p:nvGrpSpPr>
          <p:cNvPr id="8" name="Group 59"/>
          <p:cNvGrpSpPr>
            <a:grpSpLocks/>
          </p:cNvGrpSpPr>
          <p:nvPr/>
        </p:nvGrpSpPr>
        <p:grpSpPr bwMode="auto">
          <a:xfrm>
            <a:off x="3563938" y="2486025"/>
            <a:ext cx="2070100" cy="1628775"/>
            <a:chOff x="2237" y="1358"/>
            <a:chExt cx="1304" cy="1026"/>
          </a:xfrm>
        </p:grpSpPr>
        <p:sp>
          <p:nvSpPr>
            <p:cNvPr id="188476" name="Rectangle 60"/>
            <p:cNvSpPr>
              <a:spLocks noChangeArrowheads="1"/>
            </p:cNvSpPr>
            <p:nvPr/>
          </p:nvSpPr>
          <p:spPr bwMode="auto">
            <a:xfrm>
              <a:off x="2886" y="1551"/>
              <a:ext cx="421"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r" eaLnBrk="0" hangingPunct="0">
                <a:lnSpc>
                  <a:spcPct val="90000"/>
                </a:lnSpc>
                <a:defRPr/>
              </a:pPr>
              <a:r>
                <a:rPr lang="en-US" altLang="en-US" sz="800">
                  <a:solidFill>
                    <a:schemeClr val="bg1"/>
                  </a:solidFill>
                  <a:effectLst/>
                  <a:latin typeface="Arial Black" pitchFamily="34" charset="0"/>
                </a:rPr>
                <a:t>Artifacts</a:t>
              </a:r>
              <a:endParaRPr lang="en-US" sz="600">
                <a:solidFill>
                  <a:schemeClr val="bg1"/>
                </a:solidFill>
                <a:effectLst/>
                <a:latin typeface="Arial Black" pitchFamily="34" charset="0"/>
              </a:endParaRPr>
            </a:p>
          </p:txBody>
        </p:sp>
        <p:sp>
          <p:nvSpPr>
            <p:cNvPr id="188477" name="Rectangle 61"/>
            <p:cNvSpPr>
              <a:spLocks noChangeArrowheads="1"/>
            </p:cNvSpPr>
            <p:nvPr/>
          </p:nvSpPr>
          <p:spPr bwMode="auto">
            <a:xfrm>
              <a:off x="2640" y="1769"/>
              <a:ext cx="479"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altLang="en-US" sz="800">
                  <a:solidFill>
                    <a:schemeClr val="bg1"/>
                  </a:solidFill>
                  <a:effectLst/>
                  <a:latin typeface="Arial Black" pitchFamily="34" charset="0"/>
                </a:rPr>
                <a:t>Movement</a:t>
              </a:r>
              <a:endParaRPr lang="en-US" sz="800">
                <a:solidFill>
                  <a:schemeClr val="bg1"/>
                </a:solidFill>
                <a:effectLst/>
                <a:latin typeface="Arial Black" pitchFamily="34" charset="0"/>
              </a:endParaRPr>
            </a:p>
          </p:txBody>
        </p:sp>
        <p:sp>
          <p:nvSpPr>
            <p:cNvPr id="188478" name="Rectangle 62"/>
            <p:cNvSpPr>
              <a:spLocks noChangeArrowheads="1"/>
            </p:cNvSpPr>
            <p:nvPr/>
          </p:nvSpPr>
          <p:spPr bwMode="auto">
            <a:xfrm>
              <a:off x="2410" y="1970"/>
              <a:ext cx="47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State Change</a:t>
              </a:r>
            </a:p>
            <a:p>
              <a:pPr eaLnBrk="0" hangingPunct="0">
                <a:lnSpc>
                  <a:spcPct val="90000"/>
                </a:lnSpc>
                <a:defRPr/>
              </a:pPr>
              <a:r>
                <a:rPr lang="en-US" altLang="en-US" sz="600">
                  <a:solidFill>
                    <a:schemeClr val="bg1"/>
                  </a:solidFill>
                  <a:effectLst/>
                  <a:latin typeface="Arial Black" pitchFamily="34" charset="0"/>
                </a:rPr>
                <a:t>Dynamics</a:t>
              </a:r>
              <a:endParaRPr lang="en-US" sz="600">
                <a:solidFill>
                  <a:schemeClr val="bg1"/>
                </a:solidFill>
                <a:effectLst/>
                <a:latin typeface="Arial Black" pitchFamily="34" charset="0"/>
              </a:endParaRPr>
            </a:p>
          </p:txBody>
        </p:sp>
        <p:sp>
          <p:nvSpPr>
            <p:cNvPr id="188479" name="Rectangle 63"/>
            <p:cNvSpPr>
              <a:spLocks noChangeArrowheads="1"/>
            </p:cNvSpPr>
            <p:nvPr/>
          </p:nvSpPr>
          <p:spPr bwMode="auto">
            <a:xfrm>
              <a:off x="2237" y="1717"/>
              <a:ext cx="360"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Materials</a:t>
              </a:r>
            </a:p>
            <a:p>
              <a:pPr eaLnBrk="0" hangingPunct="0">
                <a:lnSpc>
                  <a:spcPct val="90000"/>
                </a:lnSpc>
                <a:defRPr/>
              </a:pPr>
              <a:r>
                <a:rPr lang="en-US" sz="600">
                  <a:solidFill>
                    <a:schemeClr val="bg1"/>
                  </a:solidFill>
                  <a:effectLst/>
                  <a:latin typeface="Arial Black" pitchFamily="34" charset="0"/>
                </a:rPr>
                <a:t>Parts</a:t>
              </a:r>
            </a:p>
            <a:p>
              <a:pPr eaLnBrk="0" hangingPunct="0">
                <a:lnSpc>
                  <a:spcPct val="90000"/>
                </a:lnSpc>
                <a:defRPr/>
              </a:pPr>
              <a:r>
                <a:rPr lang="en-US" sz="600">
                  <a:solidFill>
                    <a:schemeClr val="bg1"/>
                  </a:solidFill>
                  <a:effectLst/>
                  <a:latin typeface="Arial Black" pitchFamily="34" charset="0"/>
                </a:rPr>
                <a:t>Statics</a:t>
              </a:r>
            </a:p>
          </p:txBody>
        </p:sp>
        <p:sp>
          <p:nvSpPr>
            <p:cNvPr id="188480" name="Rectangle 64"/>
            <p:cNvSpPr>
              <a:spLocks noChangeArrowheads="1"/>
            </p:cNvSpPr>
            <p:nvPr/>
          </p:nvSpPr>
          <p:spPr bwMode="auto">
            <a:xfrm>
              <a:off x="2678" y="2188"/>
              <a:ext cx="411"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Physical</a:t>
              </a:r>
            </a:p>
            <a:p>
              <a:pPr eaLnBrk="0" hangingPunct="0">
                <a:lnSpc>
                  <a:spcPct val="90000"/>
                </a:lnSpc>
                <a:defRPr/>
              </a:pPr>
              <a:r>
                <a:rPr lang="en-US" sz="800">
                  <a:solidFill>
                    <a:schemeClr val="bg1"/>
                  </a:solidFill>
                  <a:effectLst/>
                  <a:latin typeface="Arial Black" pitchFamily="34" charset="0"/>
                </a:rPr>
                <a:t>Agents</a:t>
              </a:r>
            </a:p>
          </p:txBody>
        </p:sp>
        <p:sp>
          <p:nvSpPr>
            <p:cNvPr id="188481" name="Rectangle 65"/>
            <p:cNvSpPr>
              <a:spLocks noChangeArrowheads="1"/>
            </p:cNvSpPr>
            <p:nvPr/>
          </p:nvSpPr>
          <p:spPr bwMode="auto">
            <a:xfrm>
              <a:off x="2458" y="1522"/>
              <a:ext cx="371"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600">
                  <a:solidFill>
                    <a:schemeClr val="bg1"/>
                  </a:solidFill>
                  <a:effectLst/>
                  <a:latin typeface="Arial Black" pitchFamily="34" charset="0"/>
                </a:rPr>
                <a:t>Borders</a:t>
              </a:r>
            </a:p>
            <a:p>
              <a:pPr eaLnBrk="0" hangingPunct="0">
                <a:lnSpc>
                  <a:spcPct val="90000"/>
                </a:lnSpc>
                <a:defRPr/>
              </a:pPr>
              <a:r>
                <a:rPr lang="en-US" altLang="en-US" sz="600">
                  <a:solidFill>
                    <a:schemeClr val="bg1"/>
                  </a:solidFill>
                  <a:effectLst/>
                  <a:latin typeface="Arial Black" pitchFamily="34" charset="0"/>
                </a:rPr>
                <a:t>Geometry</a:t>
              </a:r>
              <a:endParaRPr lang="en-US" sz="600">
                <a:solidFill>
                  <a:schemeClr val="bg1"/>
                </a:solidFill>
                <a:effectLst/>
                <a:latin typeface="Arial Black" pitchFamily="34" charset="0"/>
              </a:endParaRPr>
            </a:p>
          </p:txBody>
        </p:sp>
        <p:sp>
          <p:nvSpPr>
            <p:cNvPr id="188482" name="Rectangle 66"/>
            <p:cNvSpPr>
              <a:spLocks noChangeArrowheads="1"/>
            </p:cNvSpPr>
            <p:nvPr/>
          </p:nvSpPr>
          <p:spPr bwMode="auto">
            <a:xfrm>
              <a:off x="3066" y="1358"/>
              <a:ext cx="364"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r" eaLnBrk="0" hangingPunct="0">
                <a:lnSpc>
                  <a:spcPct val="90000"/>
                </a:lnSpc>
                <a:defRPr/>
              </a:pPr>
              <a:r>
                <a:rPr lang="en-US" altLang="en-US" sz="800">
                  <a:solidFill>
                    <a:schemeClr val="bg1"/>
                  </a:solidFill>
                  <a:effectLst/>
                  <a:latin typeface="Arial Black" pitchFamily="34" charset="0"/>
                </a:rPr>
                <a:t>Events</a:t>
              </a:r>
            </a:p>
            <a:p>
              <a:pPr algn="r" eaLnBrk="0" hangingPunct="0">
                <a:lnSpc>
                  <a:spcPct val="90000"/>
                </a:lnSpc>
                <a:defRPr/>
              </a:pPr>
              <a:r>
                <a:rPr lang="en-US" sz="800">
                  <a:solidFill>
                    <a:schemeClr val="bg1"/>
                  </a:solidFill>
                  <a:effectLst/>
                  <a:latin typeface="Arial Black" pitchFamily="34" charset="0"/>
                </a:rPr>
                <a:t>Scripts</a:t>
              </a:r>
            </a:p>
          </p:txBody>
        </p:sp>
        <p:sp>
          <p:nvSpPr>
            <p:cNvPr id="188483" name="Rectangle 67"/>
            <p:cNvSpPr>
              <a:spLocks noChangeArrowheads="1"/>
            </p:cNvSpPr>
            <p:nvPr/>
          </p:nvSpPr>
          <p:spPr bwMode="auto">
            <a:xfrm>
              <a:off x="2346" y="1372"/>
              <a:ext cx="30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Spatial</a:t>
              </a:r>
            </a:p>
            <a:p>
              <a:pPr eaLnBrk="0" hangingPunct="0">
                <a:lnSpc>
                  <a:spcPct val="90000"/>
                </a:lnSpc>
                <a:defRPr/>
              </a:pPr>
              <a:r>
                <a:rPr lang="en-US" sz="600">
                  <a:solidFill>
                    <a:schemeClr val="bg1"/>
                  </a:solidFill>
                  <a:effectLst/>
                  <a:latin typeface="Arial Black" pitchFamily="34" charset="0"/>
                </a:rPr>
                <a:t>Paths</a:t>
              </a:r>
            </a:p>
          </p:txBody>
        </p:sp>
        <p:sp>
          <p:nvSpPr>
            <p:cNvPr id="188484" name="Rectangle 68"/>
            <p:cNvSpPr>
              <a:spLocks noChangeArrowheads="1"/>
            </p:cNvSpPr>
            <p:nvPr/>
          </p:nvSpPr>
          <p:spPr bwMode="auto">
            <a:xfrm>
              <a:off x="3158" y="1730"/>
              <a:ext cx="383"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Actors</a:t>
              </a:r>
            </a:p>
            <a:p>
              <a:pPr eaLnBrk="0" hangingPunct="0">
                <a:lnSpc>
                  <a:spcPct val="90000"/>
                </a:lnSpc>
                <a:defRPr/>
              </a:pPr>
              <a:r>
                <a:rPr lang="en-US" altLang="en-US" sz="800">
                  <a:solidFill>
                    <a:schemeClr val="bg1"/>
                  </a:solidFill>
                  <a:effectLst/>
                  <a:latin typeface="Arial Black" pitchFamily="34" charset="0"/>
                </a:rPr>
                <a:t>Actions</a:t>
              </a:r>
              <a:endParaRPr lang="en-US" sz="800">
                <a:solidFill>
                  <a:schemeClr val="bg1"/>
                </a:solidFill>
                <a:effectLst/>
                <a:latin typeface="Arial Black" pitchFamily="34" charset="0"/>
              </a:endParaRPr>
            </a:p>
          </p:txBody>
        </p:sp>
        <p:sp>
          <p:nvSpPr>
            <p:cNvPr id="188485" name="Rectangle 69"/>
            <p:cNvSpPr>
              <a:spLocks noChangeArrowheads="1"/>
            </p:cNvSpPr>
            <p:nvPr/>
          </p:nvSpPr>
          <p:spPr bwMode="auto">
            <a:xfrm>
              <a:off x="2956" y="1957"/>
              <a:ext cx="315"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Plans</a:t>
              </a:r>
            </a:p>
            <a:p>
              <a:pPr eaLnBrk="0" hangingPunct="0">
                <a:lnSpc>
                  <a:spcPct val="90000"/>
                </a:lnSpc>
                <a:defRPr/>
              </a:pPr>
              <a:r>
                <a:rPr lang="en-US" sz="800">
                  <a:solidFill>
                    <a:schemeClr val="bg1"/>
                  </a:solidFill>
                  <a:effectLst/>
                  <a:latin typeface="Arial Black" pitchFamily="34" charset="0"/>
                </a:rPr>
                <a:t>Goals</a:t>
              </a:r>
            </a:p>
          </p:txBody>
        </p:sp>
      </p:grpSp>
      <p:grpSp>
        <p:nvGrpSpPr>
          <p:cNvPr id="9" name="Group 70"/>
          <p:cNvGrpSpPr>
            <a:grpSpLocks/>
          </p:cNvGrpSpPr>
          <p:nvPr/>
        </p:nvGrpSpPr>
        <p:grpSpPr bwMode="auto">
          <a:xfrm>
            <a:off x="2774950" y="2287588"/>
            <a:ext cx="3709988" cy="1854200"/>
            <a:chOff x="1740" y="1233"/>
            <a:chExt cx="2337" cy="1168"/>
          </a:xfrm>
        </p:grpSpPr>
        <p:sp>
          <p:nvSpPr>
            <p:cNvPr id="188487" name="Rectangle 71"/>
            <p:cNvSpPr>
              <a:spLocks noChangeArrowheads="1"/>
            </p:cNvSpPr>
            <p:nvPr/>
          </p:nvSpPr>
          <p:spPr bwMode="auto">
            <a:xfrm>
              <a:off x="3182" y="1233"/>
              <a:ext cx="334"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altLang="en-US" sz="1000">
                  <a:solidFill>
                    <a:schemeClr val="bg1"/>
                  </a:solidFill>
                  <a:effectLst/>
                  <a:latin typeface="Arial Black" pitchFamily="34" charset="0"/>
                </a:rPr>
                <a:t>Time</a:t>
              </a:r>
              <a:endParaRPr lang="en-US" sz="1000">
                <a:solidFill>
                  <a:schemeClr val="bg1"/>
                </a:solidFill>
                <a:effectLst/>
                <a:latin typeface="Arial Black" pitchFamily="34" charset="0"/>
              </a:endParaRPr>
            </a:p>
          </p:txBody>
        </p:sp>
        <p:sp>
          <p:nvSpPr>
            <p:cNvPr id="188488" name="Rectangle 72"/>
            <p:cNvSpPr>
              <a:spLocks noChangeArrowheads="1"/>
            </p:cNvSpPr>
            <p:nvPr/>
          </p:nvSpPr>
          <p:spPr bwMode="auto">
            <a:xfrm>
              <a:off x="3371" y="1488"/>
              <a:ext cx="422"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Agents</a:t>
              </a:r>
              <a:endParaRPr lang="en-US" sz="1000">
                <a:solidFill>
                  <a:schemeClr val="bg1"/>
                </a:solidFill>
                <a:effectLst/>
                <a:latin typeface="Arial Black" pitchFamily="34" charset="0"/>
              </a:endParaRPr>
            </a:p>
          </p:txBody>
        </p:sp>
        <p:sp>
          <p:nvSpPr>
            <p:cNvPr id="188489" name="Rectangle 73"/>
            <p:cNvSpPr>
              <a:spLocks noChangeArrowheads="1"/>
            </p:cNvSpPr>
            <p:nvPr/>
          </p:nvSpPr>
          <p:spPr bwMode="auto">
            <a:xfrm>
              <a:off x="2228" y="1233"/>
              <a:ext cx="386"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altLang="en-US" sz="1000">
                  <a:solidFill>
                    <a:schemeClr val="bg1"/>
                  </a:solidFill>
                  <a:effectLst/>
                  <a:latin typeface="Arial Black" pitchFamily="34" charset="0"/>
                </a:rPr>
                <a:t>Space</a:t>
              </a:r>
              <a:endParaRPr lang="en-US" sz="1000">
                <a:solidFill>
                  <a:schemeClr val="bg1"/>
                </a:solidFill>
                <a:effectLst/>
                <a:latin typeface="Arial Black" pitchFamily="34" charset="0"/>
              </a:endParaRPr>
            </a:p>
          </p:txBody>
        </p:sp>
        <p:sp>
          <p:nvSpPr>
            <p:cNvPr id="188490" name="Rectangle 74"/>
            <p:cNvSpPr>
              <a:spLocks noChangeArrowheads="1"/>
            </p:cNvSpPr>
            <p:nvPr/>
          </p:nvSpPr>
          <p:spPr bwMode="auto">
            <a:xfrm>
              <a:off x="1956" y="1492"/>
              <a:ext cx="485" cy="22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85000"/>
                </a:lnSpc>
                <a:defRPr/>
              </a:pPr>
              <a:r>
                <a:rPr lang="en-US" altLang="en-US" sz="1000">
                  <a:solidFill>
                    <a:schemeClr val="bg1"/>
                  </a:solidFill>
                  <a:effectLst/>
                  <a:latin typeface="Arial Black" pitchFamily="34" charset="0"/>
                </a:rPr>
                <a:t>Physical</a:t>
              </a:r>
            </a:p>
            <a:p>
              <a:pPr eaLnBrk="0" hangingPunct="0">
                <a:lnSpc>
                  <a:spcPct val="85000"/>
                </a:lnSpc>
                <a:defRPr/>
              </a:pPr>
              <a:r>
                <a:rPr lang="en-US" sz="1000">
                  <a:solidFill>
                    <a:schemeClr val="bg1"/>
                  </a:solidFill>
                  <a:effectLst/>
                  <a:latin typeface="Arial Black" pitchFamily="34" charset="0"/>
                </a:rPr>
                <a:t>Objects</a:t>
              </a:r>
            </a:p>
          </p:txBody>
        </p:sp>
        <p:sp>
          <p:nvSpPr>
            <p:cNvPr id="188491" name="Rectangle 75"/>
            <p:cNvSpPr>
              <a:spLocks noChangeArrowheads="1"/>
            </p:cNvSpPr>
            <p:nvPr/>
          </p:nvSpPr>
          <p:spPr bwMode="auto">
            <a:xfrm>
              <a:off x="1747" y="2171"/>
              <a:ext cx="422"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Human</a:t>
              </a:r>
            </a:p>
            <a:p>
              <a:pPr eaLnBrk="0" hangingPunct="0">
                <a:lnSpc>
                  <a:spcPct val="90000"/>
                </a:lnSpc>
                <a:defRPr/>
              </a:pPr>
              <a:r>
                <a:rPr lang="en-US" sz="1000">
                  <a:solidFill>
                    <a:schemeClr val="bg1"/>
                  </a:solidFill>
                  <a:effectLst/>
                  <a:latin typeface="Arial Black" pitchFamily="34" charset="0"/>
                </a:rPr>
                <a:t>Beings</a:t>
              </a:r>
            </a:p>
          </p:txBody>
        </p:sp>
        <p:sp>
          <p:nvSpPr>
            <p:cNvPr id="188492" name="Rectangle 76"/>
            <p:cNvSpPr>
              <a:spLocks noChangeArrowheads="1"/>
            </p:cNvSpPr>
            <p:nvPr/>
          </p:nvSpPr>
          <p:spPr bwMode="auto">
            <a:xfrm>
              <a:off x="3620" y="1716"/>
              <a:ext cx="409"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Organ-</a:t>
              </a:r>
            </a:p>
            <a:p>
              <a:pPr eaLnBrk="0" hangingPunct="0">
                <a:lnSpc>
                  <a:spcPct val="90000"/>
                </a:lnSpc>
                <a:defRPr/>
              </a:pPr>
              <a:r>
                <a:rPr lang="en-US" altLang="en-US" sz="1000">
                  <a:solidFill>
                    <a:schemeClr val="bg1"/>
                  </a:solidFill>
                  <a:effectLst/>
                  <a:latin typeface="Arial Black" pitchFamily="34" charset="0"/>
                </a:rPr>
                <a:t>ization</a:t>
              </a:r>
              <a:endParaRPr lang="en-US" sz="1000">
                <a:solidFill>
                  <a:schemeClr val="bg1"/>
                </a:solidFill>
                <a:effectLst/>
                <a:latin typeface="Arial Black" pitchFamily="34" charset="0"/>
              </a:endParaRPr>
            </a:p>
          </p:txBody>
        </p:sp>
        <p:sp>
          <p:nvSpPr>
            <p:cNvPr id="188493" name="Rectangle 77"/>
            <p:cNvSpPr>
              <a:spLocks noChangeArrowheads="1"/>
            </p:cNvSpPr>
            <p:nvPr/>
          </p:nvSpPr>
          <p:spPr bwMode="auto">
            <a:xfrm>
              <a:off x="3542" y="2171"/>
              <a:ext cx="535"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Human</a:t>
              </a:r>
            </a:p>
            <a:p>
              <a:pPr eaLnBrk="0" hangingPunct="0">
                <a:lnSpc>
                  <a:spcPct val="90000"/>
                </a:lnSpc>
                <a:defRPr/>
              </a:pPr>
              <a:r>
                <a:rPr lang="en-US" sz="1000">
                  <a:solidFill>
                    <a:schemeClr val="bg1"/>
                  </a:solidFill>
                  <a:effectLst/>
                  <a:latin typeface="Arial Black" pitchFamily="34" charset="0"/>
                </a:rPr>
                <a:t>Activities</a:t>
              </a:r>
            </a:p>
          </p:txBody>
        </p:sp>
        <p:sp>
          <p:nvSpPr>
            <p:cNvPr id="188494" name="Rectangle 78"/>
            <p:cNvSpPr>
              <a:spLocks noChangeArrowheads="1"/>
            </p:cNvSpPr>
            <p:nvPr/>
          </p:nvSpPr>
          <p:spPr bwMode="auto">
            <a:xfrm>
              <a:off x="1740" y="1716"/>
              <a:ext cx="409"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Living</a:t>
              </a:r>
            </a:p>
            <a:p>
              <a:pPr eaLnBrk="0" hangingPunct="0">
                <a:lnSpc>
                  <a:spcPct val="90000"/>
                </a:lnSpc>
                <a:defRPr/>
              </a:pPr>
              <a:r>
                <a:rPr lang="en-US" sz="1000">
                  <a:solidFill>
                    <a:schemeClr val="bg1"/>
                  </a:solidFill>
                  <a:effectLst/>
                  <a:latin typeface="Arial Black" pitchFamily="34" charset="0"/>
                </a:rPr>
                <a:t>Things</a:t>
              </a:r>
            </a:p>
          </p:txBody>
        </p:sp>
      </p:grpSp>
      <p:grpSp>
        <p:nvGrpSpPr>
          <p:cNvPr id="10" name="Group 79"/>
          <p:cNvGrpSpPr>
            <a:grpSpLocks/>
          </p:cNvGrpSpPr>
          <p:nvPr/>
        </p:nvGrpSpPr>
        <p:grpSpPr bwMode="auto">
          <a:xfrm>
            <a:off x="995363" y="3436938"/>
            <a:ext cx="3914775" cy="1608137"/>
            <a:chOff x="619" y="1957"/>
            <a:chExt cx="2466" cy="1013"/>
          </a:xfrm>
        </p:grpSpPr>
        <p:grpSp>
          <p:nvGrpSpPr>
            <p:cNvPr id="11" name="Group 80"/>
            <p:cNvGrpSpPr>
              <a:grpSpLocks/>
            </p:cNvGrpSpPr>
            <p:nvPr/>
          </p:nvGrpSpPr>
          <p:grpSpPr bwMode="auto">
            <a:xfrm>
              <a:off x="1517" y="1957"/>
              <a:ext cx="1568" cy="834"/>
              <a:chOff x="1517" y="1957"/>
              <a:chExt cx="1568" cy="834"/>
            </a:xfrm>
          </p:grpSpPr>
          <p:sp>
            <p:nvSpPr>
              <p:cNvPr id="188497" name="Rectangle 81"/>
              <p:cNvSpPr>
                <a:spLocks noChangeArrowheads="1"/>
              </p:cNvSpPr>
              <p:nvPr/>
            </p:nvSpPr>
            <p:spPr bwMode="auto">
              <a:xfrm>
                <a:off x="2659" y="2595"/>
                <a:ext cx="426"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Social</a:t>
                </a:r>
              </a:p>
              <a:p>
                <a:pPr eaLnBrk="0" hangingPunct="0">
                  <a:lnSpc>
                    <a:spcPct val="90000"/>
                  </a:lnSpc>
                  <a:defRPr/>
                </a:pPr>
                <a:r>
                  <a:rPr lang="en-US" sz="800">
                    <a:solidFill>
                      <a:schemeClr val="bg1"/>
                    </a:solidFill>
                    <a:effectLst/>
                    <a:latin typeface="Arial Black" pitchFamily="34" charset="0"/>
                  </a:rPr>
                  <a:t>Behavior</a:t>
                </a:r>
              </a:p>
            </p:txBody>
          </p:sp>
          <p:sp>
            <p:nvSpPr>
              <p:cNvPr id="188498" name="Rectangle 82"/>
              <p:cNvSpPr>
                <a:spLocks noChangeArrowheads="1"/>
              </p:cNvSpPr>
              <p:nvPr/>
            </p:nvSpPr>
            <p:spPr bwMode="auto">
              <a:xfrm>
                <a:off x="2001" y="1957"/>
                <a:ext cx="333"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Life</a:t>
                </a:r>
              </a:p>
              <a:p>
                <a:pPr eaLnBrk="0" hangingPunct="0">
                  <a:lnSpc>
                    <a:spcPct val="90000"/>
                  </a:lnSpc>
                  <a:defRPr/>
                </a:pPr>
                <a:r>
                  <a:rPr lang="en-US" sz="800">
                    <a:solidFill>
                      <a:schemeClr val="bg1"/>
                    </a:solidFill>
                    <a:effectLst/>
                    <a:latin typeface="Arial Black" pitchFamily="34" charset="0"/>
                  </a:rPr>
                  <a:t>Forms</a:t>
                </a:r>
              </a:p>
            </p:txBody>
          </p:sp>
          <p:sp>
            <p:nvSpPr>
              <p:cNvPr id="188499" name="Rectangle 83"/>
              <p:cNvSpPr>
                <a:spLocks noChangeArrowheads="1"/>
              </p:cNvSpPr>
              <p:nvPr/>
            </p:nvSpPr>
            <p:spPr bwMode="auto">
              <a:xfrm>
                <a:off x="2415" y="2446"/>
                <a:ext cx="397"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Animals</a:t>
                </a:r>
              </a:p>
            </p:txBody>
          </p:sp>
          <p:sp>
            <p:nvSpPr>
              <p:cNvPr id="188500" name="Rectangle 84"/>
              <p:cNvSpPr>
                <a:spLocks noChangeArrowheads="1"/>
              </p:cNvSpPr>
              <p:nvPr/>
            </p:nvSpPr>
            <p:spPr bwMode="auto">
              <a:xfrm>
                <a:off x="2222" y="2221"/>
                <a:ext cx="336"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Plants</a:t>
                </a:r>
              </a:p>
            </p:txBody>
          </p:sp>
          <p:sp>
            <p:nvSpPr>
              <p:cNvPr id="188501" name="Rectangle 85"/>
              <p:cNvSpPr>
                <a:spLocks noChangeArrowheads="1"/>
              </p:cNvSpPr>
              <p:nvPr/>
            </p:nvSpPr>
            <p:spPr bwMode="auto">
              <a:xfrm>
                <a:off x="1517" y="1991"/>
                <a:ext cx="394"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Ecology</a:t>
                </a:r>
              </a:p>
            </p:txBody>
          </p:sp>
        </p:grpSp>
        <p:grpSp>
          <p:nvGrpSpPr>
            <p:cNvPr id="12" name="Group 86"/>
            <p:cNvGrpSpPr>
              <a:grpSpLocks/>
            </p:cNvGrpSpPr>
            <p:nvPr/>
          </p:nvGrpSpPr>
          <p:grpSpPr bwMode="auto">
            <a:xfrm>
              <a:off x="619" y="2205"/>
              <a:ext cx="1033" cy="765"/>
              <a:chOff x="619" y="2205"/>
              <a:chExt cx="1033" cy="765"/>
            </a:xfrm>
          </p:grpSpPr>
          <p:sp>
            <p:nvSpPr>
              <p:cNvPr id="188503" name="Rectangle 87"/>
              <p:cNvSpPr>
                <a:spLocks noChangeArrowheads="1"/>
              </p:cNvSpPr>
              <p:nvPr/>
            </p:nvSpPr>
            <p:spPr bwMode="auto">
              <a:xfrm>
                <a:off x="1254" y="2205"/>
                <a:ext cx="39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Natural</a:t>
                </a:r>
              </a:p>
              <a:p>
                <a:pPr eaLnBrk="0" hangingPunct="0">
                  <a:lnSpc>
                    <a:spcPct val="90000"/>
                  </a:lnSpc>
                  <a:defRPr/>
                </a:pPr>
                <a:r>
                  <a:rPr lang="en-US" sz="600">
                    <a:solidFill>
                      <a:schemeClr val="bg1"/>
                    </a:solidFill>
                    <a:effectLst/>
                    <a:latin typeface="Arial Black" pitchFamily="34" charset="0"/>
                  </a:rPr>
                  <a:t>Geography</a:t>
                </a:r>
              </a:p>
            </p:txBody>
          </p:sp>
          <p:sp>
            <p:nvSpPr>
              <p:cNvPr id="188504" name="Rectangle 88"/>
              <p:cNvSpPr>
                <a:spLocks noChangeArrowheads="1"/>
              </p:cNvSpPr>
              <p:nvPr/>
            </p:nvSpPr>
            <p:spPr bwMode="auto">
              <a:xfrm>
                <a:off x="619" y="2808"/>
                <a:ext cx="462"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Earth &amp;</a:t>
                </a:r>
              </a:p>
              <a:p>
                <a:pPr eaLnBrk="0" hangingPunct="0">
                  <a:lnSpc>
                    <a:spcPct val="90000"/>
                  </a:lnSpc>
                  <a:defRPr/>
                </a:pPr>
                <a:r>
                  <a:rPr lang="en-US" sz="600">
                    <a:solidFill>
                      <a:schemeClr val="bg1"/>
                    </a:solidFill>
                    <a:effectLst/>
                    <a:latin typeface="Arial Black" pitchFamily="34" charset="0"/>
                  </a:rPr>
                  <a:t>Solar System</a:t>
                </a:r>
              </a:p>
            </p:txBody>
          </p:sp>
          <p:sp>
            <p:nvSpPr>
              <p:cNvPr id="188505" name="Rectangle 89"/>
              <p:cNvSpPr>
                <a:spLocks noChangeArrowheads="1"/>
              </p:cNvSpPr>
              <p:nvPr/>
            </p:nvSpPr>
            <p:spPr bwMode="auto">
              <a:xfrm>
                <a:off x="1049" y="2429"/>
                <a:ext cx="39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Political</a:t>
                </a:r>
              </a:p>
              <a:p>
                <a:pPr eaLnBrk="0" hangingPunct="0">
                  <a:lnSpc>
                    <a:spcPct val="90000"/>
                  </a:lnSpc>
                  <a:defRPr/>
                </a:pPr>
                <a:r>
                  <a:rPr lang="en-US" sz="600">
                    <a:solidFill>
                      <a:schemeClr val="bg1"/>
                    </a:solidFill>
                    <a:effectLst/>
                    <a:latin typeface="Arial Black" pitchFamily="34" charset="0"/>
                  </a:rPr>
                  <a:t>Geography</a:t>
                </a:r>
              </a:p>
            </p:txBody>
          </p:sp>
          <p:sp>
            <p:nvSpPr>
              <p:cNvPr id="188506" name="Rectangle 90"/>
              <p:cNvSpPr>
                <a:spLocks noChangeArrowheads="1"/>
              </p:cNvSpPr>
              <p:nvPr/>
            </p:nvSpPr>
            <p:spPr bwMode="auto">
              <a:xfrm>
                <a:off x="891" y="2637"/>
                <a:ext cx="334"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Weather</a:t>
                </a:r>
              </a:p>
            </p:txBody>
          </p:sp>
        </p:grpSp>
      </p:grpSp>
      <p:sp>
        <p:nvSpPr>
          <p:cNvPr id="188507" name="Rectangle 91"/>
          <p:cNvSpPr>
            <a:spLocks noChangeArrowheads="1"/>
          </p:cNvSpPr>
          <p:nvPr/>
        </p:nvSpPr>
        <p:spPr bwMode="auto">
          <a:xfrm>
            <a:off x="1958975" y="5281613"/>
            <a:ext cx="5226050" cy="36671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2000">
                <a:solidFill>
                  <a:schemeClr val="bg1"/>
                </a:solidFill>
                <a:effectLst/>
                <a:latin typeface="Arial Black" pitchFamily="34" charset="0"/>
              </a:rPr>
              <a:t>General Knowledge about Terrorism</a:t>
            </a:r>
            <a:endParaRPr lang="en-US" sz="1600">
              <a:solidFill>
                <a:schemeClr val="bg1"/>
              </a:solidFill>
              <a:effectLst/>
              <a:latin typeface="Arial Black" pitchFamily="34" charset="0"/>
            </a:endParaRPr>
          </a:p>
        </p:txBody>
      </p:sp>
      <p:sp>
        <p:nvSpPr>
          <p:cNvPr id="67609" name="Rectangle 92"/>
          <p:cNvSpPr>
            <a:spLocks noChangeArrowheads="1"/>
          </p:cNvSpPr>
          <p:nvPr/>
        </p:nvSpPr>
        <p:spPr bwMode="auto">
          <a:xfrm>
            <a:off x="31750" y="5865813"/>
            <a:ext cx="9086850" cy="876300"/>
          </a:xfrm>
          <a:prstGeom prst="rect">
            <a:avLst/>
          </a:prstGeom>
          <a:solidFill>
            <a:srgbClr val="000099"/>
          </a:solidFill>
          <a:ln w="12700">
            <a:noFill/>
            <a:miter lim="800000"/>
            <a:headEnd/>
            <a:tailEnd/>
          </a:ln>
          <a:effectLst>
            <a:prstShdw prst="shdw17" dist="17961" dir="2700000">
              <a:srgbClr val="00005C"/>
            </a:prstShdw>
          </a:effectLst>
        </p:spPr>
        <p:txBody>
          <a:bodyPr vert="horz" wrap="none" lIns="91440" tIns="45720" rIns="91440" bIns="45720" numCol="1" anchor="ctr" anchorCtr="0" compatLnSpc="1">
            <a:prstTxWarp prst="textNoShape">
              <a:avLst/>
            </a:prstTxWarp>
          </a:bodyPr>
          <a:lstStyle/>
          <a:p>
            <a:pPr eaLnBrk="0" hangingPunct="0">
              <a:lnSpc>
                <a:spcPct val="90000"/>
              </a:lnSpc>
            </a:pPr>
            <a:endParaRPr lang="en-US" sz="1400">
              <a:solidFill>
                <a:schemeClr val="bg1"/>
              </a:solidFill>
              <a:effectLst/>
              <a:latin typeface="Arial Black" pitchFamily="34" charset="0"/>
            </a:endParaRPr>
          </a:p>
          <a:p>
            <a:pPr eaLnBrk="0" hangingPunct="0"/>
            <a:endParaRPr lang="en-US" sz="2400">
              <a:effectLst/>
              <a:latin typeface="Times New Roman" pitchFamily="18" charset="0"/>
            </a:endParaRPr>
          </a:p>
        </p:txBody>
      </p:sp>
      <p:sp>
        <p:nvSpPr>
          <p:cNvPr id="67610" name="Rectangle 93"/>
          <p:cNvSpPr>
            <a:spLocks noChangeArrowheads="1"/>
          </p:cNvSpPr>
          <p:nvPr/>
        </p:nvSpPr>
        <p:spPr bwMode="auto">
          <a:xfrm>
            <a:off x="174625" y="5907088"/>
            <a:ext cx="8816975" cy="793750"/>
          </a:xfrm>
          <a:prstGeom prst="rect">
            <a:avLst/>
          </a:prstGeom>
          <a:solidFill>
            <a:srgbClr val="000099"/>
          </a:solidFill>
          <a:ln w="12700">
            <a:noFill/>
            <a:miter lim="800000"/>
            <a:headEnd/>
            <a:tailEnd/>
          </a:ln>
          <a:effectLst>
            <a:prstShdw prst="shdw17" dist="17961" dir="2700000">
              <a:srgbClr val="00005C"/>
            </a:prstShdw>
          </a:effectLst>
        </p:spPr>
        <p:txBody>
          <a:bodyPr vert="horz" wrap="none" lIns="91440" tIns="45720" rIns="91440" bIns="45720" numCol="1" anchor="ctr" anchorCtr="0" compatLnSpc="1">
            <a:prstTxWarp prst="textNoShape">
              <a:avLst/>
            </a:prstTxWarp>
          </a:bodyPr>
          <a:lstStyle/>
          <a:p>
            <a:pPr eaLnBrk="0" hangingPunct="0">
              <a:lnSpc>
                <a:spcPct val="90000"/>
              </a:lnSpc>
            </a:pPr>
            <a:endParaRPr lang="en-US" sz="1400">
              <a:solidFill>
                <a:schemeClr val="bg1"/>
              </a:solidFill>
              <a:effectLst/>
              <a:latin typeface="Arial Black" pitchFamily="34" charset="0"/>
            </a:endParaRPr>
          </a:p>
          <a:p>
            <a:pPr eaLnBrk="0" hangingPunct="0"/>
            <a:endParaRPr lang="en-US" sz="2400">
              <a:effectLst/>
              <a:latin typeface="Times New Roman" pitchFamily="18" charset="0"/>
            </a:endParaRPr>
          </a:p>
        </p:txBody>
      </p:sp>
      <p:sp>
        <p:nvSpPr>
          <p:cNvPr id="188510" name="Rectangle 94"/>
          <p:cNvSpPr>
            <a:spLocks noChangeArrowheads="1"/>
          </p:cNvSpPr>
          <p:nvPr/>
        </p:nvSpPr>
        <p:spPr bwMode="auto">
          <a:xfrm>
            <a:off x="1846263" y="5721350"/>
            <a:ext cx="5453062" cy="915988"/>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endParaRPr lang="en-US" altLang="en-US" sz="2000">
              <a:solidFill>
                <a:schemeClr val="bg1"/>
              </a:solidFill>
              <a:effectLst/>
              <a:latin typeface="Arial Black" pitchFamily="34" charset="0"/>
            </a:endParaRPr>
          </a:p>
          <a:p>
            <a:pPr eaLnBrk="0" hangingPunct="0">
              <a:lnSpc>
                <a:spcPct val="90000"/>
              </a:lnSpc>
              <a:defRPr/>
            </a:pPr>
            <a:r>
              <a:rPr lang="en-US" sz="2000">
                <a:solidFill>
                  <a:schemeClr val="bg1"/>
                </a:solidFill>
                <a:effectLst/>
                <a:latin typeface="Arial Black" pitchFamily="34" charset="0"/>
              </a:rPr>
              <a:t>Specific data, facts, and observations</a:t>
            </a:r>
          </a:p>
          <a:p>
            <a:pPr eaLnBrk="0" hangingPunct="0">
              <a:lnSpc>
                <a:spcPct val="90000"/>
              </a:lnSpc>
              <a:defRPr/>
            </a:pPr>
            <a:r>
              <a:rPr lang="en-US" sz="2000">
                <a:solidFill>
                  <a:schemeClr val="bg1"/>
                </a:solidFill>
                <a:effectLst/>
                <a:latin typeface="Arial Black" pitchFamily="34" charset="0"/>
              </a:rPr>
              <a:t>about terrorist groups and activities</a:t>
            </a:r>
          </a:p>
        </p:txBody>
      </p:sp>
      <p:sp>
        <p:nvSpPr>
          <p:cNvPr id="188511" name="AutoShape 95"/>
          <p:cNvSpPr>
            <a:spLocks noChangeArrowheads="1"/>
          </p:cNvSpPr>
          <p:nvPr/>
        </p:nvSpPr>
        <p:spPr bwMode="auto">
          <a:xfrm flipV="1">
            <a:off x="1447800" y="4030663"/>
            <a:ext cx="533400" cy="1600200"/>
          </a:xfrm>
          <a:prstGeom prst="upArrow">
            <a:avLst>
              <a:gd name="adj1" fmla="val 42861"/>
              <a:gd name="adj2" fmla="val 47319"/>
            </a:avLst>
          </a:prstGeom>
          <a:solidFill>
            <a:schemeClr val="tx1"/>
          </a:solidFill>
          <a:ln w="38100">
            <a:solidFill>
              <a:schemeClr val="bg1"/>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67613" name="Rectangle 96"/>
          <p:cNvSpPr>
            <a:spLocks noChangeArrowheads="1"/>
          </p:cNvSpPr>
          <p:nvPr/>
        </p:nvSpPr>
        <p:spPr bwMode="auto">
          <a:xfrm>
            <a:off x="836613" y="2035175"/>
            <a:ext cx="8078787" cy="2828925"/>
          </a:xfrm>
          <a:prstGeom prst="rect">
            <a:avLst/>
          </a:prstGeom>
          <a:ln>
            <a:headEnd/>
            <a:tailEnd/>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algn="l" eaLnBrk="0" hangingPunct="0">
              <a:lnSpc>
                <a:spcPct val="95000"/>
              </a:lnSpc>
            </a:pPr>
            <a:r>
              <a:rPr lang="en-US" sz="1800" b="1" u="sng">
                <a:effectLst/>
                <a:latin typeface="Helvetica" pitchFamily="34" charset="0"/>
                <a:cs typeface="Times New Roman" pitchFamily="18" charset="0"/>
              </a:rPr>
              <a:t>General Knowledge about Terrorism:</a:t>
            </a:r>
          </a:p>
          <a:p>
            <a:pPr algn="l" eaLnBrk="0" hangingPunct="0">
              <a:lnSpc>
                <a:spcPct val="95000"/>
              </a:lnSpc>
              <a:spcBef>
                <a:spcPct val="20000"/>
              </a:spcBef>
            </a:pPr>
            <a:r>
              <a:rPr lang="en-US" sz="1400">
                <a:solidFill>
                  <a:schemeClr val="accent2"/>
                </a:solidFill>
                <a:effectLst/>
                <a:latin typeface="Helvetica" pitchFamily="34" charset="0"/>
                <a:cs typeface="Times New Roman" pitchFamily="18" charset="0"/>
              </a:rPr>
              <a:t>Terrorist groups are capable of directing assassinations:</a:t>
            </a:r>
            <a:r>
              <a:rPr lang="en-US" sz="1400">
                <a:effectLst/>
                <a:latin typeface="Helvetica" pitchFamily="34" charset="0"/>
                <a:cs typeface="Times New Roman" pitchFamily="18" charset="0"/>
              </a:rPr>
              <a:t> </a:t>
            </a:r>
          </a:p>
          <a:p>
            <a:pPr algn="l" eaLnBrk="0" hangingPunct="0">
              <a:lnSpc>
                <a:spcPct val="95000"/>
              </a:lnSpc>
            </a:pPr>
            <a:r>
              <a:rPr lang="en-US" sz="1400">
                <a:effectLst/>
                <a:latin typeface="Helvetica" pitchFamily="34" charset="0"/>
                <a:cs typeface="Times New Roman" pitchFamily="18" charset="0"/>
              </a:rPr>
              <a:t>(implies</a:t>
            </a:r>
          </a:p>
          <a:p>
            <a:pPr algn="l" eaLnBrk="0" hangingPunct="0">
              <a:lnSpc>
                <a:spcPct val="95000"/>
              </a:lnSpc>
            </a:pPr>
            <a:r>
              <a:rPr lang="en-US" sz="1400">
                <a:effectLst/>
                <a:latin typeface="Helvetica" pitchFamily="34" charset="0"/>
                <a:cs typeface="Times New Roman" pitchFamily="18" charset="0"/>
              </a:rPr>
              <a:t>       (isa ?GROUP TerroristGroup)</a:t>
            </a:r>
          </a:p>
          <a:p>
            <a:pPr algn="l" eaLnBrk="0" hangingPunct="0">
              <a:lnSpc>
                <a:spcPct val="95000"/>
              </a:lnSpc>
            </a:pPr>
            <a:r>
              <a:rPr lang="en-US" sz="1400">
                <a:effectLst/>
                <a:latin typeface="Helvetica" pitchFamily="34" charset="0"/>
                <a:cs typeface="Times New Roman" pitchFamily="18" charset="0"/>
              </a:rPr>
              <a:t>       (behaviorCapable ?GROUP AssassinatingSomeone directingAgent))</a:t>
            </a:r>
          </a:p>
          <a:p>
            <a:pPr algn="l" eaLnBrk="0" hangingPunct="0">
              <a:lnSpc>
                <a:spcPct val="95000"/>
              </a:lnSpc>
            </a:pPr>
            <a:r>
              <a:rPr lang="en-US" sz="1400">
                <a:effectLst/>
                <a:latin typeface="Helvetica" pitchFamily="34" charset="0"/>
                <a:cs typeface="Times New Roman" pitchFamily="18" charset="0"/>
              </a:rPr>
              <a:t>…</a:t>
            </a:r>
          </a:p>
          <a:p>
            <a:pPr algn="l" eaLnBrk="0" hangingPunct="0">
              <a:lnSpc>
                <a:spcPct val="95000"/>
              </a:lnSpc>
            </a:pPr>
            <a:r>
              <a:rPr lang="en-US" sz="1400">
                <a:solidFill>
                  <a:schemeClr val="accent2"/>
                </a:solidFill>
                <a:effectLst/>
                <a:latin typeface="Helvetica" pitchFamily="34" charset="0"/>
                <a:cs typeface="Times New Roman" pitchFamily="18" charset="0"/>
              </a:rPr>
              <a:t>If a terrorist group considers an agent an enemy, that agent is vulnerable to an attack by that group:</a:t>
            </a:r>
          </a:p>
          <a:p>
            <a:pPr algn="l" eaLnBrk="0" hangingPunct="0">
              <a:lnSpc>
                <a:spcPct val="95000"/>
              </a:lnSpc>
            </a:pPr>
            <a:r>
              <a:rPr lang="en-US" sz="1400">
                <a:effectLst/>
                <a:latin typeface="Helvetica" pitchFamily="34" charset="0"/>
                <a:cs typeface="Times New Roman" pitchFamily="18" charset="0"/>
              </a:rPr>
              <a:t>(implies</a:t>
            </a:r>
          </a:p>
          <a:p>
            <a:pPr algn="l" eaLnBrk="0" hangingPunct="0">
              <a:lnSpc>
                <a:spcPct val="95000"/>
              </a:lnSpc>
            </a:pPr>
            <a:r>
              <a:rPr lang="en-US" sz="1400">
                <a:effectLst/>
                <a:latin typeface="Helvetica" pitchFamily="34" charset="0"/>
                <a:cs typeface="Times New Roman" pitchFamily="18" charset="0"/>
              </a:rPr>
              <a:t>       (and</a:t>
            </a:r>
          </a:p>
          <a:p>
            <a:pPr algn="l" eaLnBrk="0" hangingPunct="0">
              <a:lnSpc>
                <a:spcPct val="95000"/>
              </a:lnSpc>
            </a:pPr>
            <a:r>
              <a:rPr lang="en-US" sz="1400">
                <a:effectLst/>
                <a:latin typeface="Helvetica" pitchFamily="34" charset="0"/>
                <a:cs typeface="Times New Roman" pitchFamily="18" charset="0"/>
              </a:rPr>
              <a:t>           (isa ?GROUP TerroristGroup)</a:t>
            </a:r>
          </a:p>
          <a:p>
            <a:pPr algn="l" eaLnBrk="0" hangingPunct="0">
              <a:lnSpc>
                <a:spcPct val="95000"/>
              </a:lnSpc>
            </a:pPr>
            <a:r>
              <a:rPr lang="en-US" sz="1400">
                <a:effectLst/>
                <a:latin typeface="Helvetica" pitchFamily="34" charset="0"/>
                <a:cs typeface="Times New Roman" pitchFamily="18" charset="0"/>
              </a:rPr>
              <a:t>           (considersAsEnemy ?GROUP ?TARGET))</a:t>
            </a:r>
          </a:p>
          <a:p>
            <a:pPr algn="l" eaLnBrk="0" hangingPunct="0">
              <a:lnSpc>
                <a:spcPct val="95000"/>
              </a:lnSpc>
            </a:pPr>
            <a:r>
              <a:rPr lang="en-US" sz="1400">
                <a:effectLst/>
                <a:latin typeface="Helvetica" pitchFamily="34" charset="0"/>
                <a:cs typeface="Times New Roman" pitchFamily="18" charset="0"/>
              </a:rPr>
              <a:t>       (vulnerableTo ?GROUP ?TARGET TerroristAttack))</a:t>
            </a:r>
          </a:p>
          <a:p>
            <a:pPr algn="l" eaLnBrk="0" hangingPunct="0">
              <a:lnSpc>
                <a:spcPct val="95000"/>
              </a:lnSpc>
            </a:pPr>
            <a:endParaRPr lang="en-US" sz="1200">
              <a:effectLst/>
              <a:latin typeface="Helvetica" pitchFamily="34" charset="0"/>
              <a:cs typeface="Times New Roman" pitchFamily="18" charset="0"/>
            </a:endParaRPr>
          </a:p>
        </p:txBody>
      </p:sp>
      <p:sp>
        <p:nvSpPr>
          <p:cNvPr id="188515" name="Rectangle 99"/>
          <p:cNvSpPr>
            <a:spLocks noGrp="1" noChangeArrowheads="1"/>
          </p:cNvSpPr>
          <p:nvPr>
            <p:ph type="title"/>
          </p:nvPr>
        </p:nvSpPr>
        <p:spPr>
          <a:xfrm>
            <a:off x="480060" y="478135"/>
            <a:ext cx="8183880" cy="1051560"/>
          </a:xfrm>
        </p:spPr>
        <p:txBody>
          <a:bodyPr>
            <a:normAutofit fontScale="90000"/>
          </a:bodyPr>
          <a:lstStyle/>
          <a:p>
            <a:pPr eaLnBrk="1" hangingPunct="1">
              <a:defRPr/>
            </a:pPr>
            <a:r>
              <a:rPr lang="en-US" altLang="en-US" dirty="0" smtClean="0">
                <a:effectLst>
                  <a:outerShdw blurRad="38100" dist="38100" dir="2700000" algn="tl">
                    <a:srgbClr val="C0C0C0"/>
                  </a:outerShdw>
                </a:effectLst>
              </a:rPr>
              <a:t>Cyc KB Extended w/Domain Knowledge</a:t>
            </a:r>
          </a:p>
        </p:txBody>
      </p:sp>
    </p:spTree>
    <p:extLst>
      <p:ext uri="{BB962C8B-B14F-4D97-AF65-F5344CB8AC3E}">
        <p14:creationId xmlns:p14="http://schemas.microsoft.com/office/powerpoint/2010/main" val="3924592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a:t>Cycorp © 2006</a:t>
            </a:r>
            <a:endParaRPr lang="en-NZ"/>
          </a:p>
        </p:txBody>
      </p:sp>
      <p:sp>
        <p:nvSpPr>
          <p:cNvPr id="68611" name="AutoShape 2"/>
          <p:cNvSpPr>
            <a:spLocks noChangeArrowheads="1"/>
          </p:cNvSpPr>
          <p:nvPr/>
        </p:nvSpPr>
        <p:spPr bwMode="auto">
          <a:xfrm>
            <a:off x="0" y="1309688"/>
            <a:ext cx="9140825" cy="4575175"/>
          </a:xfrm>
          <a:prstGeom prst="triangle">
            <a:avLst>
              <a:gd name="adj" fmla="val 50000"/>
            </a:avLst>
          </a:prstGeom>
          <a:solidFill>
            <a:srgbClr val="0000CC"/>
          </a:solidFill>
          <a:ln w="12700">
            <a:noFill/>
            <a:miter lim="800000"/>
            <a:headEnd/>
            <a:tailEnd/>
          </a:ln>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68612" name="AutoShape 3"/>
          <p:cNvSpPr>
            <a:spLocks noChangeArrowheads="1"/>
          </p:cNvSpPr>
          <p:nvPr/>
        </p:nvSpPr>
        <p:spPr bwMode="auto">
          <a:xfrm>
            <a:off x="188913" y="1397000"/>
            <a:ext cx="8791575" cy="4400550"/>
          </a:xfrm>
          <a:prstGeom prst="triangle">
            <a:avLst>
              <a:gd name="adj" fmla="val 50000"/>
            </a:avLst>
          </a:prstGeom>
          <a:solidFill>
            <a:srgbClr val="2323B9"/>
          </a:solidFill>
          <a:ln w="12700">
            <a:noFill/>
            <a:miter lim="800000"/>
            <a:headEnd/>
            <a:tailEnd/>
          </a:ln>
          <a:effectLst>
            <a:prstShdw prst="shdw17" dist="17961" dir="2700000">
              <a:srgbClr val="15156F"/>
            </a:prstShdw>
          </a:effectLst>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68613" name="AutoShape 4"/>
          <p:cNvSpPr>
            <a:spLocks noChangeArrowheads="1"/>
          </p:cNvSpPr>
          <p:nvPr/>
        </p:nvSpPr>
        <p:spPr bwMode="auto">
          <a:xfrm>
            <a:off x="927100" y="1397000"/>
            <a:ext cx="7315200" cy="3660775"/>
          </a:xfrm>
          <a:prstGeom prst="triangle">
            <a:avLst>
              <a:gd name="adj" fmla="val 50000"/>
            </a:avLst>
          </a:prstGeom>
          <a:solidFill>
            <a:srgbClr val="8C91D2"/>
          </a:solidFill>
          <a:ln w="12700">
            <a:noFill/>
            <a:miter lim="800000"/>
            <a:headEnd/>
            <a:tailEnd/>
          </a:ln>
          <a:effectLst>
            <a:prstShdw prst="shdw17" dist="17961" dir="2700000">
              <a:srgbClr val="54577E"/>
            </a:prstShdw>
          </a:effectLst>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68614" name="AutoShape 5"/>
          <p:cNvSpPr>
            <a:spLocks noChangeArrowheads="1"/>
          </p:cNvSpPr>
          <p:nvPr/>
        </p:nvSpPr>
        <p:spPr bwMode="auto">
          <a:xfrm>
            <a:off x="1660525" y="1397000"/>
            <a:ext cx="5848350" cy="2924175"/>
          </a:xfrm>
          <a:prstGeom prst="triangle">
            <a:avLst>
              <a:gd name="adj" fmla="val 50000"/>
            </a:avLst>
          </a:prstGeom>
          <a:solidFill>
            <a:srgbClr val="DDDDDD"/>
          </a:solidFill>
          <a:ln w="12700">
            <a:noFill/>
            <a:miter lim="800000"/>
            <a:headEnd/>
            <a:tailEnd/>
          </a:ln>
          <a:effectLst>
            <a:prstShdw prst="shdw17" dist="17961" dir="2700000">
              <a:srgbClr val="858585"/>
            </a:prstShdw>
          </a:effectLst>
        </p:spPr>
        <p:txBody>
          <a:bodyPr vert="horz" wrap="none" lIns="91440" tIns="45720" rIns="91440" bIns="45720" numCol="1" anchor="ctr" anchorCtr="0" compatLnSpc="1">
            <a:prstTxWarp prst="textNoShape">
              <a:avLst/>
            </a:prstTxWarp>
          </a:bodyPr>
          <a:lstStyle/>
          <a:p>
            <a:pPr eaLnBrk="0" hangingPunct="0"/>
            <a:endParaRPr lang="en-US" sz="2400">
              <a:effectLst/>
              <a:latin typeface="Times New Roman" pitchFamily="18" charset="0"/>
            </a:endParaRPr>
          </a:p>
        </p:txBody>
      </p:sp>
      <p:sp>
        <p:nvSpPr>
          <p:cNvPr id="190470" name="AutoShape 6"/>
          <p:cNvSpPr>
            <a:spLocks noChangeArrowheads="1"/>
          </p:cNvSpPr>
          <p:nvPr/>
        </p:nvSpPr>
        <p:spPr bwMode="auto">
          <a:xfrm>
            <a:off x="3117850" y="2130425"/>
            <a:ext cx="4391025" cy="2190750"/>
          </a:xfrm>
          <a:prstGeom prst="triangle">
            <a:avLst>
              <a:gd name="adj" fmla="val 50000"/>
            </a:avLst>
          </a:prstGeom>
          <a:solidFill>
            <a:srgbClr val="C0C0C0"/>
          </a:solidFill>
          <a:ln w="12700">
            <a:noFill/>
            <a:miter lim="800000"/>
            <a:headEnd/>
            <a:tailEnd/>
          </a:ln>
          <a:effectLst>
            <a:prstShdw prst="shdw17" dist="17961" dir="2700000">
              <a:srgbClr val="C0C0C0">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1" name="AutoShape 7"/>
          <p:cNvSpPr>
            <a:spLocks noChangeArrowheads="1"/>
          </p:cNvSpPr>
          <p:nvPr/>
        </p:nvSpPr>
        <p:spPr bwMode="auto">
          <a:xfrm>
            <a:off x="1660525" y="2130425"/>
            <a:ext cx="4387850" cy="2190750"/>
          </a:xfrm>
          <a:prstGeom prst="triangle">
            <a:avLst>
              <a:gd name="adj" fmla="val 50000"/>
            </a:avLst>
          </a:prstGeom>
          <a:solidFill>
            <a:srgbClr val="C0C0C0"/>
          </a:solidFill>
          <a:ln w="12700">
            <a:noFill/>
            <a:miter lim="800000"/>
            <a:headEnd/>
            <a:tailEnd/>
          </a:ln>
          <a:effectLst>
            <a:prstShdw prst="shdw17" dist="17961" dir="2700000">
              <a:srgbClr val="C0C0C0">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2" name="AutoShape 8"/>
          <p:cNvSpPr>
            <a:spLocks noChangeArrowheads="1"/>
          </p:cNvSpPr>
          <p:nvPr/>
        </p:nvSpPr>
        <p:spPr bwMode="auto">
          <a:xfrm>
            <a:off x="3851275" y="2492375"/>
            <a:ext cx="3657600" cy="1828800"/>
          </a:xfrm>
          <a:prstGeom prst="triangle">
            <a:avLst>
              <a:gd name="adj" fmla="val 50000"/>
            </a:avLst>
          </a:prstGeom>
          <a:solidFill>
            <a:srgbClr val="B2B2B2"/>
          </a:solidFill>
          <a:ln w="12700">
            <a:noFill/>
            <a:miter lim="800000"/>
            <a:headEnd/>
            <a:tailEnd/>
          </a:ln>
          <a:effectLst>
            <a:prstShdw prst="shdw17" dist="17961" dir="2700000">
              <a:srgbClr val="B2B2B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3" name="AutoShape 9"/>
          <p:cNvSpPr>
            <a:spLocks noChangeArrowheads="1"/>
          </p:cNvSpPr>
          <p:nvPr/>
        </p:nvSpPr>
        <p:spPr bwMode="auto">
          <a:xfrm>
            <a:off x="1665288" y="2492375"/>
            <a:ext cx="3654425" cy="1828800"/>
          </a:xfrm>
          <a:prstGeom prst="triangle">
            <a:avLst>
              <a:gd name="adj" fmla="val 50000"/>
            </a:avLst>
          </a:prstGeom>
          <a:solidFill>
            <a:srgbClr val="B2B2B2"/>
          </a:solidFill>
          <a:ln w="12700">
            <a:noFill/>
            <a:miter lim="800000"/>
            <a:headEnd/>
            <a:tailEnd/>
          </a:ln>
          <a:effectLst>
            <a:prstShdw prst="shdw17" dist="17961" dir="2700000">
              <a:srgbClr val="B2B2B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4" name="AutoShape 10"/>
          <p:cNvSpPr>
            <a:spLocks noChangeArrowheads="1"/>
          </p:cNvSpPr>
          <p:nvPr/>
        </p:nvSpPr>
        <p:spPr bwMode="auto">
          <a:xfrm>
            <a:off x="3856038" y="2863850"/>
            <a:ext cx="4379912" cy="2193925"/>
          </a:xfrm>
          <a:prstGeom prst="triangle">
            <a:avLst>
              <a:gd name="adj" fmla="val 50000"/>
            </a:avLst>
          </a:prstGeom>
          <a:solidFill>
            <a:srgbClr val="8C91D2"/>
          </a:solidFill>
          <a:ln w="12700">
            <a:noFill/>
            <a:miter lim="800000"/>
            <a:headEnd/>
            <a:tailEnd/>
          </a:ln>
          <a:effectLst>
            <a:prstShdw prst="shdw17" dist="17961" dir="2700000">
              <a:srgbClr val="8C91D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5" name="AutoShape 11"/>
          <p:cNvSpPr>
            <a:spLocks noChangeArrowheads="1"/>
          </p:cNvSpPr>
          <p:nvPr/>
        </p:nvSpPr>
        <p:spPr bwMode="auto">
          <a:xfrm>
            <a:off x="5318125" y="3600450"/>
            <a:ext cx="2917825" cy="1457325"/>
          </a:xfrm>
          <a:prstGeom prst="triangle">
            <a:avLst>
              <a:gd name="adj" fmla="val 50000"/>
            </a:avLst>
          </a:prstGeom>
          <a:solidFill>
            <a:srgbClr val="6B71C5"/>
          </a:solidFill>
          <a:ln w="12700">
            <a:noFill/>
            <a:miter lim="800000"/>
            <a:headEnd/>
            <a:tailEnd/>
          </a:ln>
          <a:effectLst>
            <a:prstShdw prst="shdw17" dist="17961" dir="2700000">
              <a:srgbClr val="6B71C5">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6" name="AutoShape 12"/>
          <p:cNvSpPr>
            <a:spLocks noChangeArrowheads="1"/>
          </p:cNvSpPr>
          <p:nvPr/>
        </p:nvSpPr>
        <p:spPr bwMode="auto">
          <a:xfrm>
            <a:off x="938213" y="2863850"/>
            <a:ext cx="4379912" cy="2193925"/>
          </a:xfrm>
          <a:prstGeom prst="triangle">
            <a:avLst>
              <a:gd name="adj" fmla="val 50000"/>
            </a:avLst>
          </a:prstGeom>
          <a:solidFill>
            <a:srgbClr val="8C91D2"/>
          </a:solidFill>
          <a:ln w="12700">
            <a:noFill/>
            <a:miter lim="800000"/>
            <a:headEnd/>
            <a:tailEnd/>
          </a:ln>
          <a:effectLst>
            <a:prstShdw prst="shdw17" dist="17961" dir="2700000">
              <a:srgbClr val="8C91D2">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7" name="AutoShape 13"/>
          <p:cNvSpPr>
            <a:spLocks noChangeArrowheads="1"/>
          </p:cNvSpPr>
          <p:nvPr/>
        </p:nvSpPr>
        <p:spPr bwMode="auto">
          <a:xfrm>
            <a:off x="927100" y="3600450"/>
            <a:ext cx="2924175" cy="1457325"/>
          </a:xfrm>
          <a:prstGeom prst="triangle">
            <a:avLst>
              <a:gd name="adj" fmla="val 50000"/>
            </a:avLst>
          </a:prstGeom>
          <a:solidFill>
            <a:srgbClr val="6B71C5"/>
          </a:solidFill>
          <a:ln w="12700">
            <a:noFill/>
            <a:miter lim="800000"/>
            <a:headEnd/>
            <a:tailEnd/>
          </a:ln>
          <a:effectLst>
            <a:prstShdw prst="shdw17" dist="17961" dir="2700000">
              <a:srgbClr val="6B71C5">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8" name="AutoShape 14"/>
          <p:cNvSpPr>
            <a:spLocks noChangeArrowheads="1"/>
          </p:cNvSpPr>
          <p:nvPr/>
        </p:nvSpPr>
        <p:spPr bwMode="auto">
          <a:xfrm>
            <a:off x="1666875" y="3600450"/>
            <a:ext cx="2913063" cy="1457325"/>
          </a:xfrm>
          <a:prstGeom prst="triangle">
            <a:avLst>
              <a:gd name="adj" fmla="val 50000"/>
            </a:avLst>
          </a:prstGeom>
          <a:solidFill>
            <a:srgbClr val="5B62BF"/>
          </a:solidFill>
          <a:ln w="12700">
            <a:noFill/>
            <a:miter lim="800000"/>
            <a:headEnd/>
            <a:tailEnd/>
          </a:ln>
          <a:effectLst>
            <a:prstShdw prst="shdw17" dist="17961" dir="2700000">
              <a:srgbClr val="5B62BF">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190479" name="AutoShape 15"/>
          <p:cNvSpPr>
            <a:spLocks noChangeArrowheads="1"/>
          </p:cNvSpPr>
          <p:nvPr/>
        </p:nvSpPr>
        <p:spPr bwMode="auto">
          <a:xfrm>
            <a:off x="4584700" y="3600450"/>
            <a:ext cx="2924175" cy="1457325"/>
          </a:xfrm>
          <a:prstGeom prst="triangle">
            <a:avLst>
              <a:gd name="adj" fmla="val 50000"/>
            </a:avLst>
          </a:prstGeom>
          <a:solidFill>
            <a:srgbClr val="5B62BF"/>
          </a:solidFill>
          <a:ln w="12700">
            <a:noFill/>
            <a:miter lim="800000"/>
            <a:headEnd/>
            <a:tailEnd/>
          </a:ln>
          <a:effectLst>
            <a:prstShdw prst="shdw17" dist="17961" dir="2700000">
              <a:srgbClr val="5B62BF">
                <a:gamma/>
                <a:shade val="60000"/>
                <a:invGamma/>
              </a:srgbClr>
            </a:prstShdw>
          </a:effectLst>
        </p:spPr>
        <p:txBody>
          <a:bodyPr vert="horz" wrap="none" lIns="91440" tIns="45720" rIns="91440" bIns="45720" numCol="1" anchor="ctr" anchorCtr="0" compatLnSpc="1">
            <a:prstTxWarp prst="textNoShape">
              <a:avLst/>
            </a:prstTxWarp>
          </a:bodyPr>
          <a:lstStyle/>
          <a:p>
            <a:pPr>
              <a:defRPr/>
            </a:pPr>
            <a:endParaRPr lang="en-NZ"/>
          </a:p>
        </p:txBody>
      </p:sp>
      <p:grpSp>
        <p:nvGrpSpPr>
          <p:cNvPr id="2" name="Group 16"/>
          <p:cNvGrpSpPr>
            <a:grpSpLocks/>
          </p:cNvGrpSpPr>
          <p:nvPr/>
        </p:nvGrpSpPr>
        <p:grpSpPr bwMode="auto">
          <a:xfrm>
            <a:off x="3832225" y="1535113"/>
            <a:ext cx="1487488" cy="1230312"/>
            <a:chOff x="2406" y="759"/>
            <a:chExt cx="937" cy="775"/>
          </a:xfrm>
        </p:grpSpPr>
        <p:sp>
          <p:nvSpPr>
            <p:cNvPr id="190481" name="Rectangle 17"/>
            <p:cNvSpPr>
              <a:spLocks noChangeArrowheads="1"/>
            </p:cNvSpPr>
            <p:nvPr/>
          </p:nvSpPr>
          <p:spPr bwMode="auto">
            <a:xfrm>
              <a:off x="2702" y="759"/>
              <a:ext cx="360"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sz="1000">
                  <a:solidFill>
                    <a:schemeClr val="bg1"/>
                  </a:solidFill>
                  <a:effectLst/>
                  <a:latin typeface="Arial Black" pitchFamily="34" charset="0"/>
                </a:rPr>
                <a:t>Thing</a:t>
              </a:r>
            </a:p>
          </p:txBody>
        </p:sp>
        <p:sp>
          <p:nvSpPr>
            <p:cNvPr id="190482" name="Rectangle 18"/>
            <p:cNvSpPr>
              <a:spLocks noChangeArrowheads="1"/>
            </p:cNvSpPr>
            <p:nvPr/>
          </p:nvSpPr>
          <p:spPr bwMode="auto">
            <a:xfrm>
              <a:off x="2539" y="908"/>
              <a:ext cx="38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600">
                  <a:solidFill>
                    <a:schemeClr val="bg1"/>
                  </a:solidFill>
                  <a:effectLst/>
                  <a:latin typeface="Arial Black" pitchFamily="34" charset="0"/>
                </a:rPr>
                <a:t>Intangible</a:t>
              </a:r>
            </a:p>
            <a:p>
              <a:pPr eaLnBrk="0" hangingPunct="0">
                <a:lnSpc>
                  <a:spcPct val="90000"/>
                </a:lnSpc>
                <a:defRPr/>
              </a:pPr>
              <a:r>
                <a:rPr lang="en-US" sz="600">
                  <a:solidFill>
                    <a:schemeClr val="bg1"/>
                  </a:solidFill>
                  <a:effectLst/>
                  <a:latin typeface="Arial Black" pitchFamily="34" charset="0"/>
                </a:rPr>
                <a:t>Thing</a:t>
              </a:r>
            </a:p>
          </p:txBody>
        </p:sp>
        <p:sp>
          <p:nvSpPr>
            <p:cNvPr id="190483" name="Rectangle 19"/>
            <p:cNvSpPr>
              <a:spLocks noChangeArrowheads="1"/>
            </p:cNvSpPr>
            <p:nvPr/>
          </p:nvSpPr>
          <p:spPr bwMode="auto">
            <a:xfrm>
              <a:off x="2845" y="932"/>
              <a:ext cx="372"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Individual</a:t>
              </a:r>
            </a:p>
          </p:txBody>
        </p:sp>
        <p:sp>
          <p:nvSpPr>
            <p:cNvPr id="190484" name="Rectangle 20"/>
            <p:cNvSpPr>
              <a:spLocks noChangeArrowheads="1"/>
            </p:cNvSpPr>
            <p:nvPr/>
          </p:nvSpPr>
          <p:spPr bwMode="auto">
            <a:xfrm>
              <a:off x="2979" y="1057"/>
              <a:ext cx="36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Temporal</a:t>
              </a:r>
            </a:p>
            <a:p>
              <a:pPr eaLnBrk="0" hangingPunct="0">
                <a:lnSpc>
                  <a:spcPct val="90000"/>
                </a:lnSpc>
                <a:defRPr/>
              </a:pPr>
              <a:r>
                <a:rPr lang="en-US" sz="600">
                  <a:solidFill>
                    <a:schemeClr val="bg1"/>
                  </a:solidFill>
                  <a:effectLst/>
                  <a:latin typeface="Arial Black" pitchFamily="34" charset="0"/>
                </a:rPr>
                <a:t>Thing</a:t>
              </a:r>
            </a:p>
          </p:txBody>
        </p:sp>
        <p:sp>
          <p:nvSpPr>
            <p:cNvPr id="190485" name="Rectangle 21"/>
            <p:cNvSpPr>
              <a:spLocks noChangeArrowheads="1"/>
            </p:cNvSpPr>
            <p:nvPr/>
          </p:nvSpPr>
          <p:spPr bwMode="auto">
            <a:xfrm>
              <a:off x="2711" y="1057"/>
              <a:ext cx="30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Spatial</a:t>
              </a:r>
            </a:p>
            <a:p>
              <a:pPr eaLnBrk="0" hangingPunct="0">
                <a:lnSpc>
                  <a:spcPct val="90000"/>
                </a:lnSpc>
                <a:defRPr/>
              </a:pPr>
              <a:r>
                <a:rPr lang="en-US" sz="600">
                  <a:solidFill>
                    <a:schemeClr val="bg1"/>
                  </a:solidFill>
                  <a:effectLst/>
                  <a:latin typeface="Arial Black" pitchFamily="34" charset="0"/>
                </a:rPr>
                <a:t>Thing</a:t>
              </a:r>
            </a:p>
          </p:txBody>
        </p:sp>
        <p:sp>
          <p:nvSpPr>
            <p:cNvPr id="190486" name="Rectangle 22"/>
            <p:cNvSpPr>
              <a:spLocks noChangeArrowheads="1"/>
            </p:cNvSpPr>
            <p:nvPr/>
          </p:nvSpPr>
          <p:spPr bwMode="auto">
            <a:xfrm>
              <a:off x="2820" y="1190"/>
              <a:ext cx="343"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Partially</a:t>
              </a:r>
            </a:p>
            <a:p>
              <a:pPr eaLnBrk="0" hangingPunct="0">
                <a:lnSpc>
                  <a:spcPct val="90000"/>
                </a:lnSpc>
                <a:defRPr/>
              </a:pPr>
              <a:r>
                <a:rPr lang="en-US" sz="600">
                  <a:solidFill>
                    <a:schemeClr val="bg1"/>
                  </a:solidFill>
                  <a:effectLst/>
                  <a:latin typeface="Arial Black" pitchFamily="34" charset="0"/>
                </a:rPr>
                <a:t>Tangible</a:t>
              </a:r>
            </a:p>
            <a:p>
              <a:pPr eaLnBrk="0" hangingPunct="0">
                <a:lnSpc>
                  <a:spcPct val="90000"/>
                </a:lnSpc>
                <a:defRPr/>
              </a:pPr>
              <a:r>
                <a:rPr lang="en-US" sz="600">
                  <a:solidFill>
                    <a:schemeClr val="bg1"/>
                  </a:solidFill>
                  <a:effectLst/>
                  <a:latin typeface="Arial Black" pitchFamily="34" charset="0"/>
                </a:rPr>
                <a:t>Thing</a:t>
              </a:r>
            </a:p>
          </p:txBody>
        </p:sp>
        <p:sp>
          <p:nvSpPr>
            <p:cNvPr id="190487" name="Rectangle 23"/>
            <p:cNvSpPr>
              <a:spLocks noChangeArrowheads="1"/>
            </p:cNvSpPr>
            <p:nvPr/>
          </p:nvSpPr>
          <p:spPr bwMode="auto">
            <a:xfrm>
              <a:off x="2588" y="1239"/>
              <a:ext cx="265"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Paths</a:t>
              </a:r>
            </a:p>
          </p:txBody>
        </p:sp>
        <p:sp>
          <p:nvSpPr>
            <p:cNvPr id="190488" name="Rectangle 24"/>
            <p:cNvSpPr>
              <a:spLocks noChangeArrowheads="1"/>
            </p:cNvSpPr>
            <p:nvPr/>
          </p:nvSpPr>
          <p:spPr bwMode="auto">
            <a:xfrm>
              <a:off x="2406" y="1056"/>
              <a:ext cx="363"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Sets</a:t>
              </a:r>
            </a:p>
            <a:p>
              <a:pPr eaLnBrk="0" hangingPunct="0">
                <a:lnSpc>
                  <a:spcPct val="90000"/>
                </a:lnSpc>
                <a:defRPr/>
              </a:pPr>
              <a:r>
                <a:rPr lang="en-US" sz="600">
                  <a:solidFill>
                    <a:schemeClr val="bg1"/>
                  </a:solidFill>
                  <a:effectLst/>
                  <a:latin typeface="Arial Black" pitchFamily="34" charset="0"/>
                </a:rPr>
                <a:t>Relations</a:t>
              </a:r>
            </a:p>
          </p:txBody>
        </p:sp>
        <p:sp>
          <p:nvSpPr>
            <p:cNvPr id="190489" name="Rectangle 25"/>
            <p:cNvSpPr>
              <a:spLocks noChangeArrowheads="1"/>
            </p:cNvSpPr>
            <p:nvPr/>
          </p:nvSpPr>
          <p:spPr bwMode="auto">
            <a:xfrm>
              <a:off x="2733" y="1372"/>
              <a:ext cx="26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Logic</a:t>
              </a:r>
            </a:p>
            <a:p>
              <a:pPr eaLnBrk="0" hangingPunct="0">
                <a:lnSpc>
                  <a:spcPct val="90000"/>
                </a:lnSpc>
                <a:defRPr/>
              </a:pPr>
              <a:r>
                <a:rPr lang="en-US" sz="600">
                  <a:solidFill>
                    <a:schemeClr val="bg1"/>
                  </a:solidFill>
                  <a:effectLst/>
                  <a:latin typeface="Arial Black" pitchFamily="34" charset="0"/>
                </a:rPr>
                <a:t>Math</a:t>
              </a:r>
            </a:p>
          </p:txBody>
        </p:sp>
      </p:grpSp>
      <p:grpSp>
        <p:nvGrpSpPr>
          <p:cNvPr id="3" name="Group 26"/>
          <p:cNvGrpSpPr>
            <a:grpSpLocks/>
          </p:cNvGrpSpPr>
          <p:nvPr/>
        </p:nvGrpSpPr>
        <p:grpSpPr bwMode="auto">
          <a:xfrm>
            <a:off x="1765300" y="4143375"/>
            <a:ext cx="2705100" cy="933450"/>
            <a:chOff x="1104" y="2402"/>
            <a:chExt cx="1704" cy="588"/>
          </a:xfrm>
        </p:grpSpPr>
        <p:sp>
          <p:nvSpPr>
            <p:cNvPr id="190491" name="Rectangle 27"/>
            <p:cNvSpPr>
              <a:spLocks noChangeArrowheads="1"/>
            </p:cNvSpPr>
            <p:nvPr/>
          </p:nvSpPr>
          <p:spPr bwMode="auto">
            <a:xfrm>
              <a:off x="1544" y="2428"/>
              <a:ext cx="34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Artifacts</a:t>
              </a:r>
            </a:p>
          </p:txBody>
        </p:sp>
        <p:sp>
          <p:nvSpPr>
            <p:cNvPr id="190492" name="Rectangle 28"/>
            <p:cNvSpPr>
              <a:spLocks noChangeArrowheads="1"/>
            </p:cNvSpPr>
            <p:nvPr/>
          </p:nvSpPr>
          <p:spPr bwMode="auto">
            <a:xfrm>
              <a:off x="2429" y="2776"/>
              <a:ext cx="379"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Social</a:t>
              </a:r>
            </a:p>
            <a:p>
              <a:pPr eaLnBrk="0" hangingPunct="0">
                <a:lnSpc>
                  <a:spcPct val="90000"/>
                </a:lnSpc>
                <a:defRPr/>
              </a:pPr>
              <a:r>
                <a:rPr lang="en-US" sz="600">
                  <a:solidFill>
                    <a:schemeClr val="bg1"/>
                  </a:solidFill>
                  <a:effectLst/>
                  <a:latin typeface="Arial Black" pitchFamily="34" charset="0"/>
                </a:rPr>
                <a:t>Relations,</a:t>
              </a:r>
            </a:p>
            <a:p>
              <a:pPr eaLnBrk="0" hangingPunct="0">
                <a:lnSpc>
                  <a:spcPct val="90000"/>
                </a:lnSpc>
                <a:defRPr/>
              </a:pPr>
              <a:r>
                <a:rPr lang="en-US" sz="600">
                  <a:solidFill>
                    <a:schemeClr val="bg1"/>
                  </a:solidFill>
                  <a:effectLst/>
                  <a:latin typeface="Arial Black" pitchFamily="34" charset="0"/>
                </a:rPr>
                <a:t>Culture</a:t>
              </a:r>
            </a:p>
          </p:txBody>
        </p:sp>
        <p:sp>
          <p:nvSpPr>
            <p:cNvPr id="190493" name="Rectangle 29"/>
            <p:cNvSpPr>
              <a:spLocks noChangeArrowheads="1"/>
            </p:cNvSpPr>
            <p:nvPr/>
          </p:nvSpPr>
          <p:spPr bwMode="auto">
            <a:xfrm>
              <a:off x="1945" y="2402"/>
              <a:ext cx="406"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Anatomy &amp;</a:t>
              </a:r>
            </a:p>
            <a:p>
              <a:pPr eaLnBrk="0" hangingPunct="0">
                <a:lnSpc>
                  <a:spcPct val="90000"/>
                </a:lnSpc>
                <a:defRPr/>
              </a:pPr>
              <a:r>
                <a:rPr lang="en-US" sz="600">
                  <a:solidFill>
                    <a:schemeClr val="bg1"/>
                  </a:solidFill>
                  <a:effectLst/>
                  <a:latin typeface="Arial Black" pitchFamily="34" charset="0"/>
                </a:rPr>
                <a:t>Physiology</a:t>
              </a:r>
            </a:p>
          </p:txBody>
        </p:sp>
        <p:sp>
          <p:nvSpPr>
            <p:cNvPr id="190494" name="Rectangle 30"/>
            <p:cNvSpPr>
              <a:spLocks noChangeArrowheads="1"/>
            </p:cNvSpPr>
            <p:nvPr/>
          </p:nvSpPr>
          <p:spPr bwMode="auto">
            <a:xfrm>
              <a:off x="1908" y="2585"/>
              <a:ext cx="401"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Emotion</a:t>
              </a:r>
            </a:p>
            <a:p>
              <a:pPr eaLnBrk="0" hangingPunct="0">
                <a:lnSpc>
                  <a:spcPct val="90000"/>
                </a:lnSpc>
                <a:defRPr/>
              </a:pPr>
              <a:r>
                <a:rPr lang="en-US" sz="600">
                  <a:solidFill>
                    <a:schemeClr val="bg1"/>
                  </a:solidFill>
                  <a:effectLst/>
                  <a:latin typeface="Arial Black" pitchFamily="34" charset="0"/>
                </a:rPr>
                <a:t>Perception</a:t>
              </a:r>
            </a:p>
            <a:p>
              <a:pPr eaLnBrk="0" hangingPunct="0">
                <a:lnSpc>
                  <a:spcPct val="90000"/>
                </a:lnSpc>
                <a:defRPr/>
              </a:pPr>
              <a:r>
                <a:rPr lang="en-US" sz="600">
                  <a:solidFill>
                    <a:schemeClr val="bg1"/>
                  </a:solidFill>
                  <a:effectLst/>
                  <a:latin typeface="Arial Black" pitchFamily="34" charset="0"/>
                </a:rPr>
                <a:t>Belief</a:t>
              </a:r>
            </a:p>
          </p:txBody>
        </p:sp>
        <p:sp>
          <p:nvSpPr>
            <p:cNvPr id="190495" name="Rectangle 31"/>
            <p:cNvSpPr>
              <a:spLocks noChangeArrowheads="1"/>
            </p:cNvSpPr>
            <p:nvPr/>
          </p:nvSpPr>
          <p:spPr bwMode="auto">
            <a:xfrm>
              <a:off x="2218" y="2585"/>
              <a:ext cx="406"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Behavior &amp;</a:t>
              </a:r>
            </a:p>
            <a:p>
              <a:pPr eaLnBrk="0" hangingPunct="0">
                <a:lnSpc>
                  <a:spcPct val="90000"/>
                </a:lnSpc>
                <a:defRPr/>
              </a:pPr>
              <a:r>
                <a:rPr lang="en-US" sz="600">
                  <a:solidFill>
                    <a:schemeClr val="bg1"/>
                  </a:solidFill>
                  <a:effectLst/>
                  <a:latin typeface="Arial Black" pitchFamily="34" charset="0"/>
                </a:rPr>
                <a:t>Actions</a:t>
              </a:r>
            </a:p>
          </p:txBody>
        </p:sp>
        <p:sp>
          <p:nvSpPr>
            <p:cNvPr id="190496" name="Rectangle 32"/>
            <p:cNvSpPr>
              <a:spLocks noChangeArrowheads="1"/>
            </p:cNvSpPr>
            <p:nvPr/>
          </p:nvSpPr>
          <p:spPr bwMode="auto">
            <a:xfrm>
              <a:off x="1306" y="2611"/>
              <a:ext cx="35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Products</a:t>
              </a:r>
            </a:p>
            <a:p>
              <a:pPr eaLnBrk="0" hangingPunct="0">
                <a:lnSpc>
                  <a:spcPct val="90000"/>
                </a:lnSpc>
                <a:defRPr/>
              </a:pPr>
              <a:r>
                <a:rPr lang="en-US" sz="600">
                  <a:solidFill>
                    <a:schemeClr val="bg1"/>
                  </a:solidFill>
                  <a:effectLst/>
                  <a:latin typeface="Arial Black" pitchFamily="34" charset="0"/>
                </a:rPr>
                <a:t>Devices</a:t>
              </a:r>
            </a:p>
          </p:txBody>
        </p:sp>
        <p:sp>
          <p:nvSpPr>
            <p:cNvPr id="190497" name="Rectangle 33"/>
            <p:cNvSpPr>
              <a:spLocks noChangeArrowheads="1"/>
            </p:cNvSpPr>
            <p:nvPr/>
          </p:nvSpPr>
          <p:spPr bwMode="auto">
            <a:xfrm>
              <a:off x="1579" y="2611"/>
              <a:ext cx="41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Conceptual</a:t>
              </a:r>
            </a:p>
            <a:p>
              <a:pPr eaLnBrk="0" hangingPunct="0">
                <a:lnSpc>
                  <a:spcPct val="90000"/>
                </a:lnSpc>
                <a:defRPr/>
              </a:pPr>
              <a:r>
                <a:rPr lang="en-US" sz="600">
                  <a:solidFill>
                    <a:schemeClr val="bg1"/>
                  </a:solidFill>
                  <a:effectLst/>
                  <a:latin typeface="Arial Black" pitchFamily="34" charset="0"/>
                </a:rPr>
                <a:t>Works</a:t>
              </a:r>
            </a:p>
          </p:txBody>
        </p:sp>
        <p:sp>
          <p:nvSpPr>
            <p:cNvPr id="190498" name="Rectangle 34"/>
            <p:cNvSpPr>
              <a:spLocks noChangeArrowheads="1"/>
            </p:cNvSpPr>
            <p:nvPr/>
          </p:nvSpPr>
          <p:spPr bwMode="auto">
            <a:xfrm>
              <a:off x="1104" y="2775"/>
              <a:ext cx="430" cy="214"/>
            </a:xfrm>
            <a:prstGeom prst="rect">
              <a:avLst/>
            </a:prstGeom>
            <a:noFill/>
            <a:ln w="12700">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Vehicles</a:t>
              </a:r>
            </a:p>
            <a:p>
              <a:pPr eaLnBrk="0" hangingPunct="0">
                <a:lnSpc>
                  <a:spcPct val="90000"/>
                </a:lnSpc>
                <a:defRPr/>
              </a:pPr>
              <a:r>
                <a:rPr lang="en-US" sz="600">
                  <a:solidFill>
                    <a:schemeClr val="bg1"/>
                  </a:solidFill>
                  <a:effectLst/>
                  <a:latin typeface="Arial Black" pitchFamily="34" charset="0"/>
                </a:rPr>
                <a:t>Buildings</a:t>
              </a:r>
            </a:p>
            <a:p>
              <a:pPr eaLnBrk="0" hangingPunct="0">
                <a:lnSpc>
                  <a:spcPct val="90000"/>
                </a:lnSpc>
                <a:defRPr/>
              </a:pPr>
              <a:r>
                <a:rPr lang="en-US" sz="600">
                  <a:solidFill>
                    <a:schemeClr val="bg1"/>
                  </a:solidFill>
                  <a:effectLst/>
                  <a:latin typeface="Arial Black" pitchFamily="34" charset="0"/>
                </a:rPr>
                <a:t>Weapons</a:t>
              </a:r>
            </a:p>
          </p:txBody>
        </p:sp>
        <p:sp>
          <p:nvSpPr>
            <p:cNvPr id="190499" name="Rectangle 35"/>
            <p:cNvSpPr>
              <a:spLocks noChangeArrowheads="1"/>
            </p:cNvSpPr>
            <p:nvPr/>
          </p:nvSpPr>
          <p:spPr bwMode="auto">
            <a:xfrm>
              <a:off x="1439" y="2776"/>
              <a:ext cx="428"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Mechanical</a:t>
              </a:r>
            </a:p>
            <a:p>
              <a:pPr eaLnBrk="0" hangingPunct="0">
                <a:lnSpc>
                  <a:spcPct val="90000"/>
                </a:lnSpc>
                <a:defRPr/>
              </a:pPr>
              <a:r>
                <a:rPr lang="en-US" sz="600">
                  <a:solidFill>
                    <a:schemeClr val="bg1"/>
                  </a:solidFill>
                  <a:effectLst/>
                  <a:latin typeface="Arial Black" pitchFamily="34" charset="0"/>
                </a:rPr>
                <a:t>&amp; Electrical</a:t>
              </a:r>
            </a:p>
            <a:p>
              <a:pPr eaLnBrk="0" hangingPunct="0">
                <a:lnSpc>
                  <a:spcPct val="90000"/>
                </a:lnSpc>
                <a:defRPr/>
              </a:pPr>
              <a:r>
                <a:rPr lang="en-US" sz="600">
                  <a:solidFill>
                    <a:schemeClr val="bg1"/>
                  </a:solidFill>
                  <a:effectLst/>
                  <a:latin typeface="Arial Black" pitchFamily="34" charset="0"/>
                </a:rPr>
                <a:t>Devices</a:t>
              </a:r>
            </a:p>
          </p:txBody>
        </p:sp>
        <p:sp>
          <p:nvSpPr>
            <p:cNvPr id="190500" name="Rectangle 36"/>
            <p:cNvSpPr>
              <a:spLocks noChangeArrowheads="1"/>
            </p:cNvSpPr>
            <p:nvPr/>
          </p:nvSpPr>
          <p:spPr bwMode="auto">
            <a:xfrm>
              <a:off x="1784" y="2776"/>
              <a:ext cx="440"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Software</a:t>
              </a:r>
            </a:p>
            <a:p>
              <a:pPr eaLnBrk="0" hangingPunct="0">
                <a:lnSpc>
                  <a:spcPct val="90000"/>
                </a:lnSpc>
                <a:defRPr/>
              </a:pPr>
              <a:r>
                <a:rPr lang="en-US" sz="600">
                  <a:solidFill>
                    <a:schemeClr val="bg1"/>
                  </a:solidFill>
                  <a:effectLst/>
                  <a:latin typeface="Arial Black" pitchFamily="34" charset="0"/>
                </a:rPr>
                <a:t>Literature</a:t>
              </a:r>
            </a:p>
            <a:p>
              <a:pPr eaLnBrk="0" hangingPunct="0">
                <a:lnSpc>
                  <a:spcPct val="90000"/>
                </a:lnSpc>
                <a:defRPr/>
              </a:pPr>
              <a:r>
                <a:rPr lang="en-US" sz="600">
                  <a:solidFill>
                    <a:schemeClr val="bg1"/>
                  </a:solidFill>
                  <a:effectLst/>
                  <a:latin typeface="Arial Black" pitchFamily="34" charset="0"/>
                </a:rPr>
                <a:t>Works of Art</a:t>
              </a:r>
            </a:p>
          </p:txBody>
        </p:sp>
        <p:sp>
          <p:nvSpPr>
            <p:cNvPr id="190501" name="Rectangle 37"/>
            <p:cNvSpPr>
              <a:spLocks noChangeArrowheads="1"/>
            </p:cNvSpPr>
            <p:nvPr/>
          </p:nvSpPr>
          <p:spPr bwMode="auto">
            <a:xfrm>
              <a:off x="2141" y="2827"/>
              <a:ext cx="372"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Language</a:t>
              </a:r>
            </a:p>
          </p:txBody>
        </p:sp>
      </p:grpSp>
      <p:grpSp>
        <p:nvGrpSpPr>
          <p:cNvPr id="4" name="Group 38"/>
          <p:cNvGrpSpPr>
            <a:grpSpLocks/>
          </p:cNvGrpSpPr>
          <p:nvPr/>
        </p:nvGrpSpPr>
        <p:grpSpPr bwMode="auto">
          <a:xfrm>
            <a:off x="4559300" y="3462338"/>
            <a:ext cx="3608388" cy="1622425"/>
            <a:chOff x="2864" y="1973"/>
            <a:chExt cx="2273" cy="1022"/>
          </a:xfrm>
        </p:grpSpPr>
        <p:grpSp>
          <p:nvGrpSpPr>
            <p:cNvPr id="5" name="Group 39"/>
            <p:cNvGrpSpPr>
              <a:grpSpLocks/>
            </p:cNvGrpSpPr>
            <p:nvPr/>
          </p:nvGrpSpPr>
          <p:grpSpPr bwMode="auto">
            <a:xfrm>
              <a:off x="2864" y="1973"/>
              <a:ext cx="1403" cy="618"/>
              <a:chOff x="2864" y="1973"/>
              <a:chExt cx="1403" cy="618"/>
            </a:xfrm>
          </p:grpSpPr>
          <p:sp>
            <p:nvSpPr>
              <p:cNvPr id="190504" name="Rectangle 40"/>
              <p:cNvSpPr>
                <a:spLocks noChangeArrowheads="1"/>
              </p:cNvSpPr>
              <p:nvPr/>
            </p:nvSpPr>
            <p:spPr bwMode="auto">
              <a:xfrm>
                <a:off x="2864" y="2429"/>
                <a:ext cx="47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Agent</a:t>
                </a:r>
              </a:p>
              <a:p>
                <a:pPr eaLnBrk="0" hangingPunct="0">
                  <a:lnSpc>
                    <a:spcPct val="90000"/>
                  </a:lnSpc>
                  <a:defRPr/>
                </a:pPr>
                <a:r>
                  <a:rPr lang="en-US" sz="600">
                    <a:solidFill>
                      <a:schemeClr val="bg1"/>
                    </a:solidFill>
                    <a:effectLst/>
                    <a:latin typeface="Arial Black" pitchFamily="34" charset="0"/>
                  </a:rPr>
                  <a:t>Organizations</a:t>
                </a:r>
              </a:p>
            </p:txBody>
          </p:sp>
          <p:sp>
            <p:nvSpPr>
              <p:cNvPr id="190505" name="Rectangle 41"/>
              <p:cNvSpPr>
                <a:spLocks noChangeArrowheads="1"/>
              </p:cNvSpPr>
              <p:nvPr/>
            </p:nvSpPr>
            <p:spPr bwMode="auto">
              <a:xfrm>
                <a:off x="3357" y="1973"/>
                <a:ext cx="497"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Organizational</a:t>
                </a:r>
              </a:p>
              <a:p>
                <a:pPr eaLnBrk="0" hangingPunct="0">
                  <a:lnSpc>
                    <a:spcPct val="90000"/>
                  </a:lnSpc>
                  <a:defRPr/>
                </a:pPr>
                <a:r>
                  <a:rPr lang="en-US" altLang="en-US" sz="600">
                    <a:solidFill>
                      <a:schemeClr val="bg1"/>
                    </a:solidFill>
                    <a:effectLst/>
                    <a:latin typeface="Arial Black" pitchFamily="34" charset="0"/>
                  </a:rPr>
                  <a:t>Actions</a:t>
                </a:r>
                <a:endParaRPr lang="en-US" sz="600">
                  <a:solidFill>
                    <a:schemeClr val="bg1"/>
                  </a:solidFill>
                  <a:effectLst/>
                  <a:latin typeface="Arial Black" pitchFamily="34" charset="0"/>
                </a:endParaRPr>
              </a:p>
            </p:txBody>
          </p:sp>
          <p:sp>
            <p:nvSpPr>
              <p:cNvPr id="190506" name="Rectangle 42"/>
              <p:cNvSpPr>
                <a:spLocks noChangeArrowheads="1"/>
              </p:cNvSpPr>
              <p:nvPr/>
            </p:nvSpPr>
            <p:spPr bwMode="auto">
              <a:xfrm>
                <a:off x="3124" y="2205"/>
                <a:ext cx="497"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Organizational</a:t>
                </a:r>
              </a:p>
              <a:p>
                <a:pPr eaLnBrk="0" hangingPunct="0">
                  <a:lnSpc>
                    <a:spcPct val="90000"/>
                  </a:lnSpc>
                  <a:defRPr/>
                </a:pPr>
                <a:r>
                  <a:rPr lang="en-US" sz="600">
                    <a:solidFill>
                      <a:schemeClr val="bg1"/>
                    </a:solidFill>
                    <a:effectLst/>
                    <a:latin typeface="Arial Black" pitchFamily="34" charset="0"/>
                  </a:rPr>
                  <a:t>Plans</a:t>
                </a:r>
              </a:p>
            </p:txBody>
          </p:sp>
          <p:sp>
            <p:nvSpPr>
              <p:cNvPr id="190507" name="Rectangle 43"/>
              <p:cNvSpPr>
                <a:spLocks noChangeArrowheads="1"/>
              </p:cNvSpPr>
              <p:nvPr/>
            </p:nvSpPr>
            <p:spPr bwMode="auto">
              <a:xfrm>
                <a:off x="3789" y="1973"/>
                <a:ext cx="47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Types of</a:t>
                </a:r>
              </a:p>
              <a:p>
                <a:pPr eaLnBrk="0" hangingPunct="0">
                  <a:lnSpc>
                    <a:spcPct val="90000"/>
                  </a:lnSpc>
                  <a:defRPr/>
                </a:pPr>
                <a:r>
                  <a:rPr lang="en-US" sz="600">
                    <a:solidFill>
                      <a:schemeClr val="bg1"/>
                    </a:solidFill>
                    <a:effectLst/>
                    <a:latin typeface="Arial Black" pitchFamily="34" charset="0"/>
                  </a:rPr>
                  <a:t>Organizations</a:t>
                </a:r>
              </a:p>
            </p:txBody>
          </p:sp>
        </p:grpSp>
        <p:grpSp>
          <p:nvGrpSpPr>
            <p:cNvPr id="6" name="Group 44"/>
            <p:cNvGrpSpPr>
              <a:grpSpLocks/>
            </p:cNvGrpSpPr>
            <p:nvPr/>
          </p:nvGrpSpPr>
          <p:grpSpPr bwMode="auto">
            <a:xfrm>
              <a:off x="4052" y="2205"/>
              <a:ext cx="1085" cy="790"/>
              <a:chOff x="4052" y="2205"/>
              <a:chExt cx="1085" cy="790"/>
            </a:xfrm>
          </p:grpSpPr>
          <p:sp>
            <p:nvSpPr>
              <p:cNvPr id="190509" name="Rectangle 45"/>
              <p:cNvSpPr>
                <a:spLocks noChangeArrowheads="1"/>
              </p:cNvSpPr>
              <p:nvPr/>
            </p:nvSpPr>
            <p:spPr bwMode="auto">
              <a:xfrm>
                <a:off x="4052" y="2205"/>
                <a:ext cx="47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Human</a:t>
                </a:r>
              </a:p>
              <a:p>
                <a:pPr eaLnBrk="0" hangingPunct="0">
                  <a:lnSpc>
                    <a:spcPct val="90000"/>
                  </a:lnSpc>
                  <a:defRPr/>
                </a:pPr>
                <a:r>
                  <a:rPr lang="en-US" sz="600">
                    <a:solidFill>
                      <a:schemeClr val="bg1"/>
                    </a:solidFill>
                    <a:effectLst/>
                    <a:latin typeface="Arial Black" pitchFamily="34" charset="0"/>
                  </a:rPr>
                  <a:t>Organizations</a:t>
                </a:r>
              </a:p>
            </p:txBody>
          </p:sp>
          <p:sp>
            <p:nvSpPr>
              <p:cNvPr id="190510" name="Rectangle 46"/>
              <p:cNvSpPr>
                <a:spLocks noChangeArrowheads="1"/>
              </p:cNvSpPr>
              <p:nvPr/>
            </p:nvSpPr>
            <p:spPr bwMode="auto">
              <a:xfrm>
                <a:off x="4262" y="2403"/>
                <a:ext cx="464"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Nations</a:t>
                </a:r>
              </a:p>
              <a:p>
                <a:pPr eaLnBrk="0" hangingPunct="0">
                  <a:lnSpc>
                    <a:spcPct val="90000"/>
                  </a:lnSpc>
                  <a:defRPr/>
                </a:pPr>
                <a:r>
                  <a:rPr lang="en-US" sz="600">
                    <a:solidFill>
                      <a:schemeClr val="bg1"/>
                    </a:solidFill>
                    <a:effectLst/>
                    <a:latin typeface="Arial Black" pitchFamily="34" charset="0"/>
                  </a:rPr>
                  <a:t>Governments</a:t>
                </a:r>
              </a:p>
              <a:p>
                <a:pPr eaLnBrk="0" hangingPunct="0">
                  <a:lnSpc>
                    <a:spcPct val="90000"/>
                  </a:lnSpc>
                  <a:defRPr/>
                </a:pPr>
                <a:r>
                  <a:rPr lang="en-US" sz="600">
                    <a:solidFill>
                      <a:schemeClr val="bg1"/>
                    </a:solidFill>
                    <a:effectLst/>
                    <a:latin typeface="Arial Black" pitchFamily="34" charset="0"/>
                  </a:rPr>
                  <a:t>Geo-Politics</a:t>
                </a:r>
              </a:p>
            </p:txBody>
          </p:sp>
          <p:sp>
            <p:nvSpPr>
              <p:cNvPr id="190511" name="Rectangle 47"/>
              <p:cNvSpPr>
                <a:spLocks noChangeArrowheads="1"/>
              </p:cNvSpPr>
              <p:nvPr/>
            </p:nvSpPr>
            <p:spPr bwMode="auto">
              <a:xfrm>
                <a:off x="4659" y="2781"/>
                <a:ext cx="478"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Business, </a:t>
                </a:r>
              </a:p>
              <a:p>
                <a:pPr eaLnBrk="0" hangingPunct="0">
                  <a:lnSpc>
                    <a:spcPct val="90000"/>
                  </a:lnSpc>
                  <a:defRPr/>
                </a:pPr>
                <a:r>
                  <a:rPr lang="en-US" sz="600">
                    <a:solidFill>
                      <a:schemeClr val="bg1"/>
                    </a:solidFill>
                    <a:effectLst/>
                    <a:latin typeface="Arial Black" pitchFamily="34" charset="0"/>
                  </a:rPr>
                  <a:t>Military</a:t>
                </a:r>
              </a:p>
              <a:p>
                <a:pPr eaLnBrk="0" hangingPunct="0">
                  <a:lnSpc>
                    <a:spcPct val="90000"/>
                  </a:lnSpc>
                  <a:defRPr/>
                </a:pPr>
                <a:r>
                  <a:rPr lang="en-US" sz="600">
                    <a:solidFill>
                      <a:schemeClr val="bg1"/>
                    </a:solidFill>
                    <a:effectLst/>
                    <a:latin typeface="Arial Black" pitchFamily="34" charset="0"/>
                  </a:rPr>
                  <a:t>Organizations</a:t>
                </a:r>
              </a:p>
            </p:txBody>
          </p:sp>
          <p:sp>
            <p:nvSpPr>
              <p:cNvPr id="190512" name="Rectangle 48"/>
              <p:cNvSpPr>
                <a:spLocks noChangeArrowheads="1"/>
              </p:cNvSpPr>
              <p:nvPr/>
            </p:nvSpPr>
            <p:spPr bwMode="auto">
              <a:xfrm>
                <a:off x="4557" y="2637"/>
                <a:ext cx="225"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Law</a:t>
                </a:r>
              </a:p>
            </p:txBody>
          </p:sp>
        </p:grpSp>
      </p:grpSp>
      <p:grpSp>
        <p:nvGrpSpPr>
          <p:cNvPr id="7" name="Group 49"/>
          <p:cNvGrpSpPr>
            <a:grpSpLocks/>
          </p:cNvGrpSpPr>
          <p:nvPr/>
        </p:nvGrpSpPr>
        <p:grpSpPr bwMode="auto">
          <a:xfrm>
            <a:off x="4772025" y="4186238"/>
            <a:ext cx="2578100" cy="858837"/>
            <a:chOff x="2998" y="2429"/>
            <a:chExt cx="1624" cy="541"/>
          </a:xfrm>
        </p:grpSpPr>
        <p:sp>
          <p:nvSpPr>
            <p:cNvPr id="190514" name="Rectangle 50"/>
            <p:cNvSpPr>
              <a:spLocks noChangeArrowheads="1"/>
            </p:cNvSpPr>
            <p:nvPr/>
          </p:nvSpPr>
          <p:spPr bwMode="auto">
            <a:xfrm>
              <a:off x="3405" y="2429"/>
              <a:ext cx="411"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Business &amp;</a:t>
              </a:r>
            </a:p>
            <a:p>
              <a:pPr eaLnBrk="0" hangingPunct="0">
                <a:lnSpc>
                  <a:spcPct val="90000"/>
                </a:lnSpc>
                <a:defRPr/>
              </a:pPr>
              <a:r>
                <a:rPr lang="en-US" sz="600">
                  <a:solidFill>
                    <a:schemeClr val="bg1"/>
                  </a:solidFill>
                  <a:effectLst/>
                  <a:latin typeface="Arial Black" pitchFamily="34" charset="0"/>
                </a:rPr>
                <a:t>Commerce</a:t>
              </a:r>
            </a:p>
          </p:txBody>
        </p:sp>
        <p:sp>
          <p:nvSpPr>
            <p:cNvPr id="190515" name="Rectangle 51"/>
            <p:cNvSpPr>
              <a:spLocks noChangeArrowheads="1"/>
            </p:cNvSpPr>
            <p:nvPr/>
          </p:nvSpPr>
          <p:spPr bwMode="auto">
            <a:xfrm>
              <a:off x="3892" y="2429"/>
              <a:ext cx="321"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Politics</a:t>
              </a:r>
            </a:p>
            <a:p>
              <a:pPr eaLnBrk="0" hangingPunct="0">
                <a:lnSpc>
                  <a:spcPct val="90000"/>
                </a:lnSpc>
                <a:defRPr/>
              </a:pPr>
              <a:r>
                <a:rPr lang="en-US" sz="600">
                  <a:solidFill>
                    <a:schemeClr val="bg1"/>
                  </a:solidFill>
                  <a:effectLst/>
                  <a:latin typeface="Arial Black" pitchFamily="34" charset="0"/>
                </a:rPr>
                <a:t>Warfare</a:t>
              </a:r>
            </a:p>
          </p:txBody>
        </p:sp>
        <p:sp>
          <p:nvSpPr>
            <p:cNvPr id="190516" name="Rectangle 52"/>
            <p:cNvSpPr>
              <a:spLocks noChangeArrowheads="1"/>
            </p:cNvSpPr>
            <p:nvPr/>
          </p:nvSpPr>
          <p:spPr bwMode="auto">
            <a:xfrm>
              <a:off x="4002" y="2611"/>
              <a:ext cx="446"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Professions</a:t>
              </a:r>
            </a:p>
            <a:p>
              <a:pPr eaLnBrk="0" hangingPunct="0">
                <a:lnSpc>
                  <a:spcPct val="90000"/>
                </a:lnSpc>
                <a:defRPr/>
              </a:pPr>
              <a:r>
                <a:rPr lang="en-US" sz="600">
                  <a:solidFill>
                    <a:schemeClr val="bg1"/>
                  </a:solidFill>
                  <a:effectLst/>
                  <a:latin typeface="Arial Black" pitchFamily="34" charset="0"/>
                </a:rPr>
                <a:t>Occupations</a:t>
              </a:r>
            </a:p>
          </p:txBody>
        </p:sp>
        <p:sp>
          <p:nvSpPr>
            <p:cNvPr id="190517" name="Rectangle 53"/>
            <p:cNvSpPr>
              <a:spLocks noChangeArrowheads="1"/>
            </p:cNvSpPr>
            <p:nvPr/>
          </p:nvSpPr>
          <p:spPr bwMode="auto">
            <a:xfrm>
              <a:off x="3183" y="2611"/>
              <a:ext cx="409"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Purchasing</a:t>
              </a:r>
            </a:p>
            <a:p>
              <a:pPr eaLnBrk="0" hangingPunct="0">
                <a:lnSpc>
                  <a:spcPct val="90000"/>
                </a:lnSpc>
                <a:defRPr/>
              </a:pPr>
              <a:r>
                <a:rPr lang="en-US" sz="600">
                  <a:solidFill>
                    <a:schemeClr val="bg1"/>
                  </a:solidFill>
                  <a:effectLst/>
                  <a:latin typeface="Arial Black" pitchFamily="34" charset="0"/>
                </a:rPr>
                <a:t>Shopping</a:t>
              </a:r>
            </a:p>
          </p:txBody>
        </p:sp>
        <p:sp>
          <p:nvSpPr>
            <p:cNvPr id="190518" name="Rectangle 54"/>
            <p:cNvSpPr>
              <a:spLocks noChangeArrowheads="1"/>
            </p:cNvSpPr>
            <p:nvPr/>
          </p:nvSpPr>
          <p:spPr bwMode="auto">
            <a:xfrm>
              <a:off x="3790" y="2808"/>
              <a:ext cx="526"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Travel</a:t>
              </a:r>
            </a:p>
            <a:p>
              <a:pPr eaLnBrk="0" hangingPunct="0">
                <a:lnSpc>
                  <a:spcPct val="90000"/>
                </a:lnSpc>
                <a:defRPr/>
              </a:pPr>
              <a:r>
                <a:rPr lang="en-US" sz="600">
                  <a:solidFill>
                    <a:schemeClr val="bg1"/>
                  </a:solidFill>
                  <a:effectLst/>
                  <a:latin typeface="Arial Black" pitchFamily="34" charset="0"/>
                </a:rPr>
                <a:t>Communication</a:t>
              </a:r>
            </a:p>
          </p:txBody>
        </p:sp>
        <p:sp>
          <p:nvSpPr>
            <p:cNvPr id="190519" name="Rectangle 55"/>
            <p:cNvSpPr>
              <a:spLocks noChangeArrowheads="1"/>
            </p:cNvSpPr>
            <p:nvPr/>
          </p:nvSpPr>
          <p:spPr bwMode="auto">
            <a:xfrm>
              <a:off x="3352" y="2808"/>
              <a:ext cx="504"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Transportation</a:t>
              </a:r>
            </a:p>
            <a:p>
              <a:pPr eaLnBrk="0" hangingPunct="0">
                <a:lnSpc>
                  <a:spcPct val="90000"/>
                </a:lnSpc>
                <a:defRPr/>
              </a:pPr>
              <a:r>
                <a:rPr lang="en-US" sz="600">
                  <a:solidFill>
                    <a:schemeClr val="bg1"/>
                  </a:solidFill>
                  <a:effectLst/>
                  <a:latin typeface="Arial Black" pitchFamily="34" charset="0"/>
                </a:rPr>
                <a:t>&amp; Logistics</a:t>
              </a:r>
            </a:p>
          </p:txBody>
        </p:sp>
        <p:sp>
          <p:nvSpPr>
            <p:cNvPr id="190520" name="Rectangle 56"/>
            <p:cNvSpPr>
              <a:spLocks noChangeArrowheads="1"/>
            </p:cNvSpPr>
            <p:nvPr/>
          </p:nvSpPr>
          <p:spPr bwMode="auto">
            <a:xfrm>
              <a:off x="2998" y="2808"/>
              <a:ext cx="365"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Social</a:t>
              </a:r>
            </a:p>
            <a:p>
              <a:pPr eaLnBrk="0" hangingPunct="0">
                <a:lnSpc>
                  <a:spcPct val="90000"/>
                </a:lnSpc>
                <a:defRPr/>
              </a:pPr>
              <a:r>
                <a:rPr lang="en-US" sz="600">
                  <a:solidFill>
                    <a:schemeClr val="bg1"/>
                  </a:solidFill>
                  <a:effectLst/>
                  <a:latin typeface="Arial Black" pitchFamily="34" charset="0"/>
                </a:rPr>
                <a:t>Activities</a:t>
              </a:r>
            </a:p>
          </p:txBody>
        </p:sp>
        <p:sp>
          <p:nvSpPr>
            <p:cNvPr id="190521" name="Rectangle 57"/>
            <p:cNvSpPr>
              <a:spLocks noChangeArrowheads="1"/>
            </p:cNvSpPr>
            <p:nvPr/>
          </p:nvSpPr>
          <p:spPr bwMode="auto">
            <a:xfrm>
              <a:off x="4267" y="2808"/>
              <a:ext cx="355"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Everyday</a:t>
              </a:r>
            </a:p>
            <a:p>
              <a:pPr eaLnBrk="0" hangingPunct="0">
                <a:lnSpc>
                  <a:spcPct val="90000"/>
                </a:lnSpc>
                <a:defRPr/>
              </a:pPr>
              <a:r>
                <a:rPr lang="en-US" sz="600">
                  <a:solidFill>
                    <a:schemeClr val="bg1"/>
                  </a:solidFill>
                  <a:effectLst/>
                  <a:latin typeface="Arial Black" pitchFamily="34" charset="0"/>
                </a:rPr>
                <a:t>Living</a:t>
              </a:r>
            </a:p>
          </p:txBody>
        </p:sp>
        <p:sp>
          <p:nvSpPr>
            <p:cNvPr id="190522" name="Rectangle 58"/>
            <p:cNvSpPr>
              <a:spLocks noChangeArrowheads="1"/>
            </p:cNvSpPr>
            <p:nvPr/>
          </p:nvSpPr>
          <p:spPr bwMode="auto">
            <a:xfrm>
              <a:off x="3556" y="2587"/>
              <a:ext cx="491"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Sports</a:t>
              </a:r>
            </a:p>
            <a:p>
              <a:pPr eaLnBrk="0" hangingPunct="0">
                <a:lnSpc>
                  <a:spcPct val="90000"/>
                </a:lnSpc>
                <a:defRPr/>
              </a:pPr>
              <a:r>
                <a:rPr lang="en-US" sz="600">
                  <a:solidFill>
                    <a:schemeClr val="bg1"/>
                  </a:solidFill>
                  <a:effectLst/>
                  <a:latin typeface="Arial Black" pitchFamily="34" charset="0"/>
                </a:rPr>
                <a:t>Recreation</a:t>
              </a:r>
            </a:p>
            <a:p>
              <a:pPr eaLnBrk="0" hangingPunct="0">
                <a:lnSpc>
                  <a:spcPct val="90000"/>
                </a:lnSpc>
                <a:defRPr/>
              </a:pPr>
              <a:r>
                <a:rPr lang="en-US" sz="600">
                  <a:solidFill>
                    <a:schemeClr val="bg1"/>
                  </a:solidFill>
                  <a:effectLst/>
                  <a:latin typeface="Arial Black" pitchFamily="34" charset="0"/>
                </a:rPr>
                <a:t>Entertainment</a:t>
              </a:r>
            </a:p>
          </p:txBody>
        </p:sp>
      </p:grpSp>
      <p:grpSp>
        <p:nvGrpSpPr>
          <p:cNvPr id="8" name="Group 59"/>
          <p:cNvGrpSpPr>
            <a:grpSpLocks/>
          </p:cNvGrpSpPr>
          <p:nvPr/>
        </p:nvGrpSpPr>
        <p:grpSpPr bwMode="auto">
          <a:xfrm>
            <a:off x="3563938" y="2486025"/>
            <a:ext cx="2070100" cy="1628775"/>
            <a:chOff x="2237" y="1358"/>
            <a:chExt cx="1304" cy="1026"/>
          </a:xfrm>
        </p:grpSpPr>
        <p:sp>
          <p:nvSpPr>
            <p:cNvPr id="190524" name="Rectangle 60"/>
            <p:cNvSpPr>
              <a:spLocks noChangeArrowheads="1"/>
            </p:cNvSpPr>
            <p:nvPr/>
          </p:nvSpPr>
          <p:spPr bwMode="auto">
            <a:xfrm>
              <a:off x="2886" y="1551"/>
              <a:ext cx="421"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r" eaLnBrk="0" hangingPunct="0">
                <a:lnSpc>
                  <a:spcPct val="90000"/>
                </a:lnSpc>
                <a:defRPr/>
              </a:pPr>
              <a:r>
                <a:rPr lang="en-US" altLang="en-US" sz="800">
                  <a:solidFill>
                    <a:schemeClr val="bg1"/>
                  </a:solidFill>
                  <a:effectLst/>
                  <a:latin typeface="Arial Black" pitchFamily="34" charset="0"/>
                </a:rPr>
                <a:t>Artifacts</a:t>
              </a:r>
              <a:endParaRPr lang="en-US" sz="600">
                <a:solidFill>
                  <a:schemeClr val="bg1"/>
                </a:solidFill>
                <a:effectLst/>
                <a:latin typeface="Arial Black" pitchFamily="34" charset="0"/>
              </a:endParaRPr>
            </a:p>
          </p:txBody>
        </p:sp>
        <p:sp>
          <p:nvSpPr>
            <p:cNvPr id="190525" name="Rectangle 61"/>
            <p:cNvSpPr>
              <a:spLocks noChangeArrowheads="1"/>
            </p:cNvSpPr>
            <p:nvPr/>
          </p:nvSpPr>
          <p:spPr bwMode="auto">
            <a:xfrm>
              <a:off x="2640" y="1769"/>
              <a:ext cx="479"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altLang="en-US" sz="800">
                  <a:solidFill>
                    <a:schemeClr val="bg1"/>
                  </a:solidFill>
                  <a:effectLst/>
                  <a:latin typeface="Arial Black" pitchFamily="34" charset="0"/>
                </a:rPr>
                <a:t>Movement</a:t>
              </a:r>
              <a:endParaRPr lang="en-US" sz="800">
                <a:solidFill>
                  <a:schemeClr val="bg1"/>
                </a:solidFill>
                <a:effectLst/>
                <a:latin typeface="Arial Black" pitchFamily="34" charset="0"/>
              </a:endParaRPr>
            </a:p>
          </p:txBody>
        </p:sp>
        <p:sp>
          <p:nvSpPr>
            <p:cNvPr id="190526" name="Rectangle 62"/>
            <p:cNvSpPr>
              <a:spLocks noChangeArrowheads="1"/>
            </p:cNvSpPr>
            <p:nvPr/>
          </p:nvSpPr>
          <p:spPr bwMode="auto">
            <a:xfrm>
              <a:off x="2410" y="1970"/>
              <a:ext cx="47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State Change</a:t>
              </a:r>
            </a:p>
            <a:p>
              <a:pPr eaLnBrk="0" hangingPunct="0">
                <a:lnSpc>
                  <a:spcPct val="90000"/>
                </a:lnSpc>
                <a:defRPr/>
              </a:pPr>
              <a:r>
                <a:rPr lang="en-US" altLang="en-US" sz="600">
                  <a:solidFill>
                    <a:schemeClr val="bg1"/>
                  </a:solidFill>
                  <a:effectLst/>
                  <a:latin typeface="Arial Black" pitchFamily="34" charset="0"/>
                </a:rPr>
                <a:t>Dynamics</a:t>
              </a:r>
              <a:endParaRPr lang="en-US" sz="600">
                <a:solidFill>
                  <a:schemeClr val="bg1"/>
                </a:solidFill>
                <a:effectLst/>
                <a:latin typeface="Arial Black" pitchFamily="34" charset="0"/>
              </a:endParaRPr>
            </a:p>
          </p:txBody>
        </p:sp>
        <p:sp>
          <p:nvSpPr>
            <p:cNvPr id="190527" name="Rectangle 63"/>
            <p:cNvSpPr>
              <a:spLocks noChangeArrowheads="1"/>
            </p:cNvSpPr>
            <p:nvPr/>
          </p:nvSpPr>
          <p:spPr bwMode="auto">
            <a:xfrm>
              <a:off x="2237" y="1717"/>
              <a:ext cx="360" cy="21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Materials</a:t>
              </a:r>
            </a:p>
            <a:p>
              <a:pPr eaLnBrk="0" hangingPunct="0">
                <a:lnSpc>
                  <a:spcPct val="90000"/>
                </a:lnSpc>
                <a:defRPr/>
              </a:pPr>
              <a:r>
                <a:rPr lang="en-US" sz="600">
                  <a:solidFill>
                    <a:schemeClr val="bg1"/>
                  </a:solidFill>
                  <a:effectLst/>
                  <a:latin typeface="Arial Black" pitchFamily="34" charset="0"/>
                </a:rPr>
                <a:t>Parts</a:t>
              </a:r>
            </a:p>
            <a:p>
              <a:pPr eaLnBrk="0" hangingPunct="0">
                <a:lnSpc>
                  <a:spcPct val="90000"/>
                </a:lnSpc>
                <a:defRPr/>
              </a:pPr>
              <a:r>
                <a:rPr lang="en-US" sz="600">
                  <a:solidFill>
                    <a:schemeClr val="bg1"/>
                  </a:solidFill>
                  <a:effectLst/>
                  <a:latin typeface="Arial Black" pitchFamily="34" charset="0"/>
                </a:rPr>
                <a:t>Statics</a:t>
              </a:r>
            </a:p>
          </p:txBody>
        </p:sp>
        <p:sp>
          <p:nvSpPr>
            <p:cNvPr id="190528" name="Rectangle 64"/>
            <p:cNvSpPr>
              <a:spLocks noChangeArrowheads="1"/>
            </p:cNvSpPr>
            <p:nvPr/>
          </p:nvSpPr>
          <p:spPr bwMode="auto">
            <a:xfrm>
              <a:off x="2678" y="2188"/>
              <a:ext cx="411"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Physical</a:t>
              </a:r>
            </a:p>
            <a:p>
              <a:pPr eaLnBrk="0" hangingPunct="0">
                <a:lnSpc>
                  <a:spcPct val="90000"/>
                </a:lnSpc>
                <a:defRPr/>
              </a:pPr>
              <a:r>
                <a:rPr lang="en-US" sz="800">
                  <a:solidFill>
                    <a:schemeClr val="bg1"/>
                  </a:solidFill>
                  <a:effectLst/>
                  <a:latin typeface="Arial Black" pitchFamily="34" charset="0"/>
                </a:rPr>
                <a:t>Agents</a:t>
              </a:r>
            </a:p>
          </p:txBody>
        </p:sp>
        <p:sp>
          <p:nvSpPr>
            <p:cNvPr id="190529" name="Rectangle 65"/>
            <p:cNvSpPr>
              <a:spLocks noChangeArrowheads="1"/>
            </p:cNvSpPr>
            <p:nvPr/>
          </p:nvSpPr>
          <p:spPr bwMode="auto">
            <a:xfrm>
              <a:off x="2458" y="1522"/>
              <a:ext cx="371"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600">
                  <a:solidFill>
                    <a:schemeClr val="bg1"/>
                  </a:solidFill>
                  <a:effectLst/>
                  <a:latin typeface="Arial Black" pitchFamily="34" charset="0"/>
                </a:rPr>
                <a:t>Borders</a:t>
              </a:r>
            </a:p>
            <a:p>
              <a:pPr eaLnBrk="0" hangingPunct="0">
                <a:lnSpc>
                  <a:spcPct val="90000"/>
                </a:lnSpc>
                <a:defRPr/>
              </a:pPr>
              <a:r>
                <a:rPr lang="en-US" altLang="en-US" sz="600">
                  <a:solidFill>
                    <a:schemeClr val="bg1"/>
                  </a:solidFill>
                  <a:effectLst/>
                  <a:latin typeface="Arial Black" pitchFamily="34" charset="0"/>
                </a:rPr>
                <a:t>Geometry</a:t>
              </a:r>
              <a:endParaRPr lang="en-US" sz="600">
                <a:solidFill>
                  <a:schemeClr val="bg1"/>
                </a:solidFill>
                <a:effectLst/>
                <a:latin typeface="Arial Black" pitchFamily="34" charset="0"/>
              </a:endParaRPr>
            </a:p>
          </p:txBody>
        </p:sp>
        <p:sp>
          <p:nvSpPr>
            <p:cNvPr id="190530" name="Rectangle 66"/>
            <p:cNvSpPr>
              <a:spLocks noChangeArrowheads="1"/>
            </p:cNvSpPr>
            <p:nvPr/>
          </p:nvSpPr>
          <p:spPr bwMode="auto">
            <a:xfrm>
              <a:off x="3066" y="1358"/>
              <a:ext cx="364"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r" eaLnBrk="0" hangingPunct="0">
                <a:lnSpc>
                  <a:spcPct val="90000"/>
                </a:lnSpc>
                <a:defRPr/>
              </a:pPr>
              <a:r>
                <a:rPr lang="en-US" altLang="en-US" sz="800">
                  <a:solidFill>
                    <a:schemeClr val="bg1"/>
                  </a:solidFill>
                  <a:effectLst/>
                  <a:latin typeface="Arial Black" pitchFamily="34" charset="0"/>
                </a:rPr>
                <a:t>Events</a:t>
              </a:r>
            </a:p>
            <a:p>
              <a:pPr algn="r" eaLnBrk="0" hangingPunct="0">
                <a:lnSpc>
                  <a:spcPct val="90000"/>
                </a:lnSpc>
                <a:defRPr/>
              </a:pPr>
              <a:r>
                <a:rPr lang="en-US" sz="800">
                  <a:solidFill>
                    <a:schemeClr val="bg1"/>
                  </a:solidFill>
                  <a:effectLst/>
                  <a:latin typeface="Arial Black" pitchFamily="34" charset="0"/>
                </a:rPr>
                <a:t>Scripts</a:t>
              </a:r>
            </a:p>
          </p:txBody>
        </p:sp>
        <p:sp>
          <p:nvSpPr>
            <p:cNvPr id="190531" name="Rectangle 67"/>
            <p:cNvSpPr>
              <a:spLocks noChangeArrowheads="1"/>
            </p:cNvSpPr>
            <p:nvPr/>
          </p:nvSpPr>
          <p:spPr bwMode="auto">
            <a:xfrm>
              <a:off x="2346" y="1372"/>
              <a:ext cx="300"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Spatial</a:t>
              </a:r>
            </a:p>
            <a:p>
              <a:pPr eaLnBrk="0" hangingPunct="0">
                <a:lnSpc>
                  <a:spcPct val="90000"/>
                </a:lnSpc>
                <a:defRPr/>
              </a:pPr>
              <a:r>
                <a:rPr lang="en-US" sz="600">
                  <a:solidFill>
                    <a:schemeClr val="bg1"/>
                  </a:solidFill>
                  <a:effectLst/>
                  <a:latin typeface="Arial Black" pitchFamily="34" charset="0"/>
                </a:rPr>
                <a:t>Paths</a:t>
              </a:r>
            </a:p>
          </p:txBody>
        </p:sp>
        <p:sp>
          <p:nvSpPr>
            <p:cNvPr id="190532" name="Rectangle 68"/>
            <p:cNvSpPr>
              <a:spLocks noChangeArrowheads="1"/>
            </p:cNvSpPr>
            <p:nvPr/>
          </p:nvSpPr>
          <p:spPr bwMode="auto">
            <a:xfrm>
              <a:off x="3158" y="1730"/>
              <a:ext cx="383"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Actors</a:t>
              </a:r>
            </a:p>
            <a:p>
              <a:pPr eaLnBrk="0" hangingPunct="0">
                <a:lnSpc>
                  <a:spcPct val="90000"/>
                </a:lnSpc>
                <a:defRPr/>
              </a:pPr>
              <a:r>
                <a:rPr lang="en-US" altLang="en-US" sz="800">
                  <a:solidFill>
                    <a:schemeClr val="bg1"/>
                  </a:solidFill>
                  <a:effectLst/>
                  <a:latin typeface="Arial Black" pitchFamily="34" charset="0"/>
                </a:rPr>
                <a:t>Actions</a:t>
              </a:r>
              <a:endParaRPr lang="en-US" sz="800">
                <a:solidFill>
                  <a:schemeClr val="bg1"/>
                </a:solidFill>
                <a:effectLst/>
                <a:latin typeface="Arial Black" pitchFamily="34" charset="0"/>
              </a:endParaRPr>
            </a:p>
          </p:txBody>
        </p:sp>
        <p:sp>
          <p:nvSpPr>
            <p:cNvPr id="190533" name="Rectangle 69"/>
            <p:cNvSpPr>
              <a:spLocks noChangeArrowheads="1"/>
            </p:cNvSpPr>
            <p:nvPr/>
          </p:nvSpPr>
          <p:spPr bwMode="auto">
            <a:xfrm>
              <a:off x="2956" y="1957"/>
              <a:ext cx="315"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Plans</a:t>
              </a:r>
            </a:p>
            <a:p>
              <a:pPr eaLnBrk="0" hangingPunct="0">
                <a:lnSpc>
                  <a:spcPct val="90000"/>
                </a:lnSpc>
                <a:defRPr/>
              </a:pPr>
              <a:r>
                <a:rPr lang="en-US" sz="800">
                  <a:solidFill>
                    <a:schemeClr val="bg1"/>
                  </a:solidFill>
                  <a:effectLst/>
                  <a:latin typeface="Arial Black" pitchFamily="34" charset="0"/>
                </a:rPr>
                <a:t>Goals</a:t>
              </a:r>
            </a:p>
          </p:txBody>
        </p:sp>
      </p:grpSp>
      <p:grpSp>
        <p:nvGrpSpPr>
          <p:cNvPr id="9" name="Group 70"/>
          <p:cNvGrpSpPr>
            <a:grpSpLocks/>
          </p:cNvGrpSpPr>
          <p:nvPr/>
        </p:nvGrpSpPr>
        <p:grpSpPr bwMode="auto">
          <a:xfrm>
            <a:off x="2774950" y="2287588"/>
            <a:ext cx="3709988" cy="1854200"/>
            <a:chOff x="1740" y="1233"/>
            <a:chExt cx="2337" cy="1168"/>
          </a:xfrm>
        </p:grpSpPr>
        <p:sp>
          <p:nvSpPr>
            <p:cNvPr id="190535" name="Rectangle 71"/>
            <p:cNvSpPr>
              <a:spLocks noChangeArrowheads="1"/>
            </p:cNvSpPr>
            <p:nvPr/>
          </p:nvSpPr>
          <p:spPr bwMode="auto">
            <a:xfrm>
              <a:off x="3182" y="1233"/>
              <a:ext cx="334"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altLang="en-US" sz="1000">
                  <a:solidFill>
                    <a:schemeClr val="bg1"/>
                  </a:solidFill>
                  <a:effectLst/>
                  <a:latin typeface="Arial Black" pitchFamily="34" charset="0"/>
                </a:rPr>
                <a:t>Time</a:t>
              </a:r>
              <a:endParaRPr lang="en-US" sz="1000">
                <a:solidFill>
                  <a:schemeClr val="bg1"/>
                </a:solidFill>
                <a:effectLst/>
                <a:latin typeface="Arial Black" pitchFamily="34" charset="0"/>
              </a:endParaRPr>
            </a:p>
          </p:txBody>
        </p:sp>
        <p:sp>
          <p:nvSpPr>
            <p:cNvPr id="190536" name="Rectangle 72"/>
            <p:cNvSpPr>
              <a:spLocks noChangeArrowheads="1"/>
            </p:cNvSpPr>
            <p:nvPr/>
          </p:nvSpPr>
          <p:spPr bwMode="auto">
            <a:xfrm>
              <a:off x="3371" y="1488"/>
              <a:ext cx="422"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Agents</a:t>
              </a:r>
              <a:endParaRPr lang="en-US" sz="1000">
                <a:solidFill>
                  <a:schemeClr val="bg1"/>
                </a:solidFill>
                <a:effectLst/>
                <a:latin typeface="Arial Black" pitchFamily="34" charset="0"/>
              </a:endParaRPr>
            </a:p>
          </p:txBody>
        </p:sp>
        <p:sp>
          <p:nvSpPr>
            <p:cNvPr id="190537" name="Rectangle 73"/>
            <p:cNvSpPr>
              <a:spLocks noChangeArrowheads="1"/>
            </p:cNvSpPr>
            <p:nvPr/>
          </p:nvSpPr>
          <p:spPr bwMode="auto">
            <a:xfrm>
              <a:off x="2228" y="1233"/>
              <a:ext cx="386" cy="144"/>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algn="l" eaLnBrk="0" hangingPunct="0">
                <a:lnSpc>
                  <a:spcPct val="90000"/>
                </a:lnSpc>
                <a:defRPr/>
              </a:pPr>
              <a:r>
                <a:rPr lang="en-US" altLang="en-US" sz="1000">
                  <a:solidFill>
                    <a:schemeClr val="bg1"/>
                  </a:solidFill>
                  <a:effectLst/>
                  <a:latin typeface="Arial Black" pitchFamily="34" charset="0"/>
                </a:rPr>
                <a:t>Space</a:t>
              </a:r>
              <a:endParaRPr lang="en-US" sz="1000">
                <a:solidFill>
                  <a:schemeClr val="bg1"/>
                </a:solidFill>
                <a:effectLst/>
                <a:latin typeface="Arial Black" pitchFamily="34" charset="0"/>
              </a:endParaRPr>
            </a:p>
          </p:txBody>
        </p:sp>
        <p:sp>
          <p:nvSpPr>
            <p:cNvPr id="190538" name="Rectangle 74"/>
            <p:cNvSpPr>
              <a:spLocks noChangeArrowheads="1"/>
            </p:cNvSpPr>
            <p:nvPr/>
          </p:nvSpPr>
          <p:spPr bwMode="auto">
            <a:xfrm>
              <a:off x="1956" y="1492"/>
              <a:ext cx="485" cy="22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85000"/>
                </a:lnSpc>
                <a:defRPr/>
              </a:pPr>
              <a:r>
                <a:rPr lang="en-US" altLang="en-US" sz="1000">
                  <a:solidFill>
                    <a:schemeClr val="bg1"/>
                  </a:solidFill>
                  <a:effectLst/>
                  <a:latin typeface="Arial Black" pitchFamily="34" charset="0"/>
                </a:rPr>
                <a:t>Physical</a:t>
              </a:r>
            </a:p>
            <a:p>
              <a:pPr eaLnBrk="0" hangingPunct="0">
                <a:lnSpc>
                  <a:spcPct val="85000"/>
                </a:lnSpc>
                <a:defRPr/>
              </a:pPr>
              <a:r>
                <a:rPr lang="en-US" sz="1000">
                  <a:solidFill>
                    <a:schemeClr val="bg1"/>
                  </a:solidFill>
                  <a:effectLst/>
                  <a:latin typeface="Arial Black" pitchFamily="34" charset="0"/>
                </a:rPr>
                <a:t>Objects</a:t>
              </a:r>
            </a:p>
          </p:txBody>
        </p:sp>
        <p:sp>
          <p:nvSpPr>
            <p:cNvPr id="190539" name="Rectangle 75"/>
            <p:cNvSpPr>
              <a:spLocks noChangeArrowheads="1"/>
            </p:cNvSpPr>
            <p:nvPr/>
          </p:nvSpPr>
          <p:spPr bwMode="auto">
            <a:xfrm>
              <a:off x="1747" y="2171"/>
              <a:ext cx="422"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Human</a:t>
              </a:r>
            </a:p>
            <a:p>
              <a:pPr eaLnBrk="0" hangingPunct="0">
                <a:lnSpc>
                  <a:spcPct val="90000"/>
                </a:lnSpc>
                <a:defRPr/>
              </a:pPr>
              <a:r>
                <a:rPr lang="en-US" sz="1000">
                  <a:solidFill>
                    <a:schemeClr val="bg1"/>
                  </a:solidFill>
                  <a:effectLst/>
                  <a:latin typeface="Arial Black" pitchFamily="34" charset="0"/>
                </a:rPr>
                <a:t>Beings</a:t>
              </a:r>
            </a:p>
          </p:txBody>
        </p:sp>
        <p:sp>
          <p:nvSpPr>
            <p:cNvPr id="190540" name="Rectangle 76"/>
            <p:cNvSpPr>
              <a:spLocks noChangeArrowheads="1"/>
            </p:cNvSpPr>
            <p:nvPr/>
          </p:nvSpPr>
          <p:spPr bwMode="auto">
            <a:xfrm>
              <a:off x="3620" y="1716"/>
              <a:ext cx="409"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Organ-</a:t>
              </a:r>
            </a:p>
            <a:p>
              <a:pPr eaLnBrk="0" hangingPunct="0">
                <a:lnSpc>
                  <a:spcPct val="90000"/>
                </a:lnSpc>
                <a:defRPr/>
              </a:pPr>
              <a:r>
                <a:rPr lang="en-US" altLang="en-US" sz="1000">
                  <a:solidFill>
                    <a:schemeClr val="bg1"/>
                  </a:solidFill>
                  <a:effectLst/>
                  <a:latin typeface="Arial Black" pitchFamily="34" charset="0"/>
                </a:rPr>
                <a:t>ization</a:t>
              </a:r>
              <a:endParaRPr lang="en-US" sz="1000">
                <a:solidFill>
                  <a:schemeClr val="bg1"/>
                </a:solidFill>
                <a:effectLst/>
                <a:latin typeface="Arial Black" pitchFamily="34" charset="0"/>
              </a:endParaRPr>
            </a:p>
          </p:txBody>
        </p:sp>
        <p:sp>
          <p:nvSpPr>
            <p:cNvPr id="190541" name="Rectangle 77"/>
            <p:cNvSpPr>
              <a:spLocks noChangeArrowheads="1"/>
            </p:cNvSpPr>
            <p:nvPr/>
          </p:nvSpPr>
          <p:spPr bwMode="auto">
            <a:xfrm>
              <a:off x="3542" y="2171"/>
              <a:ext cx="535"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Human</a:t>
              </a:r>
            </a:p>
            <a:p>
              <a:pPr eaLnBrk="0" hangingPunct="0">
                <a:lnSpc>
                  <a:spcPct val="90000"/>
                </a:lnSpc>
                <a:defRPr/>
              </a:pPr>
              <a:r>
                <a:rPr lang="en-US" sz="1000">
                  <a:solidFill>
                    <a:schemeClr val="bg1"/>
                  </a:solidFill>
                  <a:effectLst/>
                  <a:latin typeface="Arial Black" pitchFamily="34" charset="0"/>
                </a:rPr>
                <a:t>Activities</a:t>
              </a:r>
            </a:p>
          </p:txBody>
        </p:sp>
        <p:sp>
          <p:nvSpPr>
            <p:cNvPr id="190542" name="Rectangle 78"/>
            <p:cNvSpPr>
              <a:spLocks noChangeArrowheads="1"/>
            </p:cNvSpPr>
            <p:nvPr/>
          </p:nvSpPr>
          <p:spPr bwMode="auto">
            <a:xfrm>
              <a:off x="1740" y="1716"/>
              <a:ext cx="409" cy="23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1000">
                  <a:solidFill>
                    <a:schemeClr val="bg1"/>
                  </a:solidFill>
                  <a:effectLst/>
                  <a:latin typeface="Arial Black" pitchFamily="34" charset="0"/>
                </a:rPr>
                <a:t>Living</a:t>
              </a:r>
            </a:p>
            <a:p>
              <a:pPr eaLnBrk="0" hangingPunct="0">
                <a:lnSpc>
                  <a:spcPct val="90000"/>
                </a:lnSpc>
                <a:defRPr/>
              </a:pPr>
              <a:r>
                <a:rPr lang="en-US" sz="1000">
                  <a:solidFill>
                    <a:schemeClr val="bg1"/>
                  </a:solidFill>
                  <a:effectLst/>
                  <a:latin typeface="Arial Black" pitchFamily="34" charset="0"/>
                </a:rPr>
                <a:t>Things</a:t>
              </a:r>
            </a:p>
          </p:txBody>
        </p:sp>
      </p:grpSp>
      <p:grpSp>
        <p:nvGrpSpPr>
          <p:cNvPr id="10" name="Group 79"/>
          <p:cNvGrpSpPr>
            <a:grpSpLocks/>
          </p:cNvGrpSpPr>
          <p:nvPr/>
        </p:nvGrpSpPr>
        <p:grpSpPr bwMode="auto">
          <a:xfrm>
            <a:off x="995363" y="3436938"/>
            <a:ext cx="3914775" cy="1608137"/>
            <a:chOff x="619" y="1957"/>
            <a:chExt cx="2466" cy="1013"/>
          </a:xfrm>
        </p:grpSpPr>
        <p:grpSp>
          <p:nvGrpSpPr>
            <p:cNvPr id="11" name="Group 80"/>
            <p:cNvGrpSpPr>
              <a:grpSpLocks/>
            </p:cNvGrpSpPr>
            <p:nvPr/>
          </p:nvGrpSpPr>
          <p:grpSpPr bwMode="auto">
            <a:xfrm>
              <a:off x="1517" y="1957"/>
              <a:ext cx="1568" cy="834"/>
              <a:chOff x="1517" y="1957"/>
              <a:chExt cx="1568" cy="834"/>
            </a:xfrm>
          </p:grpSpPr>
          <p:sp>
            <p:nvSpPr>
              <p:cNvPr id="190545" name="Rectangle 81"/>
              <p:cNvSpPr>
                <a:spLocks noChangeArrowheads="1"/>
              </p:cNvSpPr>
              <p:nvPr/>
            </p:nvSpPr>
            <p:spPr bwMode="auto">
              <a:xfrm>
                <a:off x="2659" y="2595"/>
                <a:ext cx="426"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Social</a:t>
                </a:r>
              </a:p>
              <a:p>
                <a:pPr eaLnBrk="0" hangingPunct="0">
                  <a:lnSpc>
                    <a:spcPct val="90000"/>
                  </a:lnSpc>
                  <a:defRPr/>
                </a:pPr>
                <a:r>
                  <a:rPr lang="en-US" sz="800">
                    <a:solidFill>
                      <a:schemeClr val="bg1"/>
                    </a:solidFill>
                    <a:effectLst/>
                    <a:latin typeface="Arial Black" pitchFamily="34" charset="0"/>
                  </a:rPr>
                  <a:t>Behavior</a:t>
                </a:r>
              </a:p>
            </p:txBody>
          </p:sp>
          <p:sp>
            <p:nvSpPr>
              <p:cNvPr id="190546" name="Rectangle 82"/>
              <p:cNvSpPr>
                <a:spLocks noChangeArrowheads="1"/>
              </p:cNvSpPr>
              <p:nvPr/>
            </p:nvSpPr>
            <p:spPr bwMode="auto">
              <a:xfrm>
                <a:off x="2001" y="1957"/>
                <a:ext cx="333" cy="196"/>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Life</a:t>
                </a:r>
              </a:p>
              <a:p>
                <a:pPr eaLnBrk="0" hangingPunct="0">
                  <a:lnSpc>
                    <a:spcPct val="90000"/>
                  </a:lnSpc>
                  <a:defRPr/>
                </a:pPr>
                <a:r>
                  <a:rPr lang="en-US" sz="800">
                    <a:solidFill>
                      <a:schemeClr val="bg1"/>
                    </a:solidFill>
                    <a:effectLst/>
                    <a:latin typeface="Arial Black" pitchFamily="34" charset="0"/>
                  </a:rPr>
                  <a:t>Forms</a:t>
                </a:r>
              </a:p>
            </p:txBody>
          </p:sp>
          <p:sp>
            <p:nvSpPr>
              <p:cNvPr id="190547" name="Rectangle 83"/>
              <p:cNvSpPr>
                <a:spLocks noChangeArrowheads="1"/>
              </p:cNvSpPr>
              <p:nvPr/>
            </p:nvSpPr>
            <p:spPr bwMode="auto">
              <a:xfrm>
                <a:off x="2415" y="2446"/>
                <a:ext cx="397"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Animals</a:t>
                </a:r>
              </a:p>
            </p:txBody>
          </p:sp>
          <p:sp>
            <p:nvSpPr>
              <p:cNvPr id="190548" name="Rectangle 84"/>
              <p:cNvSpPr>
                <a:spLocks noChangeArrowheads="1"/>
              </p:cNvSpPr>
              <p:nvPr/>
            </p:nvSpPr>
            <p:spPr bwMode="auto">
              <a:xfrm>
                <a:off x="2222" y="2221"/>
                <a:ext cx="336"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Plants</a:t>
                </a:r>
              </a:p>
            </p:txBody>
          </p:sp>
          <p:sp>
            <p:nvSpPr>
              <p:cNvPr id="190549" name="Rectangle 85"/>
              <p:cNvSpPr>
                <a:spLocks noChangeArrowheads="1"/>
              </p:cNvSpPr>
              <p:nvPr/>
            </p:nvSpPr>
            <p:spPr bwMode="auto">
              <a:xfrm>
                <a:off x="1517" y="1991"/>
                <a:ext cx="394" cy="127"/>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800">
                    <a:solidFill>
                      <a:schemeClr val="bg1"/>
                    </a:solidFill>
                    <a:effectLst/>
                    <a:latin typeface="Arial Black" pitchFamily="34" charset="0"/>
                  </a:rPr>
                  <a:t>Ecology</a:t>
                </a:r>
              </a:p>
            </p:txBody>
          </p:sp>
        </p:grpSp>
        <p:grpSp>
          <p:nvGrpSpPr>
            <p:cNvPr id="12" name="Group 86"/>
            <p:cNvGrpSpPr>
              <a:grpSpLocks/>
            </p:cNvGrpSpPr>
            <p:nvPr/>
          </p:nvGrpSpPr>
          <p:grpSpPr bwMode="auto">
            <a:xfrm>
              <a:off x="619" y="2205"/>
              <a:ext cx="1033" cy="765"/>
              <a:chOff x="619" y="2205"/>
              <a:chExt cx="1033" cy="765"/>
            </a:xfrm>
          </p:grpSpPr>
          <p:sp>
            <p:nvSpPr>
              <p:cNvPr id="190551" name="Rectangle 87"/>
              <p:cNvSpPr>
                <a:spLocks noChangeArrowheads="1"/>
              </p:cNvSpPr>
              <p:nvPr/>
            </p:nvSpPr>
            <p:spPr bwMode="auto">
              <a:xfrm>
                <a:off x="1254" y="2205"/>
                <a:ext cx="39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Natural</a:t>
                </a:r>
              </a:p>
              <a:p>
                <a:pPr eaLnBrk="0" hangingPunct="0">
                  <a:lnSpc>
                    <a:spcPct val="90000"/>
                  </a:lnSpc>
                  <a:defRPr/>
                </a:pPr>
                <a:r>
                  <a:rPr lang="en-US" sz="600">
                    <a:solidFill>
                      <a:schemeClr val="bg1"/>
                    </a:solidFill>
                    <a:effectLst/>
                    <a:latin typeface="Arial Black" pitchFamily="34" charset="0"/>
                  </a:rPr>
                  <a:t>Geography</a:t>
                </a:r>
              </a:p>
            </p:txBody>
          </p:sp>
          <p:sp>
            <p:nvSpPr>
              <p:cNvPr id="190552" name="Rectangle 88"/>
              <p:cNvSpPr>
                <a:spLocks noChangeArrowheads="1"/>
              </p:cNvSpPr>
              <p:nvPr/>
            </p:nvSpPr>
            <p:spPr bwMode="auto">
              <a:xfrm>
                <a:off x="619" y="2808"/>
                <a:ext cx="462"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Earth &amp;</a:t>
                </a:r>
              </a:p>
              <a:p>
                <a:pPr eaLnBrk="0" hangingPunct="0">
                  <a:lnSpc>
                    <a:spcPct val="90000"/>
                  </a:lnSpc>
                  <a:defRPr/>
                </a:pPr>
                <a:r>
                  <a:rPr lang="en-US" sz="600">
                    <a:solidFill>
                      <a:schemeClr val="bg1"/>
                    </a:solidFill>
                    <a:effectLst/>
                    <a:latin typeface="Arial Black" pitchFamily="34" charset="0"/>
                  </a:rPr>
                  <a:t>Solar System</a:t>
                </a:r>
              </a:p>
            </p:txBody>
          </p:sp>
          <p:sp>
            <p:nvSpPr>
              <p:cNvPr id="190553" name="Rectangle 89"/>
              <p:cNvSpPr>
                <a:spLocks noChangeArrowheads="1"/>
              </p:cNvSpPr>
              <p:nvPr/>
            </p:nvSpPr>
            <p:spPr bwMode="auto">
              <a:xfrm>
                <a:off x="1049" y="2429"/>
                <a:ext cx="398" cy="16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Political</a:t>
                </a:r>
              </a:p>
              <a:p>
                <a:pPr eaLnBrk="0" hangingPunct="0">
                  <a:lnSpc>
                    <a:spcPct val="90000"/>
                  </a:lnSpc>
                  <a:defRPr/>
                </a:pPr>
                <a:r>
                  <a:rPr lang="en-US" sz="600">
                    <a:solidFill>
                      <a:schemeClr val="bg1"/>
                    </a:solidFill>
                    <a:effectLst/>
                    <a:latin typeface="Arial Black" pitchFamily="34" charset="0"/>
                  </a:rPr>
                  <a:t>Geography</a:t>
                </a:r>
              </a:p>
            </p:txBody>
          </p:sp>
          <p:sp>
            <p:nvSpPr>
              <p:cNvPr id="190554" name="Rectangle 90"/>
              <p:cNvSpPr>
                <a:spLocks noChangeArrowheads="1"/>
              </p:cNvSpPr>
              <p:nvPr/>
            </p:nvSpPr>
            <p:spPr bwMode="auto">
              <a:xfrm>
                <a:off x="891" y="2637"/>
                <a:ext cx="334" cy="110"/>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sz="600">
                    <a:solidFill>
                      <a:schemeClr val="bg1"/>
                    </a:solidFill>
                    <a:effectLst/>
                    <a:latin typeface="Arial Black" pitchFamily="34" charset="0"/>
                  </a:rPr>
                  <a:t>Weather</a:t>
                </a:r>
              </a:p>
            </p:txBody>
          </p:sp>
        </p:grpSp>
      </p:grpSp>
      <p:sp>
        <p:nvSpPr>
          <p:cNvPr id="190555" name="Rectangle 91"/>
          <p:cNvSpPr>
            <a:spLocks noChangeArrowheads="1"/>
          </p:cNvSpPr>
          <p:nvPr/>
        </p:nvSpPr>
        <p:spPr bwMode="auto">
          <a:xfrm>
            <a:off x="1958975" y="5281613"/>
            <a:ext cx="5226050" cy="366712"/>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r>
              <a:rPr lang="en-US" altLang="en-US" sz="2000">
                <a:solidFill>
                  <a:schemeClr val="bg1"/>
                </a:solidFill>
                <a:effectLst/>
                <a:latin typeface="Arial Black" pitchFamily="34" charset="0"/>
              </a:rPr>
              <a:t>General Knowledge about Terrorism</a:t>
            </a:r>
            <a:endParaRPr lang="en-US" sz="1600">
              <a:solidFill>
                <a:schemeClr val="bg1"/>
              </a:solidFill>
              <a:effectLst/>
              <a:latin typeface="Arial Black" pitchFamily="34" charset="0"/>
            </a:endParaRPr>
          </a:p>
        </p:txBody>
      </p:sp>
      <p:sp>
        <p:nvSpPr>
          <p:cNvPr id="68633" name="Rectangle 92"/>
          <p:cNvSpPr>
            <a:spLocks noChangeArrowheads="1"/>
          </p:cNvSpPr>
          <p:nvPr/>
        </p:nvSpPr>
        <p:spPr bwMode="auto">
          <a:xfrm>
            <a:off x="31750" y="5865813"/>
            <a:ext cx="9086850" cy="876300"/>
          </a:xfrm>
          <a:prstGeom prst="rect">
            <a:avLst/>
          </a:prstGeom>
          <a:solidFill>
            <a:srgbClr val="000099"/>
          </a:solidFill>
          <a:ln w="12700">
            <a:noFill/>
            <a:miter lim="800000"/>
            <a:headEnd/>
            <a:tailEnd/>
          </a:ln>
          <a:effectLst>
            <a:prstShdw prst="shdw17" dist="17961" dir="2700000">
              <a:srgbClr val="00005C"/>
            </a:prstShdw>
          </a:effectLst>
        </p:spPr>
        <p:txBody>
          <a:bodyPr vert="horz" wrap="none" lIns="91440" tIns="45720" rIns="91440" bIns="45720" numCol="1" anchor="ctr" anchorCtr="0" compatLnSpc="1">
            <a:prstTxWarp prst="textNoShape">
              <a:avLst/>
            </a:prstTxWarp>
          </a:bodyPr>
          <a:lstStyle/>
          <a:p>
            <a:pPr eaLnBrk="0" hangingPunct="0">
              <a:lnSpc>
                <a:spcPct val="90000"/>
              </a:lnSpc>
            </a:pPr>
            <a:endParaRPr lang="en-US" sz="1400">
              <a:solidFill>
                <a:schemeClr val="bg1"/>
              </a:solidFill>
              <a:effectLst/>
              <a:latin typeface="Arial Black" pitchFamily="34" charset="0"/>
            </a:endParaRPr>
          </a:p>
          <a:p>
            <a:pPr eaLnBrk="0" hangingPunct="0"/>
            <a:endParaRPr lang="en-US" sz="2400">
              <a:effectLst/>
              <a:latin typeface="Times New Roman" pitchFamily="18" charset="0"/>
            </a:endParaRPr>
          </a:p>
        </p:txBody>
      </p:sp>
      <p:sp>
        <p:nvSpPr>
          <p:cNvPr id="68634" name="Rectangle 93"/>
          <p:cNvSpPr>
            <a:spLocks noChangeArrowheads="1"/>
          </p:cNvSpPr>
          <p:nvPr/>
        </p:nvSpPr>
        <p:spPr bwMode="auto">
          <a:xfrm>
            <a:off x="174625" y="5907088"/>
            <a:ext cx="8816975" cy="793750"/>
          </a:xfrm>
          <a:prstGeom prst="rect">
            <a:avLst/>
          </a:prstGeom>
          <a:solidFill>
            <a:srgbClr val="000099"/>
          </a:solidFill>
          <a:ln w="12700">
            <a:noFill/>
            <a:miter lim="800000"/>
            <a:headEnd/>
            <a:tailEnd/>
          </a:ln>
          <a:effectLst>
            <a:prstShdw prst="shdw17" dist="17961" dir="2700000">
              <a:srgbClr val="00005C"/>
            </a:prstShdw>
          </a:effectLst>
        </p:spPr>
        <p:txBody>
          <a:bodyPr vert="horz" wrap="none" lIns="91440" tIns="45720" rIns="91440" bIns="45720" numCol="1" anchor="ctr" anchorCtr="0" compatLnSpc="1">
            <a:prstTxWarp prst="textNoShape">
              <a:avLst/>
            </a:prstTxWarp>
          </a:bodyPr>
          <a:lstStyle/>
          <a:p>
            <a:pPr eaLnBrk="0" hangingPunct="0">
              <a:lnSpc>
                <a:spcPct val="90000"/>
              </a:lnSpc>
            </a:pPr>
            <a:endParaRPr lang="en-US" sz="1400">
              <a:solidFill>
                <a:schemeClr val="bg1"/>
              </a:solidFill>
              <a:effectLst/>
              <a:latin typeface="Arial Black" pitchFamily="34" charset="0"/>
            </a:endParaRPr>
          </a:p>
          <a:p>
            <a:pPr eaLnBrk="0" hangingPunct="0"/>
            <a:endParaRPr lang="en-US" sz="2400">
              <a:effectLst/>
              <a:latin typeface="Times New Roman" pitchFamily="18" charset="0"/>
            </a:endParaRPr>
          </a:p>
        </p:txBody>
      </p:sp>
      <p:sp>
        <p:nvSpPr>
          <p:cNvPr id="190558" name="Rectangle 94"/>
          <p:cNvSpPr>
            <a:spLocks noChangeArrowheads="1"/>
          </p:cNvSpPr>
          <p:nvPr/>
        </p:nvSpPr>
        <p:spPr bwMode="auto">
          <a:xfrm>
            <a:off x="1846263" y="5721350"/>
            <a:ext cx="5453062" cy="915988"/>
          </a:xfrm>
          <a:prstGeom prst="rect">
            <a:avLst/>
          </a:prstGeom>
          <a:noFill/>
          <a:ln w="12700">
            <a:noFill/>
            <a:miter lim="800000"/>
            <a:headEnd/>
            <a:tailEnd/>
          </a:ln>
          <a:effectLst>
            <a:outerShdw dist="17961" dir="2700000" algn="ctr" rotWithShape="0">
              <a:schemeClr val="tx1"/>
            </a:outerShdw>
          </a:effectLst>
        </p:spPr>
        <p:txBody>
          <a:bodyPr vert="horz" wrap="none" lIns="91440" tIns="45720" rIns="91440" bIns="45720" numCol="1" anchor="t" anchorCtr="0" compatLnSpc="1">
            <a:prstTxWarp prst="textNoShape">
              <a:avLst/>
            </a:prstTxWarp>
            <a:spAutoFit/>
          </a:bodyPr>
          <a:lstStyle/>
          <a:p>
            <a:pPr eaLnBrk="0" hangingPunct="0">
              <a:lnSpc>
                <a:spcPct val="90000"/>
              </a:lnSpc>
              <a:defRPr/>
            </a:pPr>
            <a:endParaRPr lang="en-US" altLang="en-US" sz="2000">
              <a:solidFill>
                <a:schemeClr val="bg1"/>
              </a:solidFill>
              <a:effectLst/>
              <a:latin typeface="Arial Black" pitchFamily="34" charset="0"/>
            </a:endParaRPr>
          </a:p>
          <a:p>
            <a:pPr eaLnBrk="0" hangingPunct="0">
              <a:lnSpc>
                <a:spcPct val="90000"/>
              </a:lnSpc>
              <a:defRPr/>
            </a:pPr>
            <a:r>
              <a:rPr lang="en-US" sz="2000">
                <a:solidFill>
                  <a:schemeClr val="bg1"/>
                </a:solidFill>
                <a:effectLst/>
                <a:latin typeface="Arial Black" pitchFamily="34" charset="0"/>
              </a:rPr>
              <a:t>Specific data, facts, and observations</a:t>
            </a:r>
          </a:p>
          <a:p>
            <a:pPr eaLnBrk="0" hangingPunct="0">
              <a:lnSpc>
                <a:spcPct val="90000"/>
              </a:lnSpc>
              <a:defRPr/>
            </a:pPr>
            <a:r>
              <a:rPr lang="en-US" sz="2000">
                <a:solidFill>
                  <a:schemeClr val="bg1"/>
                </a:solidFill>
                <a:effectLst/>
                <a:latin typeface="Arial Black" pitchFamily="34" charset="0"/>
              </a:rPr>
              <a:t>about terrorist groups and activities</a:t>
            </a:r>
          </a:p>
        </p:txBody>
      </p:sp>
      <p:sp>
        <p:nvSpPr>
          <p:cNvPr id="190559" name="AutoShape 95"/>
          <p:cNvSpPr>
            <a:spLocks noChangeArrowheads="1"/>
          </p:cNvSpPr>
          <p:nvPr/>
        </p:nvSpPr>
        <p:spPr bwMode="auto">
          <a:xfrm flipV="1">
            <a:off x="917575" y="4905375"/>
            <a:ext cx="533400" cy="1600200"/>
          </a:xfrm>
          <a:prstGeom prst="upArrow">
            <a:avLst>
              <a:gd name="adj1" fmla="val 42861"/>
              <a:gd name="adj2" fmla="val 47319"/>
            </a:avLst>
          </a:prstGeom>
          <a:solidFill>
            <a:schemeClr val="tx1"/>
          </a:solidFill>
          <a:ln w="38100">
            <a:solidFill>
              <a:schemeClr val="bg1"/>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defRPr/>
            </a:pPr>
            <a:endParaRPr lang="en-NZ"/>
          </a:p>
        </p:txBody>
      </p:sp>
      <p:sp>
        <p:nvSpPr>
          <p:cNvPr id="68637" name="Rectangle 96"/>
          <p:cNvSpPr>
            <a:spLocks noChangeArrowheads="1"/>
          </p:cNvSpPr>
          <p:nvPr/>
        </p:nvSpPr>
        <p:spPr bwMode="auto">
          <a:xfrm>
            <a:off x="107580" y="2503488"/>
            <a:ext cx="8595360" cy="2830512"/>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algn="l" eaLnBrk="0" hangingPunct="0">
              <a:lnSpc>
                <a:spcPct val="90000"/>
              </a:lnSpc>
              <a:spcBef>
                <a:spcPct val="10000"/>
              </a:spcBef>
            </a:pPr>
            <a:r>
              <a:rPr lang="en-US" sz="1600" b="1" u="sng" dirty="0">
                <a:effectLst/>
                <a:latin typeface="Helvetica" pitchFamily="34" charset="0"/>
                <a:cs typeface="Times New Roman" pitchFamily="18" charset="0"/>
              </a:rPr>
              <a:t>Specific Facts about Al Qaida:</a:t>
            </a:r>
          </a:p>
          <a:p>
            <a:pPr algn="l" eaLnBrk="0" hangingPunct="0">
              <a:lnSpc>
                <a:spcPct val="90000"/>
              </a:lnSpc>
              <a:spcBef>
                <a:spcPct val="20000"/>
              </a:spcBef>
            </a:pPr>
            <a:r>
              <a:rPr lang="en-US" sz="1400" dirty="0">
                <a:effectLst/>
                <a:latin typeface="Helvetica" pitchFamily="34" charset="0"/>
                <a:cs typeface="Times New Roman" pitchFamily="18" charset="0"/>
              </a:rPr>
              <a:t>(</a:t>
            </a:r>
            <a:r>
              <a:rPr lang="en-US" sz="1400" dirty="0" err="1">
                <a:effectLst/>
                <a:latin typeface="Helvetica" pitchFamily="34" charset="0"/>
                <a:cs typeface="Times New Roman" pitchFamily="18" charset="0"/>
              </a:rPr>
              <a:t>basedInRegion</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Afghanistan)   </a:t>
            </a:r>
            <a:r>
              <a:rPr lang="en-US" sz="1400" dirty="0">
                <a:solidFill>
                  <a:schemeClr val="accent2"/>
                </a:solidFill>
                <a:effectLst/>
                <a:latin typeface="Helvetica" pitchFamily="34" charset="0"/>
                <a:cs typeface="Times New Roman" pitchFamily="18" charset="0"/>
              </a:rPr>
              <a:t>Al-Qaida is based in Afghanistan</a:t>
            </a:r>
            <a:r>
              <a:rPr lang="en-US" sz="1400" dirty="0">
                <a:effectLst/>
                <a:latin typeface="Helvetica" pitchFamily="34" charset="0"/>
                <a:cs typeface="Times New Roman" pitchFamily="18" charset="0"/>
              </a:rPr>
              <a:t>.</a:t>
            </a:r>
          </a:p>
          <a:p>
            <a:pPr algn="l" eaLnBrk="0" hangingPunct="0">
              <a:lnSpc>
                <a:spcPct val="90000"/>
              </a:lnSpc>
            </a:pPr>
            <a:r>
              <a:rPr lang="en-US" sz="1400" dirty="0">
                <a:effectLst/>
                <a:latin typeface="Helvetica" pitchFamily="34" charset="0"/>
                <a:cs typeface="Times New Roman" pitchFamily="18" charset="0"/>
              </a:rPr>
              <a:t>(</a:t>
            </a:r>
            <a:r>
              <a:rPr lang="en-US" sz="1400" dirty="0" err="1">
                <a:effectLst/>
                <a:latin typeface="Helvetica" pitchFamily="34" charset="0"/>
                <a:cs typeface="Times New Roman" pitchFamily="18" charset="0"/>
              </a:rPr>
              <a:t>hasBeliefSystems</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IslamicFundamentalistBeliefs</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has Islamic fundamentalist beliefs.</a:t>
            </a:r>
          </a:p>
          <a:p>
            <a:pPr algn="l" eaLnBrk="0" hangingPunct="0">
              <a:lnSpc>
                <a:spcPct val="90000"/>
              </a:lnSpc>
            </a:pPr>
            <a:r>
              <a:rPr lang="en-US" sz="1400" dirty="0">
                <a:effectLst/>
                <a:latin typeface="Helvetica" pitchFamily="34" charset="0"/>
                <a:cs typeface="Times New Roman" pitchFamily="18" charset="0"/>
              </a:rPr>
              <a:t>(</a:t>
            </a:r>
            <a:r>
              <a:rPr lang="en-US" sz="1400" dirty="0" err="1">
                <a:effectLst/>
                <a:latin typeface="Helvetica" pitchFamily="34" charset="0"/>
                <a:cs typeface="Times New Roman" pitchFamily="18" charset="0"/>
              </a:rPr>
              <a:t>hasLeaders</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OsamaBinLaden</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is led by Osama bin Laden</a:t>
            </a:r>
            <a:r>
              <a:rPr lang="en-US" sz="1400" dirty="0">
                <a:effectLst/>
                <a:latin typeface="Helvetica" pitchFamily="34" charset="0"/>
                <a:cs typeface="Times New Roman" pitchFamily="18" charset="0"/>
              </a:rPr>
              <a:t>.</a:t>
            </a:r>
          </a:p>
          <a:p>
            <a:pPr algn="l" eaLnBrk="0" hangingPunct="0">
              <a:lnSpc>
                <a:spcPct val="90000"/>
              </a:lnSpc>
            </a:pPr>
            <a:r>
              <a:rPr lang="en-US" sz="1400" dirty="0">
                <a:effectLst/>
                <a:latin typeface="Helvetica" pitchFamily="34" charset="0"/>
                <a:cs typeface="Times New Roman" pitchFamily="18" charset="0"/>
              </a:rPr>
              <a:t>…</a:t>
            </a:r>
          </a:p>
          <a:p>
            <a:pPr algn="l" eaLnBrk="0" hangingPunct="0">
              <a:lnSpc>
                <a:spcPct val="90000"/>
              </a:lnSpc>
            </a:pPr>
            <a:r>
              <a:rPr lang="en-US" sz="1400" dirty="0">
                <a:effectLst/>
                <a:latin typeface="Helvetica" pitchFamily="34" charset="0"/>
                <a:cs typeface="Times New Roman" pitchFamily="18" charset="0"/>
              </a:rPr>
              <a:t>(</a:t>
            </a:r>
            <a:r>
              <a:rPr lang="en-US" sz="1400" dirty="0" err="1">
                <a:effectLst/>
                <a:latin typeface="Helvetica" pitchFamily="34" charset="0"/>
                <a:cs typeface="Times New Roman" pitchFamily="18" charset="0"/>
              </a:rPr>
              <a:t>affiliatedWith</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AlQudsMosqueOrganization</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is affiliated with the Al </a:t>
            </a:r>
            <a:r>
              <a:rPr lang="en-US" sz="1400" dirty="0" err="1">
                <a:solidFill>
                  <a:schemeClr val="accent2"/>
                </a:solidFill>
                <a:effectLst/>
                <a:latin typeface="Helvetica" pitchFamily="34" charset="0"/>
                <a:cs typeface="Times New Roman" pitchFamily="18" charset="0"/>
              </a:rPr>
              <a:t>Quds</a:t>
            </a:r>
            <a:r>
              <a:rPr lang="en-US" sz="1400" dirty="0">
                <a:solidFill>
                  <a:schemeClr val="accent2"/>
                </a:solidFill>
                <a:effectLst/>
                <a:latin typeface="Helvetica" pitchFamily="34" charset="0"/>
                <a:cs typeface="Times New Roman" pitchFamily="18" charset="0"/>
              </a:rPr>
              <a:t> Mosque.</a:t>
            </a:r>
          </a:p>
          <a:p>
            <a:pPr algn="l" eaLnBrk="0" hangingPunct="0">
              <a:lnSpc>
                <a:spcPct val="90000"/>
              </a:lnSpc>
            </a:pPr>
            <a:r>
              <a:rPr lang="en-US" sz="1400" dirty="0">
                <a:effectLst/>
                <a:latin typeface="Helvetica" pitchFamily="34" charset="0"/>
                <a:cs typeface="Times New Roman" pitchFamily="18" charset="0"/>
              </a:rPr>
              <a:t>(</a:t>
            </a:r>
            <a:r>
              <a:rPr lang="en-US" sz="1400" dirty="0" err="1">
                <a:effectLst/>
                <a:latin typeface="Helvetica" pitchFamily="34" charset="0"/>
                <a:cs typeface="Times New Roman" pitchFamily="18" charset="0"/>
              </a:rPr>
              <a:t>affiliatedWith</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SudaneseIntelligenceService</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is affiliated with the Sudanese </a:t>
            </a:r>
            <a:r>
              <a:rPr lang="en-US" sz="1400" dirty="0" err="1">
                <a:solidFill>
                  <a:schemeClr val="accent2"/>
                </a:solidFill>
                <a:effectLst/>
                <a:latin typeface="Helvetica" pitchFamily="34" charset="0"/>
                <a:cs typeface="Times New Roman" pitchFamily="18" charset="0"/>
              </a:rPr>
              <a:t>Intell</a:t>
            </a:r>
            <a:r>
              <a:rPr lang="en-US" sz="1400" dirty="0">
                <a:solidFill>
                  <a:schemeClr val="accent2"/>
                </a:solidFill>
                <a:effectLst/>
                <a:latin typeface="Helvetica" pitchFamily="34" charset="0"/>
                <a:cs typeface="Times New Roman" pitchFamily="18" charset="0"/>
              </a:rPr>
              <a:t> Service</a:t>
            </a:r>
          </a:p>
          <a:p>
            <a:pPr algn="l" eaLnBrk="0" hangingPunct="0">
              <a:lnSpc>
                <a:spcPct val="90000"/>
              </a:lnSpc>
            </a:pPr>
            <a:r>
              <a:rPr lang="en-US" sz="1400" dirty="0">
                <a:effectLst/>
                <a:latin typeface="Helvetica" pitchFamily="34" charset="0"/>
                <a:cs typeface="Times New Roman" pitchFamily="18" charset="0"/>
              </a:rPr>
              <a:t>…</a:t>
            </a:r>
          </a:p>
          <a:p>
            <a:pPr algn="l" eaLnBrk="0" hangingPunct="0">
              <a:lnSpc>
                <a:spcPct val="90000"/>
              </a:lnSpc>
            </a:pPr>
            <a:r>
              <a:rPr lang="en-US" sz="1400" dirty="0">
                <a:effectLst/>
                <a:latin typeface="Helvetica" pitchFamily="34" charset="0"/>
                <a:cs typeface="Times New Roman" pitchFamily="18" charset="0"/>
              </a:rPr>
              <a:t>(sponsors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HarakatUlAnsar</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sponsors </a:t>
            </a:r>
            <a:r>
              <a:rPr lang="en-US" sz="1400" dirty="0" err="1">
                <a:solidFill>
                  <a:schemeClr val="accent2"/>
                </a:solidFill>
                <a:effectLst/>
                <a:latin typeface="Helvetica" pitchFamily="34" charset="0"/>
                <a:cs typeface="Times New Roman" pitchFamily="18" charset="0"/>
              </a:rPr>
              <a:t>Harakat</a:t>
            </a:r>
            <a:r>
              <a:rPr lang="en-US" sz="1400" dirty="0">
                <a:solidFill>
                  <a:schemeClr val="accent2"/>
                </a:solidFill>
                <a:effectLst/>
                <a:latin typeface="Helvetica" pitchFamily="34" charset="0"/>
                <a:cs typeface="Times New Roman" pitchFamily="18" charset="0"/>
              </a:rPr>
              <a:t> </a:t>
            </a:r>
            <a:r>
              <a:rPr lang="en-US" sz="1400" dirty="0" err="1">
                <a:solidFill>
                  <a:schemeClr val="accent2"/>
                </a:solidFill>
                <a:effectLst/>
                <a:latin typeface="Helvetica" pitchFamily="34" charset="0"/>
                <a:cs typeface="Times New Roman" pitchFamily="18" charset="0"/>
              </a:rPr>
              <a:t>ul-Ansar</a:t>
            </a:r>
            <a:r>
              <a:rPr lang="en-US" sz="1400" dirty="0">
                <a:effectLst/>
                <a:latin typeface="Helvetica" pitchFamily="34" charset="0"/>
                <a:cs typeface="Times New Roman" pitchFamily="18" charset="0"/>
              </a:rPr>
              <a:t>.</a:t>
            </a:r>
          </a:p>
          <a:p>
            <a:pPr algn="l" eaLnBrk="0" hangingPunct="0">
              <a:lnSpc>
                <a:spcPct val="90000"/>
              </a:lnSpc>
            </a:pPr>
            <a:r>
              <a:rPr lang="en-US" sz="1400" dirty="0">
                <a:effectLst/>
                <a:latin typeface="Helvetica" pitchFamily="34" charset="0"/>
                <a:cs typeface="Times New Roman" pitchFamily="18" charset="0"/>
              </a:rPr>
              <a:t>(sponsors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LaskarJihad</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sponsors </a:t>
            </a:r>
            <a:r>
              <a:rPr lang="en-US" sz="1400" dirty="0" err="1">
                <a:solidFill>
                  <a:schemeClr val="accent2"/>
                </a:solidFill>
                <a:effectLst/>
                <a:latin typeface="Helvetica" pitchFamily="34" charset="0"/>
                <a:cs typeface="Times New Roman" pitchFamily="18" charset="0"/>
              </a:rPr>
              <a:t>Laskar</a:t>
            </a:r>
            <a:r>
              <a:rPr lang="en-US" sz="1400" dirty="0">
                <a:solidFill>
                  <a:schemeClr val="accent2"/>
                </a:solidFill>
                <a:effectLst/>
                <a:latin typeface="Helvetica" pitchFamily="34" charset="0"/>
                <a:cs typeface="Times New Roman" pitchFamily="18" charset="0"/>
              </a:rPr>
              <a:t> Jihad</a:t>
            </a:r>
            <a:r>
              <a:rPr lang="en-US" sz="1400" dirty="0">
                <a:effectLst/>
                <a:latin typeface="Helvetica" pitchFamily="34" charset="0"/>
                <a:cs typeface="Times New Roman" pitchFamily="18" charset="0"/>
              </a:rPr>
              <a:t>.</a:t>
            </a:r>
            <a:br>
              <a:rPr lang="en-US" sz="1400" dirty="0">
                <a:effectLst/>
                <a:latin typeface="Helvetica" pitchFamily="34" charset="0"/>
                <a:cs typeface="Times New Roman" pitchFamily="18" charset="0"/>
              </a:rPr>
            </a:br>
            <a:r>
              <a:rPr lang="en-US" sz="1400" dirty="0">
                <a:effectLst/>
                <a:latin typeface="Helvetica" pitchFamily="34" charset="0"/>
                <a:cs typeface="Times New Roman" pitchFamily="18" charset="0"/>
              </a:rPr>
              <a:t>…</a:t>
            </a:r>
          </a:p>
          <a:p>
            <a:pPr algn="l" eaLnBrk="0" hangingPunct="0">
              <a:lnSpc>
                <a:spcPct val="90000"/>
              </a:lnSpc>
            </a:pPr>
            <a:r>
              <a:rPr lang="en-US" sz="1400" dirty="0">
                <a:effectLst/>
                <a:latin typeface="Helvetica" pitchFamily="34" charset="0"/>
                <a:cs typeface="Times New Roman" pitchFamily="18" charset="0"/>
              </a:rPr>
              <a:t>(</a:t>
            </a:r>
            <a:r>
              <a:rPr lang="en-US" sz="1400" dirty="0" err="1">
                <a:effectLst/>
                <a:latin typeface="Helvetica" pitchFamily="34" charset="0"/>
                <a:cs typeface="Times New Roman" pitchFamily="18" charset="0"/>
              </a:rPr>
              <a:t>performedBy</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EmbassyBombingInNairobi</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bombed the Embassy in Nairobi.</a:t>
            </a:r>
          </a:p>
          <a:p>
            <a:pPr algn="l" eaLnBrk="0" hangingPunct="0">
              <a:lnSpc>
                <a:spcPct val="90000"/>
              </a:lnSpc>
            </a:pPr>
            <a:r>
              <a:rPr lang="en-US" sz="1400" dirty="0">
                <a:effectLst/>
                <a:latin typeface="Helvetica" pitchFamily="34" charset="0"/>
                <a:cs typeface="Times New Roman" pitchFamily="18" charset="0"/>
              </a:rPr>
              <a:t>(</a:t>
            </a:r>
            <a:r>
              <a:rPr lang="en-US" sz="1400" dirty="0" err="1">
                <a:effectLst/>
                <a:latin typeface="Helvetica" pitchFamily="34" charset="0"/>
                <a:cs typeface="Times New Roman" pitchFamily="18" charset="0"/>
              </a:rPr>
              <a:t>performedBy</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EmbassyBombingInTanzania</a:t>
            </a:r>
            <a:r>
              <a:rPr lang="en-US" sz="1400" dirty="0">
                <a:effectLst/>
                <a:latin typeface="Helvetica" pitchFamily="34" charset="0"/>
                <a:cs typeface="Times New Roman" pitchFamily="18" charset="0"/>
              </a:rPr>
              <a:t> </a:t>
            </a:r>
            <a:r>
              <a:rPr lang="en-US" sz="1400" dirty="0" err="1">
                <a:effectLst/>
                <a:latin typeface="Helvetica" pitchFamily="34" charset="0"/>
                <a:cs typeface="Times New Roman" pitchFamily="18" charset="0"/>
              </a:rPr>
              <a:t>AlQaida</a:t>
            </a:r>
            <a:r>
              <a:rPr lang="en-US" sz="1400" dirty="0">
                <a:effectLst/>
                <a:latin typeface="Helvetica" pitchFamily="34" charset="0"/>
                <a:cs typeface="Times New Roman" pitchFamily="18" charset="0"/>
              </a:rPr>
              <a:t>) </a:t>
            </a:r>
            <a:r>
              <a:rPr lang="en-US" sz="1400" dirty="0">
                <a:solidFill>
                  <a:schemeClr val="accent2"/>
                </a:solidFill>
                <a:effectLst/>
                <a:latin typeface="Helvetica" pitchFamily="34" charset="0"/>
                <a:cs typeface="Times New Roman" pitchFamily="18" charset="0"/>
              </a:rPr>
              <a:t>Al-Qaida bombed the Embassy in Tanzania</a:t>
            </a:r>
            <a:r>
              <a:rPr lang="en-US" sz="1400" dirty="0">
                <a:effectLst/>
                <a:latin typeface="Helvetica" pitchFamily="34" charset="0"/>
                <a:cs typeface="Times New Roman" pitchFamily="18" charset="0"/>
              </a:rPr>
              <a:t>.</a:t>
            </a:r>
          </a:p>
          <a:p>
            <a:pPr algn="l" eaLnBrk="0" hangingPunct="0">
              <a:lnSpc>
                <a:spcPct val="90000"/>
              </a:lnSpc>
            </a:pPr>
            <a:endParaRPr lang="en-US" sz="1400" dirty="0">
              <a:effectLst/>
              <a:latin typeface="Helvetica" pitchFamily="34" charset="0"/>
            </a:endParaRPr>
          </a:p>
        </p:txBody>
      </p:sp>
      <p:sp>
        <p:nvSpPr>
          <p:cNvPr id="190563" name="Rectangle 99"/>
          <p:cNvSpPr>
            <a:spLocks noGrp="1" noChangeArrowheads="1"/>
          </p:cNvSpPr>
          <p:nvPr>
            <p:ph type="title"/>
          </p:nvPr>
        </p:nvSpPr>
        <p:spPr>
          <a:xfrm>
            <a:off x="480060" y="467378"/>
            <a:ext cx="8183880" cy="1051560"/>
          </a:xfrm>
        </p:spPr>
        <p:txBody>
          <a:bodyPr>
            <a:normAutofit fontScale="90000"/>
          </a:bodyPr>
          <a:lstStyle/>
          <a:p>
            <a:pPr eaLnBrk="1" hangingPunct="1">
              <a:defRPr/>
            </a:pPr>
            <a:r>
              <a:rPr lang="en-US" altLang="en-US" dirty="0" smtClean="0">
                <a:effectLst>
                  <a:outerShdw blurRad="38100" dist="38100" dir="2700000" algn="tl">
                    <a:srgbClr val="C0C0C0"/>
                  </a:outerShdw>
                </a:effectLst>
              </a:rPr>
              <a:t>Cyc KB Extended w/Domain Knowledge</a:t>
            </a:r>
          </a:p>
        </p:txBody>
      </p:sp>
    </p:spTree>
    <p:extLst>
      <p:ext uri="{BB962C8B-B14F-4D97-AF65-F5344CB8AC3E}">
        <p14:creationId xmlns:p14="http://schemas.microsoft.com/office/powerpoint/2010/main" val="20204318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automatic translating </a:t>
            </a:r>
            <a:br>
              <a:rPr lang="en-US" dirty="0" smtClean="0"/>
            </a:br>
            <a:r>
              <a:rPr lang="en-US" dirty="0" smtClean="0"/>
              <a:t>text into Cyc Logic</a:t>
            </a:r>
            <a:endParaRPr lang="en-US" dirty="0"/>
          </a:p>
        </p:txBody>
      </p:sp>
      <p:sp>
        <p:nvSpPr>
          <p:cNvPr id="4" name="TextBox 3"/>
          <p:cNvSpPr txBox="1"/>
          <p:nvPr/>
        </p:nvSpPr>
        <p:spPr>
          <a:xfrm>
            <a:off x="1828800" y="1461662"/>
            <a:ext cx="5857916" cy="307777"/>
          </a:xfrm>
          <a:prstGeom prst="rect">
            <a:avLst/>
          </a:prstGeom>
          <a:solidFill>
            <a:schemeClr val="bg1">
              <a:lumMod val="95000"/>
            </a:schemeClr>
          </a:solidFill>
          <a:ln>
            <a:solidFill>
              <a:schemeClr val="tx1"/>
            </a:solidFill>
          </a:ln>
        </p:spPr>
        <p:txBody>
          <a:bodyPr wrap="square" rtlCol="0">
            <a:spAutoFit/>
          </a:bodyPr>
          <a:lstStyle/>
          <a:p>
            <a:r>
              <a:rPr lang="sl-SI" sz="1400" b="1" dirty="0" err="1" smtClean="0"/>
              <a:t>Source</a:t>
            </a:r>
            <a:r>
              <a:rPr lang="sl-SI" sz="1400" dirty="0" smtClean="0"/>
              <a:t>: “</a:t>
            </a:r>
            <a:r>
              <a:rPr lang="sl-SI" sz="1400" dirty="0" err="1" smtClean="0"/>
              <a:t>Galileo</a:t>
            </a:r>
            <a:r>
              <a:rPr lang="sl-SI" sz="1400" dirty="0" smtClean="0"/>
              <a:t> </a:t>
            </a:r>
            <a:r>
              <a:rPr lang="sl-SI" sz="1400" dirty="0" err="1" smtClean="0"/>
              <a:t>Galilei</a:t>
            </a:r>
            <a:r>
              <a:rPr lang="sl-SI" sz="1400" dirty="0" smtClean="0"/>
              <a:t> </a:t>
            </a:r>
            <a:r>
              <a:rPr lang="sl-SI" sz="1400" dirty="0" err="1" smtClean="0"/>
              <a:t>was</a:t>
            </a:r>
            <a:r>
              <a:rPr lang="sl-SI" sz="1400" dirty="0" smtClean="0"/>
              <a:t> </a:t>
            </a:r>
            <a:r>
              <a:rPr lang="sl-SI" sz="1400" dirty="0" err="1" smtClean="0"/>
              <a:t>an</a:t>
            </a:r>
            <a:r>
              <a:rPr lang="sl-SI" sz="1400" dirty="0" smtClean="0"/>
              <a:t> </a:t>
            </a:r>
            <a:r>
              <a:rPr lang="sl-SI" sz="1400" dirty="0" err="1" smtClean="0"/>
              <a:t>Italian</a:t>
            </a:r>
            <a:r>
              <a:rPr lang="sl-SI" sz="1400" dirty="0" smtClean="0"/>
              <a:t> </a:t>
            </a:r>
            <a:r>
              <a:rPr lang="sl-SI" sz="1400" dirty="0" err="1" smtClean="0"/>
              <a:t>physicist</a:t>
            </a:r>
            <a:r>
              <a:rPr lang="sl-SI" sz="1400" dirty="0" smtClean="0"/>
              <a:t> </a:t>
            </a:r>
            <a:r>
              <a:rPr lang="sl-SI" sz="1400" dirty="0" err="1" smtClean="0"/>
              <a:t>and</a:t>
            </a:r>
            <a:r>
              <a:rPr lang="sl-SI" sz="1400" dirty="0" smtClean="0"/>
              <a:t> </a:t>
            </a:r>
            <a:r>
              <a:rPr lang="sl-SI" sz="1400" dirty="0" err="1" smtClean="0"/>
              <a:t>astronomer</a:t>
            </a:r>
            <a:r>
              <a:rPr lang="sl-SI" sz="1400" dirty="0" smtClean="0"/>
              <a:t>.”</a:t>
            </a:r>
          </a:p>
        </p:txBody>
      </p:sp>
      <p:sp>
        <p:nvSpPr>
          <p:cNvPr id="5" name="TextBox 4"/>
          <p:cNvSpPr txBox="1"/>
          <p:nvPr/>
        </p:nvSpPr>
        <p:spPr>
          <a:xfrm>
            <a:off x="1828800" y="1890291"/>
            <a:ext cx="5857916" cy="642942"/>
          </a:xfrm>
          <a:prstGeom prst="rect">
            <a:avLst/>
          </a:prstGeom>
          <a:solidFill>
            <a:schemeClr val="bg1">
              <a:lumMod val="95000"/>
            </a:schemeClr>
          </a:solidFill>
          <a:ln>
            <a:solidFill>
              <a:schemeClr val="tx1"/>
            </a:solidFill>
          </a:ln>
        </p:spPr>
        <p:txBody>
          <a:bodyPr wrap="square" rtlCol="0">
            <a:noAutofit/>
          </a:bodyPr>
          <a:lstStyle/>
          <a:p>
            <a:r>
              <a:rPr lang="sl-SI" sz="1400" b="1" dirty="0" smtClean="0"/>
              <a:t>Learn Logic</a:t>
            </a:r>
            <a:r>
              <a:rPr lang="sl-SI" sz="1400" dirty="0" smtClean="0"/>
              <a:t>:</a:t>
            </a:r>
            <a:r>
              <a:rPr lang="sl-SI" sz="1100" dirty="0" smtClean="0">
                <a:latin typeface="Consolas" pitchFamily="49" charset="0"/>
              </a:rPr>
              <a:t>(#$and (#$isa #$GalileoGalilei #$ItalianPerson)</a:t>
            </a:r>
            <a:br>
              <a:rPr lang="sl-SI" sz="1100" dirty="0" smtClean="0">
                <a:latin typeface="Consolas" pitchFamily="49" charset="0"/>
              </a:rPr>
            </a:br>
            <a:r>
              <a:rPr lang="sl-SI" sz="1100" dirty="0" smtClean="0">
                <a:latin typeface="Consolas" pitchFamily="49" charset="0"/>
              </a:rPr>
              <a:t>	       (#$isa #$GalileoGalilei #$Physicist) </a:t>
            </a:r>
            <a:br>
              <a:rPr lang="sl-SI" sz="1100" dirty="0" smtClean="0">
                <a:latin typeface="Consolas" pitchFamily="49" charset="0"/>
              </a:rPr>
            </a:br>
            <a:r>
              <a:rPr lang="sl-SI" sz="1100" dirty="0" smtClean="0">
                <a:latin typeface="Consolas" pitchFamily="49" charset="0"/>
              </a:rPr>
              <a:t>	       (#$isa #$GalileoGalilei #$Astronomer))</a:t>
            </a:r>
          </a:p>
        </p:txBody>
      </p:sp>
      <p:sp>
        <p:nvSpPr>
          <p:cNvPr id="6" name="TextBox 5"/>
          <p:cNvSpPr txBox="1"/>
          <p:nvPr/>
        </p:nvSpPr>
        <p:spPr>
          <a:xfrm>
            <a:off x="1828800" y="2676108"/>
            <a:ext cx="5857916" cy="307777"/>
          </a:xfrm>
          <a:prstGeom prst="rect">
            <a:avLst/>
          </a:prstGeom>
          <a:solidFill>
            <a:schemeClr val="bg1">
              <a:lumMod val="95000"/>
            </a:schemeClr>
          </a:solidFill>
          <a:ln>
            <a:solidFill>
              <a:schemeClr val="tx1"/>
            </a:solidFill>
          </a:ln>
        </p:spPr>
        <p:txBody>
          <a:bodyPr wrap="square" rtlCol="0">
            <a:spAutoFit/>
          </a:bodyPr>
          <a:lstStyle/>
          <a:p>
            <a:r>
              <a:rPr lang="sl-SI" sz="1400" b="1" dirty="0" err="1" smtClean="0"/>
              <a:t>Fact</a:t>
            </a:r>
            <a:r>
              <a:rPr lang="sl-SI" sz="1400" dirty="0" smtClean="0"/>
              <a:t>: </a:t>
            </a:r>
            <a:r>
              <a:rPr lang="en-US" sz="1400" dirty="0" smtClean="0"/>
              <a:t>Galileo was an Italian, a physicist, and an astronomer.</a:t>
            </a:r>
            <a:endParaRPr lang="sl-SI" sz="1400" dirty="0" smtClean="0"/>
          </a:p>
        </p:txBody>
      </p:sp>
      <p:sp>
        <p:nvSpPr>
          <p:cNvPr id="7" name="TextBox 6"/>
          <p:cNvSpPr txBox="1"/>
          <p:nvPr/>
        </p:nvSpPr>
        <p:spPr>
          <a:xfrm>
            <a:off x="1828800" y="3319050"/>
            <a:ext cx="5857916" cy="307777"/>
          </a:xfrm>
          <a:prstGeom prst="rect">
            <a:avLst/>
          </a:prstGeom>
          <a:solidFill>
            <a:schemeClr val="bg1">
              <a:lumMod val="95000"/>
            </a:schemeClr>
          </a:solidFill>
          <a:ln>
            <a:solidFill>
              <a:schemeClr val="tx1"/>
            </a:solidFill>
          </a:ln>
        </p:spPr>
        <p:txBody>
          <a:bodyPr wrap="square" rtlCol="0">
            <a:spAutoFit/>
          </a:bodyPr>
          <a:lstStyle/>
          <a:p>
            <a:r>
              <a:rPr lang="sl-SI" sz="1400" b="1" dirty="0" err="1" smtClean="0"/>
              <a:t>Source</a:t>
            </a:r>
            <a:r>
              <a:rPr lang="sl-SI" sz="1400" dirty="0" smtClean="0"/>
              <a:t>: “</a:t>
            </a:r>
            <a:r>
              <a:rPr lang="en-US" sz="1400" dirty="0" smtClean="0"/>
              <a:t>Galileo was born in Pisa on </a:t>
            </a:r>
            <a:r>
              <a:rPr lang="en-US" sz="1400" dirty="0" err="1" smtClean="0"/>
              <a:t>Feburary</a:t>
            </a:r>
            <a:r>
              <a:rPr lang="en-US" sz="1400" dirty="0" smtClean="0"/>
              <a:t> 15, 1564.</a:t>
            </a:r>
            <a:r>
              <a:rPr lang="sl-SI" sz="1400" dirty="0" smtClean="0"/>
              <a:t>”</a:t>
            </a:r>
          </a:p>
        </p:txBody>
      </p:sp>
      <p:sp>
        <p:nvSpPr>
          <p:cNvPr id="8" name="TextBox 7"/>
          <p:cNvSpPr txBox="1"/>
          <p:nvPr/>
        </p:nvSpPr>
        <p:spPr>
          <a:xfrm>
            <a:off x="1828800" y="3769703"/>
            <a:ext cx="5857915" cy="984885"/>
          </a:xfrm>
          <a:prstGeom prst="rect">
            <a:avLst/>
          </a:prstGeom>
          <a:solidFill>
            <a:schemeClr val="bg1">
              <a:lumMod val="95000"/>
            </a:schemeClr>
          </a:solidFill>
          <a:ln>
            <a:solidFill>
              <a:schemeClr val="tx1"/>
            </a:solidFill>
          </a:ln>
        </p:spPr>
        <p:txBody>
          <a:bodyPr wrap="square" rtlCol="0">
            <a:spAutoFit/>
          </a:bodyPr>
          <a:lstStyle/>
          <a:p>
            <a:r>
              <a:rPr lang="sl-SI" sz="1400" b="1" dirty="0" smtClean="0"/>
              <a:t>Learn Logic</a:t>
            </a:r>
            <a:r>
              <a:rPr lang="sl-SI" sz="1400" dirty="0" smtClean="0"/>
              <a:t>:</a:t>
            </a:r>
            <a:r>
              <a:rPr lang="sl-SI" sz="1100" dirty="0" smtClean="0">
                <a:latin typeface="Consolas" pitchFamily="49" charset="0"/>
              </a:rPr>
              <a:t>(#$and (#$birthDate #$GalileoGalilei </a:t>
            </a:r>
            <a:endParaRPr lang="en-US" sz="1100" dirty="0" smtClean="0">
              <a:latin typeface="Consolas" pitchFamily="49" charset="0"/>
            </a:endParaRPr>
          </a:p>
          <a:p>
            <a:r>
              <a:rPr lang="en-US" sz="1100" dirty="0">
                <a:latin typeface="Consolas" pitchFamily="49" charset="0"/>
              </a:rPr>
              <a:t>	</a:t>
            </a:r>
            <a:r>
              <a:rPr lang="en-US" sz="1100" dirty="0" smtClean="0">
                <a:latin typeface="Consolas" pitchFamily="49" charset="0"/>
              </a:rPr>
              <a:t>	</a:t>
            </a:r>
            <a:r>
              <a:rPr lang="sl-SI" sz="1100" dirty="0" smtClean="0">
                <a:latin typeface="Consolas" pitchFamily="49" charset="0"/>
              </a:rPr>
              <a:t>(#$DayFn 15 </a:t>
            </a:r>
            <a:endParaRPr lang="en-US" sz="1100" dirty="0" smtClean="0">
              <a:latin typeface="Consolas" pitchFamily="49" charset="0"/>
            </a:endParaRPr>
          </a:p>
          <a:p>
            <a:r>
              <a:rPr lang="en-US" sz="1100" dirty="0">
                <a:latin typeface="Consolas" pitchFamily="49" charset="0"/>
              </a:rPr>
              <a:t>	</a:t>
            </a:r>
            <a:r>
              <a:rPr lang="en-US" sz="1100" dirty="0" smtClean="0">
                <a:latin typeface="Consolas" pitchFamily="49" charset="0"/>
              </a:rPr>
              <a:t>	</a:t>
            </a:r>
            <a:r>
              <a:rPr lang="sl-SI" sz="1100" dirty="0" smtClean="0">
                <a:latin typeface="Consolas" pitchFamily="49" charset="0"/>
              </a:rPr>
              <a:t>(#$MonthFn #$February</a:t>
            </a:r>
            <a:br>
              <a:rPr lang="sl-SI" sz="1100" dirty="0" smtClean="0">
                <a:latin typeface="Consolas" pitchFamily="49" charset="0"/>
              </a:rPr>
            </a:br>
            <a:r>
              <a:rPr lang="sl-SI" sz="1100" dirty="0" smtClean="0">
                <a:latin typeface="Consolas" pitchFamily="49" charset="0"/>
              </a:rPr>
              <a:t>	            (#$YearFn 1564))))</a:t>
            </a:r>
            <a:br>
              <a:rPr lang="sl-SI" sz="1100" dirty="0" smtClean="0">
                <a:latin typeface="Consolas" pitchFamily="49" charset="0"/>
              </a:rPr>
            </a:br>
            <a:r>
              <a:rPr lang="sl-SI" sz="1100" dirty="0" smtClean="0">
                <a:latin typeface="Consolas" pitchFamily="49" charset="0"/>
              </a:rPr>
              <a:t>	       (#$birthPlace #$GalileoGalilei #$CityOfPisaItaly))</a:t>
            </a:r>
          </a:p>
        </p:txBody>
      </p:sp>
      <p:sp>
        <p:nvSpPr>
          <p:cNvPr id="9" name="TextBox 8"/>
          <p:cNvSpPr txBox="1"/>
          <p:nvPr/>
        </p:nvSpPr>
        <p:spPr>
          <a:xfrm>
            <a:off x="1828800" y="4698397"/>
            <a:ext cx="5857916" cy="307777"/>
          </a:xfrm>
          <a:prstGeom prst="rect">
            <a:avLst/>
          </a:prstGeom>
          <a:solidFill>
            <a:schemeClr val="bg1">
              <a:lumMod val="95000"/>
            </a:schemeClr>
          </a:solidFill>
          <a:ln>
            <a:solidFill>
              <a:schemeClr val="tx1"/>
            </a:solidFill>
          </a:ln>
        </p:spPr>
        <p:txBody>
          <a:bodyPr wrap="square" rtlCol="0">
            <a:spAutoFit/>
          </a:bodyPr>
          <a:lstStyle/>
          <a:p>
            <a:r>
              <a:rPr lang="sl-SI" sz="1400" b="1" dirty="0" err="1" smtClean="0"/>
              <a:t>Fact</a:t>
            </a:r>
            <a:r>
              <a:rPr lang="sl-SI" sz="1400" dirty="0" smtClean="0"/>
              <a:t>: </a:t>
            </a:r>
            <a:r>
              <a:rPr lang="en-US" sz="1400" dirty="0" smtClean="0"/>
              <a:t>Galileo was born on February 15, 1564 and he was born in Pisa.</a:t>
            </a:r>
            <a:endParaRPr lang="sl-SI" sz="1400" dirty="0" smtClean="0"/>
          </a:p>
        </p:txBody>
      </p:sp>
      <p:sp>
        <p:nvSpPr>
          <p:cNvPr id="10" name="TextBox 9"/>
          <p:cNvSpPr txBox="1"/>
          <p:nvPr/>
        </p:nvSpPr>
        <p:spPr>
          <a:xfrm>
            <a:off x="1828800" y="5390752"/>
            <a:ext cx="5857916" cy="307777"/>
          </a:xfrm>
          <a:prstGeom prst="rect">
            <a:avLst/>
          </a:prstGeom>
          <a:solidFill>
            <a:schemeClr val="bg1">
              <a:lumMod val="95000"/>
            </a:schemeClr>
          </a:solidFill>
          <a:ln>
            <a:solidFill>
              <a:schemeClr val="tx1"/>
            </a:solidFill>
          </a:ln>
        </p:spPr>
        <p:txBody>
          <a:bodyPr wrap="square" rtlCol="0">
            <a:spAutoFit/>
          </a:bodyPr>
          <a:lstStyle/>
          <a:p>
            <a:r>
              <a:rPr lang="sl-SI" sz="1400" b="1" dirty="0" err="1" smtClean="0"/>
              <a:t>Source</a:t>
            </a:r>
            <a:r>
              <a:rPr lang="sl-SI" sz="1400" dirty="0" smtClean="0"/>
              <a:t>: “</a:t>
            </a:r>
            <a:r>
              <a:rPr lang="de-DE" sz="1400" dirty="0" smtClean="0"/>
              <a:t>Albert Einstein was </a:t>
            </a:r>
            <a:r>
              <a:rPr lang="de-DE" sz="1400" dirty="0" err="1" smtClean="0"/>
              <a:t>born</a:t>
            </a:r>
            <a:r>
              <a:rPr lang="de-DE" sz="1400" dirty="0" smtClean="0"/>
              <a:t> in 1879 in Ulm, Germany.</a:t>
            </a:r>
            <a:r>
              <a:rPr lang="sl-SI" sz="1400" dirty="0" smtClean="0"/>
              <a:t>”</a:t>
            </a:r>
          </a:p>
        </p:txBody>
      </p:sp>
      <p:sp>
        <p:nvSpPr>
          <p:cNvPr id="11" name="TextBox 10"/>
          <p:cNvSpPr txBox="1"/>
          <p:nvPr/>
        </p:nvSpPr>
        <p:spPr>
          <a:xfrm>
            <a:off x="1828800" y="5769967"/>
            <a:ext cx="5857916" cy="307777"/>
          </a:xfrm>
          <a:prstGeom prst="rect">
            <a:avLst/>
          </a:prstGeom>
          <a:solidFill>
            <a:schemeClr val="bg1">
              <a:lumMod val="95000"/>
            </a:schemeClr>
          </a:solidFill>
          <a:ln>
            <a:solidFill>
              <a:schemeClr val="tx1"/>
            </a:solidFill>
          </a:ln>
        </p:spPr>
        <p:txBody>
          <a:bodyPr wrap="square" rtlCol="0">
            <a:spAutoFit/>
          </a:bodyPr>
          <a:lstStyle/>
          <a:p>
            <a:r>
              <a:rPr lang="sl-SI" sz="1400" b="1" dirty="0" smtClean="0"/>
              <a:t>Learn Logic</a:t>
            </a:r>
            <a:r>
              <a:rPr lang="sl-SI" sz="1400" dirty="0" smtClean="0"/>
              <a:t>:</a:t>
            </a:r>
            <a:r>
              <a:rPr lang="en-US" sz="1400" dirty="0" smtClean="0"/>
              <a:t> </a:t>
            </a:r>
            <a:r>
              <a:rPr lang="sl-SI" sz="1100" dirty="0" smtClean="0">
                <a:latin typeface="Consolas" pitchFamily="49" charset="0"/>
              </a:rPr>
              <a:t>(#$birthDate #$AlbertEinstein (#$YearFn 1879))</a:t>
            </a:r>
          </a:p>
        </p:txBody>
      </p:sp>
      <p:sp>
        <p:nvSpPr>
          <p:cNvPr id="12" name="TextBox 11"/>
          <p:cNvSpPr txBox="1"/>
          <p:nvPr/>
        </p:nvSpPr>
        <p:spPr>
          <a:xfrm>
            <a:off x="1828800" y="6198595"/>
            <a:ext cx="5857916" cy="307777"/>
          </a:xfrm>
          <a:prstGeom prst="rect">
            <a:avLst/>
          </a:prstGeom>
          <a:solidFill>
            <a:schemeClr val="bg1">
              <a:lumMod val="95000"/>
            </a:schemeClr>
          </a:solidFill>
          <a:ln>
            <a:solidFill>
              <a:schemeClr val="tx1"/>
            </a:solidFill>
          </a:ln>
        </p:spPr>
        <p:txBody>
          <a:bodyPr wrap="square" rtlCol="0">
            <a:spAutoFit/>
          </a:bodyPr>
          <a:lstStyle/>
          <a:p>
            <a:r>
              <a:rPr lang="sl-SI" sz="1400" b="1" dirty="0" err="1" smtClean="0"/>
              <a:t>Fact</a:t>
            </a:r>
            <a:r>
              <a:rPr lang="sl-SI" sz="1400" dirty="0" smtClean="0"/>
              <a:t>: </a:t>
            </a:r>
            <a:r>
              <a:rPr lang="de-DE" sz="1400" dirty="0" smtClean="0"/>
              <a:t>Albert Einstein was </a:t>
            </a:r>
            <a:r>
              <a:rPr lang="de-DE" sz="1400" dirty="0" err="1" smtClean="0"/>
              <a:t>born</a:t>
            </a:r>
            <a:r>
              <a:rPr lang="de-DE" sz="1400" dirty="0" smtClean="0"/>
              <a:t> in 1879.</a:t>
            </a:r>
            <a:endParaRPr lang="sl-SI" sz="1400" dirty="0" smtClean="0"/>
          </a:p>
        </p:txBody>
      </p:sp>
      <p:sp>
        <p:nvSpPr>
          <p:cNvPr id="13" name="Circular Arrow 12"/>
          <p:cNvSpPr/>
          <p:nvPr/>
        </p:nvSpPr>
        <p:spPr>
          <a:xfrm rot="16200000" flipH="1">
            <a:off x="1543080" y="1604538"/>
            <a:ext cx="428628" cy="428628"/>
          </a:xfrm>
          <a:prstGeom prst="circular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4" name="Circular Arrow 13"/>
          <p:cNvSpPr/>
          <p:nvPr/>
        </p:nvSpPr>
        <p:spPr>
          <a:xfrm rot="16200000" flipH="1">
            <a:off x="1543080" y="2390356"/>
            <a:ext cx="428628" cy="428628"/>
          </a:xfrm>
          <a:prstGeom prst="circular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5" name="Circular Arrow 14"/>
          <p:cNvSpPr/>
          <p:nvPr/>
        </p:nvSpPr>
        <p:spPr>
          <a:xfrm rot="16200000" flipH="1">
            <a:off x="1543080" y="3412513"/>
            <a:ext cx="428628" cy="428628"/>
          </a:xfrm>
          <a:prstGeom prst="circular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6" name="Circular Arrow 15"/>
          <p:cNvSpPr/>
          <p:nvPr/>
        </p:nvSpPr>
        <p:spPr>
          <a:xfrm rot="16200000" flipH="1">
            <a:off x="1543080" y="4412645"/>
            <a:ext cx="428628" cy="428628"/>
          </a:xfrm>
          <a:prstGeom prst="circular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7" name="Circular Arrow 16"/>
          <p:cNvSpPr/>
          <p:nvPr/>
        </p:nvSpPr>
        <p:spPr>
          <a:xfrm rot="16200000" flipH="1">
            <a:off x="1543080" y="5484215"/>
            <a:ext cx="428628" cy="428628"/>
          </a:xfrm>
          <a:prstGeom prst="circular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8" name="Circular Arrow 17"/>
          <p:cNvSpPr/>
          <p:nvPr/>
        </p:nvSpPr>
        <p:spPr>
          <a:xfrm rot="16200000" flipH="1">
            <a:off x="1543080" y="5912843"/>
            <a:ext cx="428628" cy="428628"/>
          </a:xfrm>
          <a:prstGeom prst="circular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Tree>
    <p:extLst>
      <p:ext uri="{BB962C8B-B14F-4D97-AF65-F5344CB8AC3E}">
        <p14:creationId xmlns:p14="http://schemas.microsoft.com/office/powerpoint/2010/main" val="303111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a:ln w="9525">
            <a:noFill/>
            <a:miter lim="800000"/>
            <a:headEnd/>
            <a:tailEnd/>
          </a:ln>
          <a:effectLst/>
        </p:spPr>
      </p:pic>
      <p:sp>
        <p:nvSpPr>
          <p:cNvPr id="539651" name="Line 3"/>
          <p:cNvSpPr>
            <a:spLocks noChangeShapeType="1"/>
          </p:cNvSpPr>
          <p:nvPr/>
        </p:nvSpPr>
        <p:spPr bwMode="auto">
          <a:xfrm flipH="1">
            <a:off x="1981200" y="1600200"/>
            <a:ext cx="457200" cy="1447800"/>
          </a:xfrm>
          <a:prstGeom prst="line">
            <a:avLst/>
          </a:prstGeom>
          <a:noFill/>
          <a:ln w="28575">
            <a:solidFill>
              <a:schemeClr val="tx1"/>
            </a:solidFill>
            <a:round/>
            <a:headEnd/>
            <a:tailEnd type="triangle" w="med" len="med"/>
          </a:ln>
          <a:effectLst/>
        </p:spPr>
        <p:txBody>
          <a:bodyPr/>
          <a:lstStyle/>
          <a:p>
            <a:endParaRPr lang="en-US"/>
          </a:p>
        </p:txBody>
      </p:sp>
      <p:sp>
        <p:nvSpPr>
          <p:cNvPr id="539652" name="Text Box 4"/>
          <p:cNvSpPr txBox="1">
            <a:spLocks noChangeArrowheads="1"/>
          </p:cNvSpPr>
          <p:nvPr/>
        </p:nvSpPr>
        <p:spPr bwMode="auto">
          <a:xfrm>
            <a:off x="1828800" y="1219200"/>
            <a:ext cx="1263650" cy="366713"/>
          </a:xfrm>
          <a:prstGeom prst="rect">
            <a:avLst/>
          </a:prstGeom>
          <a:noFill/>
          <a:ln w="9525">
            <a:noFill/>
            <a:miter lim="800000"/>
            <a:headEnd/>
            <a:tailEnd/>
          </a:ln>
          <a:effectLst/>
        </p:spPr>
        <p:txBody>
          <a:bodyPr wrap="none">
            <a:spAutoFit/>
          </a:bodyPr>
          <a:lstStyle/>
          <a:p>
            <a:r>
              <a:rPr lang="en-US"/>
              <a:t>Text query</a:t>
            </a:r>
          </a:p>
        </p:txBody>
      </p:sp>
      <p:sp>
        <p:nvSpPr>
          <p:cNvPr id="539653" name="Line 5"/>
          <p:cNvSpPr>
            <a:spLocks noChangeShapeType="1"/>
          </p:cNvSpPr>
          <p:nvPr/>
        </p:nvSpPr>
        <p:spPr bwMode="auto">
          <a:xfrm flipH="1" flipV="1">
            <a:off x="5410200" y="1066800"/>
            <a:ext cx="304800" cy="457200"/>
          </a:xfrm>
          <a:prstGeom prst="line">
            <a:avLst/>
          </a:prstGeom>
          <a:noFill/>
          <a:ln w="28575">
            <a:solidFill>
              <a:schemeClr val="tx1"/>
            </a:solidFill>
            <a:round/>
            <a:headEnd/>
            <a:tailEnd type="triangle" w="med" len="med"/>
          </a:ln>
          <a:effectLst/>
        </p:spPr>
        <p:txBody>
          <a:bodyPr/>
          <a:lstStyle/>
          <a:p>
            <a:endParaRPr lang="en-US"/>
          </a:p>
        </p:txBody>
      </p:sp>
      <p:sp>
        <p:nvSpPr>
          <p:cNvPr id="539654" name="Text Box 6"/>
          <p:cNvSpPr txBox="1">
            <a:spLocks noChangeArrowheads="1"/>
          </p:cNvSpPr>
          <p:nvPr/>
        </p:nvSpPr>
        <p:spPr bwMode="auto">
          <a:xfrm>
            <a:off x="4876800" y="1447800"/>
            <a:ext cx="2965450" cy="915988"/>
          </a:xfrm>
          <a:prstGeom prst="rect">
            <a:avLst/>
          </a:prstGeom>
          <a:noFill/>
          <a:ln w="9525">
            <a:noFill/>
            <a:miter lim="800000"/>
            <a:headEnd/>
            <a:tailEnd/>
          </a:ln>
          <a:effectLst/>
        </p:spPr>
        <p:txBody>
          <a:bodyPr wrap="none">
            <a:spAutoFit/>
          </a:bodyPr>
          <a:lstStyle/>
          <a:p>
            <a:r>
              <a:rPr lang="en-US"/>
              <a:t>Query (semi) automatically </a:t>
            </a:r>
          </a:p>
          <a:p>
            <a:r>
              <a:rPr lang="en-US"/>
              <a:t>translated in the </a:t>
            </a:r>
          </a:p>
          <a:p>
            <a:r>
              <a:rPr lang="en-US"/>
              <a:t>First Order Logic</a:t>
            </a:r>
          </a:p>
        </p:txBody>
      </p:sp>
      <p:sp>
        <p:nvSpPr>
          <p:cNvPr id="539655" name="Oval 7"/>
          <p:cNvSpPr>
            <a:spLocks noChangeArrowheads="1"/>
          </p:cNvSpPr>
          <p:nvPr/>
        </p:nvSpPr>
        <p:spPr bwMode="auto">
          <a:xfrm>
            <a:off x="457200" y="2819400"/>
            <a:ext cx="2438400" cy="685800"/>
          </a:xfrm>
          <a:prstGeom prst="ellipse">
            <a:avLst/>
          </a:prstGeom>
          <a:noFill/>
          <a:ln w="28575">
            <a:solidFill>
              <a:schemeClr val="tx1"/>
            </a:solidFill>
            <a:round/>
            <a:headEnd/>
            <a:tailEnd/>
          </a:ln>
          <a:effectLst/>
        </p:spPr>
        <p:txBody>
          <a:bodyPr wrap="none" anchor="ctr"/>
          <a:lstStyle/>
          <a:p>
            <a:endParaRPr lang="en-US"/>
          </a:p>
        </p:txBody>
      </p:sp>
      <p:sp>
        <p:nvSpPr>
          <p:cNvPr id="539656" name="Oval 8"/>
          <p:cNvSpPr>
            <a:spLocks noChangeArrowheads="1"/>
          </p:cNvSpPr>
          <p:nvPr/>
        </p:nvSpPr>
        <p:spPr bwMode="auto">
          <a:xfrm>
            <a:off x="3733800" y="609600"/>
            <a:ext cx="2667000" cy="685800"/>
          </a:xfrm>
          <a:prstGeom prst="ellipse">
            <a:avLst/>
          </a:prstGeom>
          <a:noFill/>
          <a:ln w="28575">
            <a:solidFill>
              <a:schemeClr val="tx1"/>
            </a:solidFill>
            <a:round/>
            <a:headEnd/>
            <a:tailEnd/>
          </a:ln>
          <a:effectLst/>
        </p:spPr>
        <p:txBody>
          <a:bodyPr wrap="none" anchor="ctr"/>
          <a:lstStyle/>
          <a:p>
            <a:endParaRPr lang="en-US"/>
          </a:p>
        </p:txBody>
      </p:sp>
      <p:sp>
        <p:nvSpPr>
          <p:cNvPr id="539657" name="Line 9"/>
          <p:cNvSpPr>
            <a:spLocks noChangeShapeType="1"/>
          </p:cNvSpPr>
          <p:nvPr/>
        </p:nvSpPr>
        <p:spPr bwMode="auto">
          <a:xfrm flipH="1" flipV="1">
            <a:off x="5029200" y="3581400"/>
            <a:ext cx="838200" cy="1295400"/>
          </a:xfrm>
          <a:prstGeom prst="line">
            <a:avLst/>
          </a:prstGeom>
          <a:noFill/>
          <a:ln w="28575">
            <a:solidFill>
              <a:schemeClr val="tx1"/>
            </a:solidFill>
            <a:round/>
            <a:headEnd/>
            <a:tailEnd type="triangle" w="med" len="med"/>
          </a:ln>
          <a:effectLst/>
        </p:spPr>
        <p:txBody>
          <a:bodyPr/>
          <a:lstStyle/>
          <a:p>
            <a:endParaRPr lang="en-US"/>
          </a:p>
        </p:txBody>
      </p:sp>
      <p:sp>
        <p:nvSpPr>
          <p:cNvPr id="539658" name="Text Box 10"/>
          <p:cNvSpPr txBox="1">
            <a:spLocks noChangeArrowheads="1"/>
          </p:cNvSpPr>
          <p:nvPr/>
        </p:nvSpPr>
        <p:spPr bwMode="auto">
          <a:xfrm>
            <a:off x="5029200" y="4800600"/>
            <a:ext cx="2330450" cy="366713"/>
          </a:xfrm>
          <a:prstGeom prst="rect">
            <a:avLst/>
          </a:prstGeom>
          <a:noFill/>
          <a:ln w="9525">
            <a:noFill/>
            <a:miter lim="800000"/>
            <a:headEnd/>
            <a:tailEnd/>
          </a:ln>
          <a:effectLst/>
        </p:spPr>
        <p:txBody>
          <a:bodyPr wrap="none">
            <a:spAutoFit/>
          </a:bodyPr>
          <a:lstStyle/>
          <a:p>
            <a:r>
              <a:rPr lang="en-US"/>
              <a:t>Answers to the query</a:t>
            </a:r>
          </a:p>
        </p:txBody>
      </p:sp>
      <p:sp>
        <p:nvSpPr>
          <p:cNvPr id="539659" name="Oval 11"/>
          <p:cNvSpPr>
            <a:spLocks noChangeArrowheads="1"/>
          </p:cNvSpPr>
          <p:nvPr/>
        </p:nvSpPr>
        <p:spPr bwMode="auto">
          <a:xfrm>
            <a:off x="3581400" y="2514600"/>
            <a:ext cx="2057400" cy="1905000"/>
          </a:xfrm>
          <a:prstGeom prst="ellipse">
            <a:avLst/>
          </a:prstGeom>
          <a:noFill/>
          <a:ln w="28575">
            <a:solidFill>
              <a:schemeClr val="tx1"/>
            </a:solidFill>
            <a:round/>
            <a:headEnd/>
            <a:tailEnd/>
          </a:ln>
          <a:effectLst/>
        </p:spPr>
        <p:txBody>
          <a:bodyPr wrap="none" anchor="ctr"/>
          <a:lstStyle/>
          <a:p>
            <a:endParaRPr lang="en-US"/>
          </a:p>
        </p:txBody>
      </p:sp>
      <p:sp>
        <p:nvSpPr>
          <p:cNvPr id="539660" name="Text Box 12"/>
          <p:cNvSpPr txBox="1">
            <a:spLocks noChangeArrowheads="1"/>
          </p:cNvSpPr>
          <p:nvPr/>
        </p:nvSpPr>
        <p:spPr bwMode="auto">
          <a:xfrm>
            <a:off x="1143000" y="152400"/>
            <a:ext cx="777240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square">
            <a:spAutoFit/>
          </a:bodyPr>
          <a:lstStyle/>
          <a:p>
            <a:r>
              <a:rPr lang="en-US" sz="2000" dirty="0" err="1"/>
              <a:t>Cyc’s</a:t>
            </a:r>
            <a:r>
              <a:rPr lang="en-US" sz="2000" dirty="0"/>
              <a:t> front-end: “</a:t>
            </a:r>
            <a:r>
              <a:rPr lang="en-US" sz="2000" b="1" dirty="0"/>
              <a:t>Cyc Analytic Environment</a:t>
            </a:r>
            <a:r>
              <a:rPr lang="en-US" sz="2000" dirty="0"/>
              <a:t>” – querying (1/2)</a:t>
            </a:r>
          </a:p>
        </p:txBody>
      </p:sp>
      <p:sp>
        <p:nvSpPr>
          <p:cNvPr id="13" name="TextBox 12"/>
          <p:cNvSpPr txBox="1"/>
          <p:nvPr/>
        </p:nvSpPr>
        <p:spPr>
          <a:xfrm>
            <a:off x="457200" y="3276600"/>
            <a:ext cx="1981200" cy="1200329"/>
          </a:xfrm>
          <a:prstGeom prst="rect">
            <a:avLst/>
          </a:prstGeom>
          <a:solidFill>
            <a:schemeClr val="bg1"/>
          </a:solidFill>
        </p:spPr>
        <p:txBody>
          <a:bodyPr wrap="square" rtlCol="0">
            <a:spAutoFit/>
          </a:bodyPr>
          <a:lstStyle/>
          <a:p>
            <a:r>
              <a:rPr lang="en-US" dirty="0" smtClean="0"/>
              <a:t>Who has a motive for the assassination of </a:t>
            </a:r>
            <a:r>
              <a:rPr lang="en-US" dirty="0" err="1" smtClean="0"/>
              <a:t>Rafik</a:t>
            </a:r>
            <a:r>
              <a:rPr lang="en-US" dirty="0" smtClean="0"/>
              <a:t> Hariri?</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40675" name="Line 3"/>
          <p:cNvSpPr>
            <a:spLocks noChangeShapeType="1"/>
          </p:cNvSpPr>
          <p:nvPr/>
        </p:nvSpPr>
        <p:spPr bwMode="auto">
          <a:xfrm flipH="1" flipV="1">
            <a:off x="2743200" y="1219200"/>
            <a:ext cx="2667000" cy="0"/>
          </a:xfrm>
          <a:prstGeom prst="line">
            <a:avLst/>
          </a:prstGeom>
          <a:noFill/>
          <a:ln w="28575">
            <a:solidFill>
              <a:schemeClr val="tx1"/>
            </a:solidFill>
            <a:round/>
            <a:headEnd/>
            <a:tailEnd type="triangle" w="med" len="med"/>
          </a:ln>
          <a:effectLst/>
        </p:spPr>
        <p:txBody>
          <a:bodyPr/>
          <a:lstStyle/>
          <a:p>
            <a:endParaRPr lang="en-US"/>
          </a:p>
        </p:txBody>
      </p:sp>
      <p:sp>
        <p:nvSpPr>
          <p:cNvPr id="540676" name="Text Box 4"/>
          <p:cNvSpPr txBox="1">
            <a:spLocks noChangeArrowheads="1"/>
          </p:cNvSpPr>
          <p:nvPr/>
        </p:nvSpPr>
        <p:spPr bwMode="auto">
          <a:xfrm>
            <a:off x="5486400" y="1066800"/>
            <a:ext cx="1847850" cy="366713"/>
          </a:xfrm>
          <a:prstGeom prst="rect">
            <a:avLst/>
          </a:prstGeom>
          <a:noFill/>
          <a:ln w="9525">
            <a:noFill/>
            <a:miter lim="800000"/>
            <a:headEnd/>
            <a:tailEnd/>
          </a:ln>
          <a:effectLst/>
        </p:spPr>
        <p:txBody>
          <a:bodyPr wrap="none">
            <a:spAutoFit/>
          </a:bodyPr>
          <a:lstStyle/>
          <a:p>
            <a:r>
              <a:rPr lang="en-US"/>
              <a:t>Query &amp; Answer</a:t>
            </a:r>
          </a:p>
        </p:txBody>
      </p:sp>
      <p:sp>
        <p:nvSpPr>
          <p:cNvPr id="540678" name="Line 6"/>
          <p:cNvSpPr>
            <a:spLocks noChangeShapeType="1"/>
          </p:cNvSpPr>
          <p:nvPr/>
        </p:nvSpPr>
        <p:spPr bwMode="auto">
          <a:xfrm flipH="1">
            <a:off x="2819400" y="2057400"/>
            <a:ext cx="2590800" cy="152400"/>
          </a:xfrm>
          <a:prstGeom prst="line">
            <a:avLst/>
          </a:prstGeom>
          <a:noFill/>
          <a:ln w="28575">
            <a:solidFill>
              <a:schemeClr val="tx1"/>
            </a:solidFill>
            <a:round/>
            <a:headEnd/>
            <a:tailEnd type="triangle" w="med" len="med"/>
          </a:ln>
          <a:effectLst/>
        </p:spPr>
        <p:txBody>
          <a:bodyPr/>
          <a:lstStyle/>
          <a:p>
            <a:endParaRPr lang="en-US"/>
          </a:p>
        </p:txBody>
      </p:sp>
      <p:sp>
        <p:nvSpPr>
          <p:cNvPr id="540679" name="Text Box 7"/>
          <p:cNvSpPr txBox="1">
            <a:spLocks noChangeArrowheads="1"/>
          </p:cNvSpPr>
          <p:nvPr/>
        </p:nvSpPr>
        <p:spPr bwMode="auto">
          <a:xfrm>
            <a:off x="5410200" y="1828800"/>
            <a:ext cx="1377950" cy="366713"/>
          </a:xfrm>
          <a:prstGeom prst="rect">
            <a:avLst/>
          </a:prstGeom>
          <a:noFill/>
          <a:ln w="9525">
            <a:noFill/>
            <a:miter lim="800000"/>
            <a:headEnd/>
            <a:tailEnd/>
          </a:ln>
          <a:effectLst/>
        </p:spPr>
        <p:txBody>
          <a:bodyPr wrap="none">
            <a:spAutoFit/>
          </a:bodyPr>
          <a:lstStyle/>
          <a:p>
            <a:r>
              <a:rPr lang="en-US"/>
              <a:t>Justification</a:t>
            </a:r>
          </a:p>
        </p:txBody>
      </p:sp>
      <p:sp>
        <p:nvSpPr>
          <p:cNvPr id="540681" name="Line 9"/>
          <p:cNvSpPr>
            <a:spLocks noChangeShapeType="1"/>
          </p:cNvSpPr>
          <p:nvPr/>
        </p:nvSpPr>
        <p:spPr bwMode="auto">
          <a:xfrm flipH="1">
            <a:off x="5943600" y="3124200"/>
            <a:ext cx="1143000" cy="152400"/>
          </a:xfrm>
          <a:prstGeom prst="line">
            <a:avLst/>
          </a:prstGeom>
          <a:noFill/>
          <a:ln w="28575">
            <a:solidFill>
              <a:schemeClr val="tx1"/>
            </a:solidFill>
            <a:round/>
            <a:headEnd/>
            <a:tailEnd type="triangle" w="med" len="med"/>
          </a:ln>
          <a:effectLst/>
        </p:spPr>
        <p:txBody>
          <a:bodyPr/>
          <a:lstStyle/>
          <a:p>
            <a:endParaRPr lang="en-US"/>
          </a:p>
        </p:txBody>
      </p:sp>
      <p:sp>
        <p:nvSpPr>
          <p:cNvPr id="540682" name="Text Box 10"/>
          <p:cNvSpPr txBox="1">
            <a:spLocks noChangeArrowheads="1"/>
          </p:cNvSpPr>
          <p:nvPr/>
        </p:nvSpPr>
        <p:spPr bwMode="auto">
          <a:xfrm>
            <a:off x="7086600" y="2590800"/>
            <a:ext cx="1752600" cy="915988"/>
          </a:xfrm>
          <a:prstGeom prst="rect">
            <a:avLst/>
          </a:prstGeom>
          <a:noFill/>
          <a:ln w="9525">
            <a:noFill/>
            <a:miter lim="800000"/>
            <a:headEnd/>
            <a:tailEnd/>
          </a:ln>
          <a:effectLst/>
        </p:spPr>
        <p:txBody>
          <a:bodyPr>
            <a:spAutoFit/>
          </a:bodyPr>
          <a:lstStyle/>
          <a:p>
            <a:r>
              <a:rPr lang="en-US"/>
              <a:t>Sources for</a:t>
            </a:r>
          </a:p>
          <a:p>
            <a:r>
              <a:rPr lang="en-US"/>
              <a:t>Reasoning and </a:t>
            </a:r>
          </a:p>
          <a:p>
            <a:r>
              <a:rPr lang="en-US"/>
              <a:t>Justification</a:t>
            </a:r>
          </a:p>
        </p:txBody>
      </p:sp>
      <p:sp>
        <p:nvSpPr>
          <p:cNvPr id="540683" name="Text Box 11"/>
          <p:cNvSpPr txBox="1">
            <a:spLocks noChangeArrowheads="1"/>
          </p:cNvSpPr>
          <p:nvPr/>
        </p:nvSpPr>
        <p:spPr bwMode="auto">
          <a:xfrm>
            <a:off x="914400" y="152400"/>
            <a:ext cx="7473950" cy="3968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a:spAutoFit/>
          </a:bodyPr>
          <a:lstStyle/>
          <a:p>
            <a:r>
              <a:rPr lang="en-US" sz="2000" dirty="0" err="1"/>
              <a:t>Cyc’s</a:t>
            </a:r>
            <a:r>
              <a:rPr lang="en-US" sz="2000" dirty="0"/>
              <a:t> front-end: “</a:t>
            </a:r>
            <a:r>
              <a:rPr lang="en-US" sz="2000" b="1" dirty="0"/>
              <a:t>Cyc Analytic Environment</a:t>
            </a:r>
            <a:r>
              <a:rPr lang="en-US" sz="2000" dirty="0"/>
              <a:t>” – justification (2/2)</a:t>
            </a:r>
          </a:p>
        </p:txBody>
      </p:sp>
      <p:pic>
        <p:nvPicPr>
          <p:cNvPr id="52226" name="Picture 2"/>
          <p:cNvPicPr>
            <a:picLocks noChangeAspect="1" noChangeArrowheads="1"/>
          </p:cNvPicPr>
          <p:nvPr/>
        </p:nvPicPr>
        <p:blipFill>
          <a:blip r:embed="rId3" cstate="print"/>
          <a:srcRect/>
          <a:stretch>
            <a:fillRect/>
          </a:stretch>
        </p:blipFill>
        <p:spPr bwMode="auto">
          <a:xfrm>
            <a:off x="199176" y="3913126"/>
            <a:ext cx="6898741" cy="2403352"/>
          </a:xfrm>
          <a:prstGeom prst="rect">
            <a:avLst/>
          </a:prstGeom>
          <a:noFill/>
          <a:ln w="9525">
            <a:noFill/>
            <a:miter lim="800000"/>
            <a:headEnd/>
            <a:tailEnd/>
          </a:ln>
          <a:effectLst/>
        </p:spPr>
      </p:pic>
      <p:sp>
        <p:nvSpPr>
          <p:cNvPr id="12" name="Down Arrow 11"/>
          <p:cNvSpPr/>
          <p:nvPr/>
        </p:nvSpPr>
        <p:spPr>
          <a:xfrm flipV="1">
            <a:off x="108642" y="3014803"/>
            <a:ext cx="484632" cy="88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26"/>
                                        </p:tgtEl>
                                        <p:attrNameLst>
                                          <p:attrName>style.visibility</p:attrName>
                                        </p:attrNameLst>
                                      </p:cBhvr>
                                      <p:to>
                                        <p:strVal val="visible"/>
                                      </p:to>
                                    </p:set>
                                    <p:anim calcmode="lin" valueType="num">
                                      <p:cBhvr additive="base">
                                        <p:cTn id="11" dur="500" fill="hold"/>
                                        <p:tgtEl>
                                          <p:spTgt spid="52226"/>
                                        </p:tgtEl>
                                        <p:attrNameLst>
                                          <p:attrName>ppt_x</p:attrName>
                                        </p:attrNameLst>
                                      </p:cBhvr>
                                      <p:tavLst>
                                        <p:tav tm="0">
                                          <p:val>
                                            <p:strVal val="#ppt_x"/>
                                          </p:val>
                                        </p:tav>
                                        <p:tav tm="100000">
                                          <p:val>
                                            <p:strVal val="#ppt_x"/>
                                          </p:val>
                                        </p:tav>
                                      </p:tavLst>
                                    </p:anim>
                                    <p:anim calcmode="lin" valueType="num">
                                      <p:cBhvr additive="base">
                                        <p:cTn id="12"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Further references…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sz="quarter"/>
          </p:nvPr>
        </p:nvSpPr>
        <p:spPr>
          <a:xfrm>
            <a:off x="381000" y="214313"/>
            <a:ext cx="8562975" cy="623887"/>
          </a:xfrm>
        </p:spPr>
        <p:txBody>
          <a:bodyPr>
            <a:normAutofit/>
          </a:bodyPr>
          <a:lstStyle/>
          <a:p>
            <a:pPr eaLnBrk="1" hangingPunct="1"/>
            <a:r>
              <a:rPr lang="en-US" sz="3000" dirty="0" smtClean="0"/>
              <a:t>References to some Text-Mining books</a:t>
            </a:r>
          </a:p>
        </p:txBody>
      </p:sp>
      <p:pic>
        <p:nvPicPr>
          <p:cNvPr id="238595" name="Picture 3" descr="fsnlp-bigger"/>
          <p:cNvPicPr>
            <a:picLocks noGrp="1" noChangeAspect="1" noChangeArrowheads="1"/>
          </p:cNvPicPr>
          <p:nvPr>
            <p:ph sz="quarter" idx="1"/>
          </p:nvPr>
        </p:nvPicPr>
        <p:blipFill>
          <a:blip r:embed="rId2" cstate="print"/>
          <a:srcRect/>
          <a:stretch>
            <a:fillRect/>
          </a:stretch>
        </p:blipFill>
        <p:spPr>
          <a:xfrm>
            <a:off x="387350" y="1066800"/>
            <a:ext cx="2185988" cy="2362200"/>
          </a:xfrm>
          <a:noFill/>
        </p:spPr>
      </p:pic>
      <p:pic>
        <p:nvPicPr>
          <p:cNvPr id="238596" name="Picture 4" descr="cover"/>
          <p:cNvPicPr>
            <a:picLocks noGrp="1" noChangeAspect="1" noChangeArrowheads="1"/>
          </p:cNvPicPr>
          <p:nvPr>
            <p:ph sz="quarter" idx="2"/>
          </p:nvPr>
        </p:nvPicPr>
        <p:blipFill>
          <a:blip r:embed="rId3" cstate="print"/>
          <a:srcRect/>
          <a:stretch>
            <a:fillRect/>
          </a:stretch>
        </p:blipFill>
        <p:spPr>
          <a:xfrm>
            <a:off x="2971800" y="3733800"/>
            <a:ext cx="2505075" cy="2895600"/>
          </a:xfrm>
          <a:noFill/>
        </p:spPr>
      </p:pic>
      <p:pic>
        <p:nvPicPr>
          <p:cNvPr id="238597" name="Picture 5" descr="book-medium"/>
          <p:cNvPicPr>
            <a:picLocks noGrp="1" noChangeAspect="1" noChangeArrowheads="1"/>
          </p:cNvPicPr>
          <p:nvPr>
            <p:ph sz="quarter" idx="3"/>
          </p:nvPr>
        </p:nvPicPr>
        <p:blipFill>
          <a:blip r:embed="rId4" cstate="print"/>
          <a:srcRect/>
          <a:stretch>
            <a:fillRect/>
          </a:stretch>
        </p:blipFill>
        <p:spPr>
          <a:xfrm>
            <a:off x="3048000" y="990600"/>
            <a:ext cx="2413000" cy="2667000"/>
          </a:xfrm>
          <a:noFill/>
        </p:spPr>
      </p:pic>
      <p:pic>
        <p:nvPicPr>
          <p:cNvPr id="238598" name="Picture 6" descr="0470849061"/>
          <p:cNvPicPr>
            <a:picLocks noGrp="1" noChangeAspect="1" noChangeArrowheads="1"/>
          </p:cNvPicPr>
          <p:nvPr>
            <p:ph sz="quarter" idx="4"/>
          </p:nvPr>
        </p:nvPicPr>
        <p:blipFill>
          <a:blip r:embed="rId5" cstate="print"/>
          <a:srcRect/>
          <a:stretch>
            <a:fillRect/>
          </a:stretch>
        </p:blipFill>
        <p:spPr>
          <a:xfrm>
            <a:off x="5791200" y="990600"/>
            <a:ext cx="2111375" cy="2743200"/>
          </a:xfrm>
          <a:noFill/>
        </p:spPr>
      </p:pic>
      <p:pic>
        <p:nvPicPr>
          <p:cNvPr id="238599" name="Picture 7" descr="0387955631"/>
          <p:cNvPicPr>
            <a:picLocks noChangeAspect="1" noChangeArrowheads="1"/>
          </p:cNvPicPr>
          <p:nvPr/>
        </p:nvPicPr>
        <p:blipFill>
          <a:blip r:embed="rId6" cstate="print"/>
          <a:srcRect/>
          <a:stretch>
            <a:fillRect/>
          </a:stretch>
        </p:blipFill>
        <p:spPr bwMode="auto">
          <a:xfrm>
            <a:off x="274638" y="3886200"/>
            <a:ext cx="2513012" cy="2743200"/>
          </a:xfrm>
          <a:prstGeom prst="rect">
            <a:avLst/>
          </a:prstGeom>
          <a:noFill/>
          <a:ln w="9525">
            <a:noFill/>
            <a:miter lim="800000"/>
            <a:headEnd/>
            <a:tailEnd/>
          </a:ln>
        </p:spPr>
      </p:pic>
      <p:pic>
        <p:nvPicPr>
          <p:cNvPr id="238600" name="Picture 9" descr="tmbook1"/>
          <p:cNvPicPr>
            <a:picLocks noChangeAspect="1" noChangeArrowheads="1"/>
          </p:cNvPicPr>
          <p:nvPr/>
        </p:nvPicPr>
        <p:blipFill>
          <a:blip r:embed="rId7" cstate="print"/>
          <a:srcRect/>
          <a:stretch>
            <a:fillRect/>
          </a:stretch>
        </p:blipFill>
        <p:spPr bwMode="auto">
          <a:xfrm>
            <a:off x="5791200" y="3886200"/>
            <a:ext cx="17748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fontScale="90000"/>
          </a:bodyPr>
          <a:lstStyle/>
          <a:p>
            <a:r>
              <a:rPr lang="en-US" dirty="0" smtClean="0"/>
              <a:t>Books on Semantic Technologies</a:t>
            </a:r>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2743200" y="1295400"/>
            <a:ext cx="1981200" cy="2435902"/>
          </a:xfrm>
          <a:prstGeom prst="rect">
            <a:avLst/>
          </a:prstGeom>
          <a:noFill/>
          <a:ln w="9525">
            <a:noFill/>
            <a:miter lim="800000"/>
            <a:headEnd/>
            <a:tailEnd/>
          </a:ln>
          <a:effectLst/>
        </p:spPr>
      </p:pic>
      <p:pic>
        <p:nvPicPr>
          <p:cNvPr id="56324" name="Picture 4"/>
          <p:cNvPicPr>
            <a:picLocks noChangeAspect="1" noChangeArrowheads="1"/>
          </p:cNvPicPr>
          <p:nvPr/>
        </p:nvPicPr>
        <p:blipFill>
          <a:blip r:embed="rId3" cstate="print"/>
          <a:srcRect/>
          <a:stretch>
            <a:fillRect/>
          </a:stretch>
        </p:blipFill>
        <p:spPr bwMode="auto">
          <a:xfrm>
            <a:off x="533400" y="1295400"/>
            <a:ext cx="2088515" cy="2476500"/>
          </a:xfrm>
          <a:prstGeom prst="rect">
            <a:avLst/>
          </a:prstGeom>
          <a:noFill/>
          <a:ln w="9525">
            <a:noFill/>
            <a:miter lim="800000"/>
            <a:headEnd/>
            <a:tailEnd/>
          </a:ln>
          <a:effectLst/>
        </p:spPr>
      </p:pic>
      <p:pic>
        <p:nvPicPr>
          <p:cNvPr id="56325" name="Picture 5"/>
          <p:cNvPicPr>
            <a:picLocks noChangeAspect="1" noChangeArrowheads="1"/>
          </p:cNvPicPr>
          <p:nvPr/>
        </p:nvPicPr>
        <p:blipFill>
          <a:blip r:embed="rId4" cstate="print"/>
          <a:srcRect/>
          <a:stretch>
            <a:fillRect/>
          </a:stretch>
        </p:blipFill>
        <p:spPr bwMode="auto">
          <a:xfrm>
            <a:off x="6457950" y="1295400"/>
            <a:ext cx="2686050" cy="2686050"/>
          </a:xfrm>
          <a:prstGeom prst="rect">
            <a:avLst/>
          </a:prstGeom>
          <a:noFill/>
          <a:ln w="9525">
            <a:noFill/>
            <a:miter lim="800000"/>
            <a:headEnd/>
            <a:tailEnd/>
          </a:ln>
          <a:effectLst/>
        </p:spPr>
      </p:pic>
      <p:pic>
        <p:nvPicPr>
          <p:cNvPr id="56323" name="Picture 3"/>
          <p:cNvPicPr>
            <a:picLocks noChangeAspect="1" noChangeArrowheads="1"/>
          </p:cNvPicPr>
          <p:nvPr/>
        </p:nvPicPr>
        <p:blipFill>
          <a:blip r:embed="rId5" cstate="print"/>
          <a:srcRect/>
          <a:stretch>
            <a:fillRect/>
          </a:stretch>
        </p:blipFill>
        <p:spPr bwMode="auto">
          <a:xfrm>
            <a:off x="4876800" y="1295400"/>
            <a:ext cx="1762125" cy="2667000"/>
          </a:xfrm>
          <a:prstGeom prst="rect">
            <a:avLst/>
          </a:prstGeom>
          <a:noFill/>
          <a:ln w="9525">
            <a:noFill/>
            <a:miter lim="800000"/>
            <a:headEnd/>
            <a:tailEnd/>
          </a:ln>
          <a:effectLst/>
        </p:spPr>
      </p:pic>
      <p:pic>
        <p:nvPicPr>
          <p:cNvPr id="56326" name="Picture 6"/>
          <p:cNvPicPr>
            <a:picLocks noChangeAspect="1" noChangeArrowheads="1"/>
          </p:cNvPicPr>
          <p:nvPr/>
        </p:nvPicPr>
        <p:blipFill>
          <a:blip r:embed="rId6" cstate="print"/>
          <a:srcRect/>
          <a:stretch>
            <a:fillRect/>
          </a:stretch>
        </p:blipFill>
        <p:spPr bwMode="auto">
          <a:xfrm>
            <a:off x="5562600" y="4038600"/>
            <a:ext cx="1752600" cy="2627024"/>
          </a:xfrm>
          <a:prstGeom prst="rect">
            <a:avLst/>
          </a:prstGeom>
          <a:noFill/>
          <a:ln w="9525">
            <a:noFill/>
            <a:miter lim="800000"/>
            <a:headEnd/>
            <a:tailEnd/>
          </a:ln>
          <a:effectLst/>
        </p:spPr>
      </p:pic>
      <p:pic>
        <p:nvPicPr>
          <p:cNvPr id="56327" name="Picture 7"/>
          <p:cNvPicPr>
            <a:picLocks noChangeAspect="1" noChangeArrowheads="1"/>
          </p:cNvPicPr>
          <p:nvPr/>
        </p:nvPicPr>
        <p:blipFill>
          <a:blip r:embed="rId7" cstate="print"/>
          <a:srcRect/>
          <a:stretch>
            <a:fillRect/>
          </a:stretch>
        </p:blipFill>
        <p:spPr bwMode="auto">
          <a:xfrm>
            <a:off x="3581400" y="4038600"/>
            <a:ext cx="1720214" cy="2596550"/>
          </a:xfrm>
          <a:prstGeom prst="rect">
            <a:avLst/>
          </a:prstGeom>
          <a:noFill/>
          <a:ln w="9525">
            <a:noFill/>
            <a:miter lim="800000"/>
            <a:headEnd/>
            <a:tailEnd/>
          </a:ln>
          <a:effectLst/>
        </p:spPr>
      </p:pic>
      <p:pic>
        <p:nvPicPr>
          <p:cNvPr id="56328" name="Picture 8"/>
          <p:cNvPicPr>
            <a:picLocks noChangeAspect="1" noChangeArrowheads="1"/>
          </p:cNvPicPr>
          <p:nvPr/>
        </p:nvPicPr>
        <p:blipFill>
          <a:blip r:embed="rId8" cstate="print"/>
          <a:srcRect/>
          <a:stretch>
            <a:fillRect/>
          </a:stretch>
        </p:blipFill>
        <p:spPr bwMode="auto">
          <a:xfrm>
            <a:off x="1676400" y="4038600"/>
            <a:ext cx="1716405" cy="25907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ssolve">
                                      <p:cBhvr>
                                        <p:cTn id="7" dur="500"/>
                                        <p:tgtEl>
                                          <p:spTgt spid="56324"/>
                                        </p:tgtEl>
                                      </p:cBhvr>
                                    </p:animEffect>
                                  </p:childTnLst>
                                </p:cTn>
                              </p:par>
                              <p:par>
                                <p:cTn id="8" presetID="9" presetClass="entr" presetSubtype="0" fill="hold" nodeType="with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dissolve">
                                      <p:cBhvr>
                                        <p:cTn id="10" dur="500"/>
                                        <p:tgtEl>
                                          <p:spTgt spid="56322"/>
                                        </p:tgtEl>
                                      </p:cBhvr>
                                    </p:animEffect>
                                  </p:childTnLst>
                                </p:cTn>
                              </p:par>
                              <p:par>
                                <p:cTn id="11" presetID="9" presetClass="entr" presetSubtype="0" fill="hold" nodeType="withEffect">
                                  <p:stCondLst>
                                    <p:cond delay="0"/>
                                  </p:stCondLst>
                                  <p:childTnLst>
                                    <p:set>
                                      <p:cBhvr>
                                        <p:cTn id="12" dur="1" fill="hold">
                                          <p:stCondLst>
                                            <p:cond delay="0"/>
                                          </p:stCondLst>
                                        </p:cTn>
                                        <p:tgtEl>
                                          <p:spTgt spid="56323"/>
                                        </p:tgtEl>
                                        <p:attrNameLst>
                                          <p:attrName>style.visibility</p:attrName>
                                        </p:attrNameLst>
                                      </p:cBhvr>
                                      <p:to>
                                        <p:strVal val="visible"/>
                                      </p:to>
                                    </p:set>
                                    <p:animEffect transition="in" filter="dissolve">
                                      <p:cBhvr>
                                        <p:cTn id="13" dur="500"/>
                                        <p:tgtEl>
                                          <p:spTgt spid="56323"/>
                                        </p:tgtEl>
                                      </p:cBhvr>
                                    </p:animEffect>
                                  </p:childTnLst>
                                </p:cTn>
                              </p:par>
                              <p:par>
                                <p:cTn id="14" presetID="9" presetClass="entr" presetSubtype="0" fill="hold" nodeType="withEffect">
                                  <p:stCondLst>
                                    <p:cond delay="0"/>
                                  </p:stCondLst>
                                  <p:childTnLst>
                                    <p:set>
                                      <p:cBhvr>
                                        <p:cTn id="15" dur="1" fill="hold">
                                          <p:stCondLst>
                                            <p:cond delay="0"/>
                                          </p:stCondLst>
                                        </p:cTn>
                                        <p:tgtEl>
                                          <p:spTgt spid="56325"/>
                                        </p:tgtEl>
                                        <p:attrNameLst>
                                          <p:attrName>style.visibility</p:attrName>
                                        </p:attrNameLst>
                                      </p:cBhvr>
                                      <p:to>
                                        <p:strVal val="visible"/>
                                      </p:to>
                                    </p:set>
                                    <p:animEffect transition="in" filter="dissolve">
                                      <p:cBhvr>
                                        <p:cTn id="16" dur="500"/>
                                        <p:tgtEl>
                                          <p:spTgt spid="56325"/>
                                        </p:tgtEl>
                                      </p:cBhvr>
                                    </p:animEffect>
                                  </p:childTnLst>
                                </p:cTn>
                              </p:par>
                              <p:par>
                                <p:cTn id="17" presetID="9" presetClass="entr" presetSubtype="0" fill="hold" nodeType="withEffect">
                                  <p:stCondLst>
                                    <p:cond delay="0"/>
                                  </p:stCondLst>
                                  <p:childTnLst>
                                    <p:set>
                                      <p:cBhvr>
                                        <p:cTn id="18" dur="1" fill="hold">
                                          <p:stCondLst>
                                            <p:cond delay="0"/>
                                          </p:stCondLst>
                                        </p:cTn>
                                        <p:tgtEl>
                                          <p:spTgt spid="56326"/>
                                        </p:tgtEl>
                                        <p:attrNameLst>
                                          <p:attrName>style.visibility</p:attrName>
                                        </p:attrNameLst>
                                      </p:cBhvr>
                                      <p:to>
                                        <p:strVal val="visible"/>
                                      </p:to>
                                    </p:set>
                                    <p:animEffect transition="in" filter="dissolve">
                                      <p:cBhvr>
                                        <p:cTn id="19" dur="500"/>
                                        <p:tgtEl>
                                          <p:spTgt spid="56326"/>
                                        </p:tgtEl>
                                      </p:cBhvr>
                                    </p:animEffect>
                                  </p:childTnLst>
                                </p:cTn>
                              </p:par>
                              <p:par>
                                <p:cTn id="20" presetID="9" presetClass="entr" presetSubtype="0" fill="hold" nodeType="withEffect">
                                  <p:stCondLst>
                                    <p:cond delay="0"/>
                                  </p:stCondLst>
                                  <p:childTnLst>
                                    <p:set>
                                      <p:cBhvr>
                                        <p:cTn id="21" dur="1" fill="hold">
                                          <p:stCondLst>
                                            <p:cond delay="0"/>
                                          </p:stCondLst>
                                        </p:cTn>
                                        <p:tgtEl>
                                          <p:spTgt spid="56327"/>
                                        </p:tgtEl>
                                        <p:attrNameLst>
                                          <p:attrName>style.visibility</p:attrName>
                                        </p:attrNameLst>
                                      </p:cBhvr>
                                      <p:to>
                                        <p:strVal val="visible"/>
                                      </p:to>
                                    </p:set>
                                    <p:animEffect transition="in" filter="dissolve">
                                      <p:cBhvr>
                                        <p:cTn id="22" dur="500"/>
                                        <p:tgtEl>
                                          <p:spTgt spid="56327"/>
                                        </p:tgtEl>
                                      </p:cBhvr>
                                    </p:animEffect>
                                  </p:childTnLst>
                                </p:cTn>
                              </p:par>
                              <p:par>
                                <p:cTn id="23" presetID="9" presetClass="entr" presetSubtype="0" fill="hold" nodeType="withEffect">
                                  <p:stCondLst>
                                    <p:cond delay="0"/>
                                  </p:stCondLst>
                                  <p:childTnLst>
                                    <p:set>
                                      <p:cBhvr>
                                        <p:cTn id="24" dur="1" fill="hold">
                                          <p:stCondLst>
                                            <p:cond delay="0"/>
                                          </p:stCondLst>
                                        </p:cTn>
                                        <p:tgtEl>
                                          <p:spTgt spid="56328"/>
                                        </p:tgtEl>
                                        <p:attrNameLst>
                                          <p:attrName>style.visibility</p:attrName>
                                        </p:attrNameLst>
                                      </p:cBhvr>
                                      <p:to>
                                        <p:strVal val="visible"/>
                                      </p:to>
                                    </p:set>
                                    <p:animEffect transition="in" filter="dissolve">
                                      <p:cBhvr>
                                        <p:cTn id="25"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normAutofit fontScale="90000"/>
          </a:bodyPr>
          <a:lstStyle/>
          <a:p>
            <a:pPr eaLnBrk="1" hangingPunct="1"/>
            <a:r>
              <a:rPr lang="en-US" smtClean="0"/>
              <a:t>References to the main conferences</a:t>
            </a:r>
          </a:p>
        </p:txBody>
      </p:sp>
      <p:sp>
        <p:nvSpPr>
          <p:cNvPr id="240643" name="Rectangle 3"/>
          <p:cNvSpPr>
            <a:spLocks noGrp="1" noChangeArrowheads="1"/>
          </p:cNvSpPr>
          <p:nvPr>
            <p:ph type="body" idx="1"/>
          </p:nvPr>
        </p:nvSpPr>
        <p:spPr/>
        <p:txBody>
          <a:bodyPr/>
          <a:lstStyle/>
          <a:p>
            <a:pPr eaLnBrk="1" hangingPunct="1"/>
            <a:r>
              <a:rPr lang="en-US" dirty="0" smtClean="0">
                <a:solidFill>
                  <a:schemeClr val="accent1"/>
                </a:solidFill>
              </a:rPr>
              <a:t>Information Retrieval</a:t>
            </a:r>
            <a:r>
              <a:rPr lang="en-US" dirty="0" smtClean="0"/>
              <a:t>: </a:t>
            </a:r>
          </a:p>
          <a:p>
            <a:pPr lvl="1" eaLnBrk="1" hangingPunct="1"/>
            <a:r>
              <a:rPr lang="en-US" dirty="0" smtClean="0"/>
              <a:t>SIGIR, ECIR</a:t>
            </a:r>
          </a:p>
          <a:p>
            <a:pPr eaLnBrk="1" hangingPunct="1"/>
            <a:r>
              <a:rPr lang="en-US" dirty="0" smtClean="0">
                <a:solidFill>
                  <a:schemeClr val="accent1"/>
                </a:solidFill>
              </a:rPr>
              <a:t>Machine Learning/Data Mining</a:t>
            </a:r>
            <a:r>
              <a:rPr lang="en-US" dirty="0" smtClean="0"/>
              <a:t>: </a:t>
            </a:r>
          </a:p>
          <a:p>
            <a:pPr lvl="1" eaLnBrk="1" hangingPunct="1"/>
            <a:r>
              <a:rPr lang="en-US" dirty="0" smtClean="0"/>
              <a:t>ICML, ECML/PKDD, KDD, ICDM, SDM</a:t>
            </a:r>
          </a:p>
          <a:p>
            <a:pPr eaLnBrk="1" hangingPunct="1"/>
            <a:r>
              <a:rPr lang="en-US" dirty="0" smtClean="0">
                <a:solidFill>
                  <a:schemeClr val="accent1"/>
                </a:solidFill>
              </a:rPr>
              <a:t>Computational Linguistics</a:t>
            </a:r>
            <a:r>
              <a:rPr lang="en-US" dirty="0" smtClean="0"/>
              <a:t>: </a:t>
            </a:r>
          </a:p>
          <a:p>
            <a:pPr lvl="1" eaLnBrk="1" hangingPunct="1"/>
            <a:r>
              <a:rPr lang="en-US" dirty="0" smtClean="0"/>
              <a:t>ACL, EACL, NAACL</a:t>
            </a:r>
          </a:p>
          <a:p>
            <a:pPr eaLnBrk="1" hangingPunct="1"/>
            <a:r>
              <a:rPr lang="en-US" dirty="0" smtClean="0">
                <a:solidFill>
                  <a:schemeClr val="accent1"/>
                </a:solidFill>
              </a:rPr>
              <a:t>Semantic Web</a:t>
            </a:r>
            <a:r>
              <a:rPr lang="en-US" dirty="0" smtClean="0"/>
              <a:t>: </a:t>
            </a:r>
          </a:p>
          <a:p>
            <a:pPr lvl="1" eaLnBrk="1" hangingPunct="1"/>
            <a:r>
              <a:rPr lang="en-US" dirty="0" smtClean="0"/>
              <a:t>ISWC, ESWC, ASWC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3352800" cy="4525963"/>
          </a:xfrm>
        </p:spPr>
        <p:txBody>
          <a:bodyPr>
            <a:normAutofit/>
          </a:bodyPr>
          <a:lstStyle/>
          <a:p>
            <a:r>
              <a:rPr lang="en-US" sz="2400" dirty="0" smtClean="0"/>
              <a:t>Recorded tutorials, workshops, conferences, summer schools available from </a:t>
            </a:r>
            <a:r>
              <a:rPr lang="en-US" sz="1800" dirty="0" smtClean="0">
                <a:hlinkClick r:id="rId2"/>
              </a:rPr>
              <a:t>http://videolectures.net</a:t>
            </a:r>
            <a:endParaRPr lang="en-US" sz="1800" dirty="0" smtClean="0"/>
          </a:p>
          <a:p>
            <a:endParaRPr lang="en-US" sz="1800" dirty="0" smtClean="0"/>
          </a:p>
        </p:txBody>
      </p:sp>
      <p:sp>
        <p:nvSpPr>
          <p:cNvPr id="3" name="Title 2"/>
          <p:cNvSpPr>
            <a:spLocks noGrp="1"/>
          </p:cNvSpPr>
          <p:nvPr>
            <p:ph type="title"/>
          </p:nvPr>
        </p:nvSpPr>
        <p:spPr/>
        <p:txBody>
          <a:bodyPr>
            <a:normAutofit fontScale="90000"/>
          </a:bodyPr>
          <a:lstStyle/>
          <a:p>
            <a:r>
              <a:rPr lang="en-US" sz="3100" dirty="0" smtClean="0"/>
              <a:t>Videos on Text and Semantic Technologies</a:t>
            </a:r>
            <a:r>
              <a:rPr lang="en-US" sz="2200" dirty="0" smtClean="0"/>
              <a:t/>
            </a:r>
            <a:br>
              <a:rPr lang="en-US" sz="2200" dirty="0" smtClean="0"/>
            </a:br>
            <a:r>
              <a:rPr lang="en-US" sz="2200" dirty="0" smtClean="0">
                <a:hlinkClick r:id="rId3"/>
              </a:rPr>
              <a:t>http://videolectures.net/Top/Computer_Science/Semantic_Web/</a:t>
            </a:r>
            <a:r>
              <a:rPr lang="en-US" sz="4400" dirty="0" smtClean="0"/>
              <a:t> </a:t>
            </a:r>
            <a:endParaRPr lang="en-US" dirty="0"/>
          </a:p>
        </p:txBody>
      </p:sp>
      <p:pic>
        <p:nvPicPr>
          <p:cNvPr id="54276" name="Picture 4"/>
          <p:cNvPicPr>
            <a:picLocks noChangeAspect="1" noChangeArrowheads="1"/>
          </p:cNvPicPr>
          <p:nvPr/>
        </p:nvPicPr>
        <p:blipFill>
          <a:blip r:embed="rId4" cstate="print"/>
          <a:srcRect/>
          <a:stretch>
            <a:fillRect/>
          </a:stretch>
        </p:blipFill>
        <p:spPr bwMode="auto">
          <a:xfrm>
            <a:off x="3580132" y="1447801"/>
            <a:ext cx="5563868"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Levels of text representations</a:t>
            </a:r>
          </a:p>
        </p:txBody>
      </p:sp>
      <p:sp>
        <p:nvSpPr>
          <p:cNvPr id="43011" name="Rectangle 3"/>
          <p:cNvSpPr>
            <a:spLocks noGrp="1" noChangeArrowheads="1"/>
          </p:cNvSpPr>
          <p:nvPr>
            <p:ph type="body" idx="1"/>
          </p:nvPr>
        </p:nvSpPr>
        <p:spPr/>
        <p:txBody>
          <a:bodyPr/>
          <a:lstStyle/>
          <a:p>
            <a:pPr eaLnBrk="1" hangingPunct="1">
              <a:lnSpc>
                <a:spcPct val="90000"/>
              </a:lnSpc>
            </a:pPr>
            <a:r>
              <a:rPr lang="en-US" sz="2100" dirty="0" smtClean="0"/>
              <a:t>Character (character n-grams and sequences)</a:t>
            </a:r>
          </a:p>
          <a:p>
            <a:pPr eaLnBrk="1" hangingPunct="1">
              <a:lnSpc>
                <a:spcPct val="90000"/>
              </a:lnSpc>
            </a:pPr>
            <a:r>
              <a:rPr lang="en-US" sz="2100" dirty="0" smtClean="0"/>
              <a:t>Words (stop-words, stemming, lemmatization)</a:t>
            </a:r>
          </a:p>
          <a:p>
            <a:pPr eaLnBrk="1" hangingPunct="1">
              <a:lnSpc>
                <a:spcPct val="90000"/>
              </a:lnSpc>
            </a:pPr>
            <a:r>
              <a:rPr lang="en-US" sz="2100" dirty="0" smtClean="0"/>
              <a:t>Phrases (word n-grams, proximity features)</a:t>
            </a:r>
          </a:p>
          <a:p>
            <a:pPr eaLnBrk="1" hangingPunct="1">
              <a:lnSpc>
                <a:spcPct val="90000"/>
              </a:lnSpc>
            </a:pPr>
            <a:r>
              <a:rPr lang="en-US" sz="2100" dirty="0" smtClean="0"/>
              <a:t>Part-of-speech tags</a:t>
            </a:r>
          </a:p>
          <a:p>
            <a:pPr eaLnBrk="1" hangingPunct="1">
              <a:lnSpc>
                <a:spcPct val="90000"/>
              </a:lnSpc>
            </a:pPr>
            <a:r>
              <a:rPr lang="en-US" sz="2100" dirty="0" smtClean="0"/>
              <a:t>Taxonomies / thesauri</a:t>
            </a:r>
          </a:p>
          <a:p>
            <a:pPr eaLnBrk="1" hangingPunct="1">
              <a:lnSpc>
                <a:spcPct val="90000"/>
              </a:lnSpc>
            </a:pPr>
            <a:r>
              <a:rPr lang="en-US" sz="2100" dirty="0" smtClean="0"/>
              <a:t>Vector-space model</a:t>
            </a:r>
          </a:p>
          <a:p>
            <a:pPr eaLnBrk="1" hangingPunct="1">
              <a:lnSpc>
                <a:spcPct val="90000"/>
              </a:lnSpc>
            </a:pPr>
            <a:r>
              <a:rPr lang="en-US" sz="2100" dirty="0" smtClean="0"/>
              <a:t>Language models</a:t>
            </a:r>
          </a:p>
          <a:p>
            <a:pPr eaLnBrk="1" hangingPunct="1">
              <a:lnSpc>
                <a:spcPct val="90000"/>
              </a:lnSpc>
            </a:pPr>
            <a:r>
              <a:rPr lang="en-US" sz="2100" dirty="0" smtClean="0"/>
              <a:t>Full-parsing</a:t>
            </a:r>
          </a:p>
          <a:p>
            <a:pPr eaLnBrk="1" hangingPunct="1">
              <a:lnSpc>
                <a:spcPct val="90000"/>
              </a:lnSpc>
            </a:pPr>
            <a:r>
              <a:rPr lang="en-US" sz="2100" dirty="0" smtClean="0"/>
              <a:t>Cross-modality</a:t>
            </a:r>
          </a:p>
          <a:p>
            <a:pPr eaLnBrk="1" hangingPunct="1">
              <a:lnSpc>
                <a:spcPct val="90000"/>
              </a:lnSpc>
            </a:pPr>
            <a:r>
              <a:rPr lang="en-US" sz="2100" dirty="0" smtClean="0"/>
              <a:t>Collaborative tagging / Web2.0</a:t>
            </a:r>
          </a:p>
          <a:p>
            <a:pPr eaLnBrk="1" hangingPunct="1">
              <a:lnSpc>
                <a:spcPct val="90000"/>
              </a:lnSpc>
            </a:pPr>
            <a:r>
              <a:rPr lang="en-US" sz="2100" dirty="0" smtClean="0"/>
              <a:t>Templates / Frames</a:t>
            </a:r>
          </a:p>
          <a:p>
            <a:pPr eaLnBrk="1" hangingPunct="1">
              <a:lnSpc>
                <a:spcPct val="90000"/>
              </a:lnSpc>
            </a:pPr>
            <a:r>
              <a:rPr lang="en-US" sz="2100" dirty="0" smtClean="0"/>
              <a:t>Ontologies / First order theories</a:t>
            </a:r>
          </a:p>
        </p:txBody>
      </p:sp>
      <p:sp>
        <p:nvSpPr>
          <p:cNvPr id="562180" name="Line 4"/>
          <p:cNvSpPr>
            <a:spLocks noChangeShapeType="1"/>
          </p:cNvSpPr>
          <p:nvPr/>
        </p:nvSpPr>
        <p:spPr bwMode="auto">
          <a:xfrm>
            <a:off x="457200" y="4495800"/>
            <a:ext cx="6553200" cy="0"/>
          </a:xfrm>
          <a:prstGeom prst="line">
            <a:avLst/>
          </a:prstGeom>
          <a:noFill/>
          <a:ln w="38100">
            <a:solidFill>
              <a:schemeClr val="tx1"/>
            </a:solidFill>
            <a:round/>
            <a:headEnd/>
            <a:tailEnd/>
          </a:ln>
        </p:spPr>
        <p:txBody>
          <a:bodyPr/>
          <a:lstStyle/>
          <a:p>
            <a:endParaRPr lang="en-US"/>
          </a:p>
        </p:txBody>
      </p:sp>
      <p:sp>
        <p:nvSpPr>
          <p:cNvPr id="562181" name="Line 5"/>
          <p:cNvSpPr>
            <a:spLocks noChangeShapeType="1"/>
          </p:cNvSpPr>
          <p:nvPr/>
        </p:nvSpPr>
        <p:spPr bwMode="auto">
          <a:xfrm>
            <a:off x="457200" y="3200400"/>
            <a:ext cx="6553200" cy="0"/>
          </a:xfrm>
          <a:prstGeom prst="line">
            <a:avLst/>
          </a:prstGeom>
          <a:noFill/>
          <a:ln w="38100">
            <a:solidFill>
              <a:schemeClr val="tx1"/>
            </a:solidFill>
            <a:round/>
            <a:headEnd/>
            <a:tailEnd/>
          </a:ln>
        </p:spPr>
        <p:txBody>
          <a:bodyPr/>
          <a:lstStyle/>
          <a:p>
            <a:endParaRPr lang="en-US"/>
          </a:p>
        </p:txBody>
      </p:sp>
      <p:sp>
        <p:nvSpPr>
          <p:cNvPr id="562182" name="WordArt 6"/>
          <p:cNvSpPr>
            <a:spLocks noChangeArrowheads="1" noChangeShapeType="1" noTextEdit="1"/>
          </p:cNvSpPr>
          <p:nvPr/>
        </p:nvSpPr>
        <p:spPr bwMode="auto">
          <a:xfrm>
            <a:off x="6781800" y="1905000"/>
            <a:ext cx="1600200" cy="87471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Lexical</a:t>
            </a:r>
          </a:p>
        </p:txBody>
      </p:sp>
      <p:sp>
        <p:nvSpPr>
          <p:cNvPr id="562183" name="WordArt 7"/>
          <p:cNvSpPr>
            <a:spLocks noChangeArrowheads="1" noChangeShapeType="1" noTextEdit="1"/>
          </p:cNvSpPr>
          <p:nvPr/>
        </p:nvSpPr>
        <p:spPr bwMode="auto">
          <a:xfrm>
            <a:off x="6705600" y="3733800"/>
            <a:ext cx="178117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Syntactic</a:t>
            </a:r>
          </a:p>
        </p:txBody>
      </p:sp>
      <p:sp>
        <p:nvSpPr>
          <p:cNvPr id="562184" name="WordArt 8"/>
          <p:cNvSpPr>
            <a:spLocks noChangeArrowheads="1" noChangeShapeType="1" noTextEdit="1"/>
          </p:cNvSpPr>
          <p:nvPr/>
        </p:nvSpPr>
        <p:spPr bwMode="auto">
          <a:xfrm>
            <a:off x="6781800" y="5029200"/>
            <a:ext cx="1790700" cy="83185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rPr>
              <a:t>Semantic</a:t>
            </a:r>
          </a:p>
        </p:txBody>
      </p:sp>
      <p:sp>
        <p:nvSpPr>
          <p:cNvPr id="9" name="Rounded Rectangular Callout 8"/>
          <p:cNvSpPr/>
          <p:nvPr/>
        </p:nvSpPr>
        <p:spPr>
          <a:xfrm>
            <a:off x="6781800" y="609600"/>
            <a:ext cx="2209800" cy="990600"/>
          </a:xfrm>
          <a:prstGeom prst="wedgeRoundRectCallout">
            <a:avLst>
              <a:gd name="adj1" fmla="val -115245"/>
              <a:gd name="adj2" fmla="val 43825"/>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Language identification, </a:t>
            </a:r>
          </a:p>
          <a:p>
            <a:pPr algn="ctr" fontAlgn="auto">
              <a:spcBef>
                <a:spcPts val="0"/>
              </a:spcBef>
              <a:spcAft>
                <a:spcPts val="0"/>
              </a:spcAft>
              <a:defRPr/>
            </a:pPr>
            <a:r>
              <a:rPr lang="en-US" dirty="0"/>
              <a:t>Copy detection</a:t>
            </a:r>
          </a:p>
        </p:txBody>
      </p:sp>
      <p:sp>
        <p:nvSpPr>
          <p:cNvPr id="10" name="Rounded Rectangular Callout 9"/>
          <p:cNvSpPr/>
          <p:nvPr/>
        </p:nvSpPr>
        <p:spPr>
          <a:xfrm>
            <a:off x="5486400" y="1752600"/>
            <a:ext cx="3657600" cy="990600"/>
          </a:xfrm>
          <a:prstGeom prst="wedgeRoundRectCallout">
            <a:avLst>
              <a:gd name="adj1" fmla="val -103113"/>
              <a:gd name="adj2" fmla="val 41628"/>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Named entity extraction</a:t>
            </a:r>
            <a:r>
              <a:rPr lang="sl-SI" dirty="0"/>
              <a:t> (</a:t>
            </a:r>
            <a:r>
              <a:rPr lang="en-US" dirty="0"/>
              <a:t>names of people, places, organizations</a:t>
            </a:r>
            <a:r>
              <a:rPr lang="sl-SI" dirty="0"/>
              <a:t>)</a:t>
            </a:r>
            <a:endParaRPr lang="en-US" dirty="0"/>
          </a:p>
        </p:txBody>
      </p:sp>
      <p:sp>
        <p:nvSpPr>
          <p:cNvPr id="11" name="Rounded Rectangular Callout 10"/>
          <p:cNvSpPr/>
          <p:nvPr/>
        </p:nvSpPr>
        <p:spPr>
          <a:xfrm>
            <a:off x="4267200" y="2743200"/>
            <a:ext cx="2667000" cy="990600"/>
          </a:xfrm>
          <a:prstGeom prst="wedgeRoundRectCallout">
            <a:avLst>
              <a:gd name="adj1" fmla="val -76289"/>
              <a:gd name="adj2" fmla="val 6325"/>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Text categorization, Clustering</a:t>
            </a:r>
            <a:r>
              <a:rPr lang="sl-SI" dirty="0"/>
              <a:t>, </a:t>
            </a:r>
            <a:r>
              <a:rPr lang="en-US" dirty="0"/>
              <a:t>Search , Summarization, …</a:t>
            </a:r>
          </a:p>
        </p:txBody>
      </p:sp>
      <p:sp>
        <p:nvSpPr>
          <p:cNvPr id="12" name="Rounded Rectangular Callout 11"/>
          <p:cNvSpPr/>
          <p:nvPr/>
        </p:nvSpPr>
        <p:spPr>
          <a:xfrm>
            <a:off x="3962400" y="3733800"/>
            <a:ext cx="2286000" cy="838200"/>
          </a:xfrm>
          <a:prstGeom prst="wedgeRoundRectCallout">
            <a:avLst>
              <a:gd name="adj1" fmla="val -81188"/>
              <a:gd name="adj2" fmla="val -52004"/>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Spam filtering, Machine translation</a:t>
            </a:r>
          </a:p>
        </p:txBody>
      </p:sp>
      <p:sp>
        <p:nvSpPr>
          <p:cNvPr id="14" name="Rounded Rectangular Callout 13"/>
          <p:cNvSpPr/>
          <p:nvPr/>
        </p:nvSpPr>
        <p:spPr>
          <a:xfrm>
            <a:off x="6477000" y="4114800"/>
            <a:ext cx="2667000" cy="838200"/>
          </a:xfrm>
          <a:prstGeom prst="wedgeRoundRectCallout">
            <a:avLst>
              <a:gd name="adj1" fmla="val -182056"/>
              <a:gd name="adj2" fmla="val -15803"/>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Multilingual search</a:t>
            </a:r>
            <a:r>
              <a:rPr lang="sl-SI" dirty="0"/>
              <a:t>, </a:t>
            </a:r>
            <a:r>
              <a:rPr lang="en-US" dirty="0"/>
              <a:t>Associating text with images, …</a:t>
            </a:r>
          </a:p>
        </p:txBody>
      </p:sp>
      <p:sp>
        <p:nvSpPr>
          <p:cNvPr id="16" name="Rounded Rectangular Callout 15"/>
          <p:cNvSpPr/>
          <p:nvPr/>
        </p:nvSpPr>
        <p:spPr>
          <a:xfrm>
            <a:off x="5181600" y="5029200"/>
            <a:ext cx="1447800" cy="838200"/>
          </a:xfrm>
          <a:prstGeom prst="wedgeRoundRectCallout">
            <a:avLst>
              <a:gd name="adj1" fmla="val -77531"/>
              <a:gd name="adj2" fmla="val -68401"/>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Unifying semantics of data</a:t>
            </a:r>
          </a:p>
        </p:txBody>
      </p:sp>
      <p:sp>
        <p:nvSpPr>
          <p:cNvPr id="17" name="Rounded Rectangular Callout 16"/>
          <p:cNvSpPr/>
          <p:nvPr/>
        </p:nvSpPr>
        <p:spPr>
          <a:xfrm>
            <a:off x="4572000" y="5943600"/>
            <a:ext cx="2209800" cy="838200"/>
          </a:xfrm>
          <a:prstGeom prst="wedgeRoundRectCallout">
            <a:avLst>
              <a:gd name="adj1" fmla="val -44914"/>
              <a:gd name="adj2" fmla="val -106972"/>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Reasoning, </a:t>
            </a:r>
          </a:p>
          <a:p>
            <a:pPr algn="ctr" fontAlgn="auto">
              <a:spcBef>
                <a:spcPts val="0"/>
              </a:spcBef>
              <a:spcAft>
                <a:spcPts val="0"/>
              </a:spcAft>
              <a:defRPr/>
            </a:pPr>
            <a:r>
              <a:rPr lang="en-US" dirty="0"/>
              <a:t>Semantic 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Some demonstrations…</a:t>
            </a:r>
            <a:br>
              <a:rPr lang="en-US" dirty="0" smtClean="0"/>
            </a:br>
            <a:r>
              <a:rPr lang="en-US" sz="2800" dirty="0" smtClean="0"/>
              <a:t>…from light-weight to heavy-weight</a:t>
            </a:r>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Classification into large taxonomies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DMoz</a:t>
            </a:r>
            <a:r>
              <a:rPr lang="en-US" dirty="0" smtClean="0"/>
              <a:t> (Open Directory Project)</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752600" y="1371600"/>
            <a:ext cx="6248400" cy="5300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874</TotalTime>
  <Words>2481</Words>
  <Application>Microsoft Office PowerPoint</Application>
  <PresentationFormat>On-screen Show (4:3)</PresentationFormat>
  <Paragraphs>757</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Concourse</vt:lpstr>
      <vt:lpstr>Many Faces of Text Processing</vt:lpstr>
      <vt:lpstr>Outline</vt:lpstr>
      <vt:lpstr>How technical research areas are approaching text and semantics?</vt:lpstr>
      <vt:lpstr>…some of the key issues from methodological side</vt:lpstr>
      <vt:lpstr>How do we represent text?</vt:lpstr>
      <vt:lpstr>Levels of text representations</vt:lpstr>
      <vt:lpstr>Some demonstrations… …from light-weight to heavy-weight</vt:lpstr>
      <vt:lpstr>Classification into large taxonomies</vt:lpstr>
      <vt:lpstr>DMoz (Open Directory Project)</vt:lpstr>
      <vt:lpstr>Classification of a query into DMoz</vt:lpstr>
      <vt:lpstr>Classification of a document into DMoz</vt:lpstr>
      <vt:lpstr>Visual &amp; Contextual Search</vt:lpstr>
      <vt:lpstr>Contextualized search</vt:lpstr>
      <vt:lpstr>Example: searching for “Jaguar”</vt:lpstr>
      <vt:lpstr>Context sensitive search with http://searchpoint.ijs.si</vt:lpstr>
      <vt:lpstr>Text Enrichment</vt:lpstr>
      <vt:lpstr>Text enrchment with http://Enrycher.ijs.si</vt:lpstr>
      <vt:lpstr>Text Enrichment</vt:lpstr>
      <vt:lpstr>Multilingual search</vt:lpstr>
      <vt:lpstr>PowerPoint Presentation</vt:lpstr>
      <vt:lpstr>Example of cross-lingual information retrieval  on Reuters news corpus (using KCCA)</vt:lpstr>
      <vt:lpstr>News reporting bias</vt:lpstr>
      <vt:lpstr>News Reporting Bias example</vt:lpstr>
      <vt:lpstr>Experimental setup</vt:lpstr>
      <vt:lpstr>Prediction of news source</vt:lpstr>
      <vt:lpstr>Detecting News Reporting Bias</vt:lpstr>
      <vt:lpstr>News Visualization</vt:lpstr>
      <vt:lpstr>Topic landscape of the query “Clinton” from Reuters news 1996-1997</vt:lpstr>
      <vt:lpstr>Visualization of social relationships between “Clinton” and other entities</vt:lpstr>
      <vt:lpstr>Topic Trends Tracking of the documents including “Clinton”</vt:lpstr>
      <vt:lpstr>WW2 query “Pearl Harbor” into NYTimes archive</vt:lpstr>
      <vt:lpstr>WW2 query “Belgrade” into NYTimes archive</vt:lpstr>
      <vt:lpstr>WW2 query “normandy” into NYTimes archive</vt:lpstr>
      <vt:lpstr>Knowledge based summarization</vt:lpstr>
      <vt:lpstr>PowerPoint Presentation</vt:lpstr>
      <vt:lpstr>Detailed Summarization Procedure</vt:lpstr>
      <vt:lpstr>Example of automatic summary</vt:lpstr>
      <vt:lpstr>PowerPoint Presentation</vt:lpstr>
      <vt:lpstr>PowerPoint Presentation</vt:lpstr>
      <vt:lpstr>Automatically generated summary graph</vt:lpstr>
      <vt:lpstr>More examples</vt:lpstr>
      <vt:lpstr>PowerPoint Presentation</vt:lpstr>
      <vt:lpstr>Question Answering</vt:lpstr>
      <vt:lpstr>Asking a question in natural language</vt:lpstr>
      <vt:lpstr>…result set is set of mentions of potential answers</vt:lpstr>
      <vt:lpstr>Document browser with summarization</vt:lpstr>
      <vt:lpstr>Cyc Knowledge Base and Reasoning</vt:lpstr>
      <vt:lpstr>The Cyc Ontology</vt:lpstr>
      <vt:lpstr>Cyc High-level Architecture</vt:lpstr>
      <vt:lpstr>Cyc KB Extended w/Domain Knowledge</vt:lpstr>
      <vt:lpstr>Cyc KB Extended w/Domain Knowledge</vt:lpstr>
      <vt:lpstr>Example of automatic translating  text into Cyc Logic</vt:lpstr>
      <vt:lpstr>PowerPoint Presentation</vt:lpstr>
      <vt:lpstr>PowerPoint Presentation</vt:lpstr>
      <vt:lpstr>Further references…</vt:lpstr>
      <vt:lpstr>References to some Text-Mining books</vt:lpstr>
      <vt:lpstr>Books on Semantic Technologies</vt:lpstr>
      <vt:lpstr>References to the main conferences</vt:lpstr>
      <vt:lpstr>Videos on Text and Semantic Technologies http://videolectures.net/Top/Computer_Science/Semantic_Web/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Semantic Technologies</dc:title>
  <dc:creator>Marko</dc:creator>
  <cp:lastModifiedBy>Marko</cp:lastModifiedBy>
  <cp:revision>47</cp:revision>
  <dcterms:created xsi:type="dcterms:W3CDTF">2006-08-16T00:00:00Z</dcterms:created>
  <dcterms:modified xsi:type="dcterms:W3CDTF">2011-05-27T08:12:27Z</dcterms:modified>
</cp:coreProperties>
</file>