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8" r:id="rId2"/>
    <p:sldId id="263" r:id="rId3"/>
    <p:sldId id="374" r:id="rId4"/>
    <p:sldId id="376" r:id="rId5"/>
    <p:sldId id="428" r:id="rId6"/>
    <p:sldId id="429" r:id="rId7"/>
    <p:sldId id="412" r:id="rId8"/>
    <p:sldId id="430" r:id="rId9"/>
    <p:sldId id="409" r:id="rId10"/>
    <p:sldId id="411" r:id="rId11"/>
    <p:sldId id="43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33" r:id="rId20"/>
    <p:sldId id="434" r:id="rId21"/>
    <p:sldId id="436" r:id="rId22"/>
    <p:sldId id="420" r:id="rId23"/>
    <p:sldId id="421" r:id="rId24"/>
    <p:sldId id="422" r:id="rId25"/>
    <p:sldId id="423" r:id="rId26"/>
    <p:sldId id="437" r:id="rId27"/>
    <p:sldId id="438" r:id="rId28"/>
    <p:sldId id="424" r:id="rId29"/>
    <p:sldId id="439" r:id="rId30"/>
    <p:sldId id="441" r:id="rId31"/>
    <p:sldId id="425" r:id="rId32"/>
    <p:sldId id="444" r:id="rId33"/>
    <p:sldId id="426" r:id="rId34"/>
    <p:sldId id="427" r:id="rId35"/>
    <p:sldId id="443" r:id="rId36"/>
    <p:sldId id="368" r:id="rId3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96" autoAdjust="0"/>
    <p:restoredTop sz="99673" autoAdjust="0"/>
  </p:normalViewPr>
  <p:slideViewPr>
    <p:cSldViewPr>
      <p:cViewPr>
        <p:scale>
          <a:sx n="60" d="100"/>
          <a:sy n="60" d="100"/>
        </p:scale>
        <p:origin x="-360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3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AA5199FF-F679-4DC3-A8B2-8B931B45A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AD4E5F3-39C7-4F6C-A648-5ACE8BA6A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00E5C-69E0-400A-A786-80BF1B2C653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4F7C2-B935-4D88-9853-857F40282BB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F1BCE-4343-4DC4-A697-67584A509D3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D4235-3995-409C-B823-73C69461AE3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B111E-9696-4EBF-ABC0-16BB42031D67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B88C-EC9C-431C-A67D-284E450FCD43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B058-BE4D-4A42-96F5-C51943322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FE62F-03C8-4AA1-8636-367F9C31F8F7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D01B8-5AF2-42C1-AB1A-12D9964A3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B893B-F665-4A1C-A58C-9633C78DA71B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6BC32-1BB1-4385-BB0E-05BE78A8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F8E95-734C-43D9-BCDC-38D9CD270C6E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432C3-BA4E-4FA3-BE89-B92610B38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D589D-9332-4D07-A83E-D3CD4C72A4CC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15BCF-3004-4174-ACCF-1E585B63F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59AC4-8270-4AD5-AF24-8C8B4BF11983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1E1DB-58DF-4785-9CF2-0FB1E381F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8BCA0-2197-4563-9F8F-9FA733CDD041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34AFC-0192-4E37-AB58-21CF1AF6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FCECC-C7EF-404A-8427-3392FE159E77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462D9-9964-4959-88DF-EE68AE03D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3C0BA-95F1-4BE3-9170-B083FF46584A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A8EB-D773-4EAC-812B-01D5096CA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320D8-77DC-4D01-8387-BBDD288C9AD1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CEB05-6287-4086-9ADD-CA4ACE2A5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EBA37-DFC9-4812-B64A-19E4EA69EAC5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5ADD6-683A-4689-9010-40A9D913B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E8D2D7DB-447C-4E17-B3B2-DEBC72355A7A}" type="datetime1">
              <a:rPr lang="en-US" smtClean="0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A350A71C-0561-4528-9609-6C631D9B6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WIMS 2011, </a:t>
            </a:r>
            <a:r>
              <a:rPr lang="en-US" dirty="0" err="1" smtClean="0"/>
              <a:t>Sogndal</a:t>
            </a:r>
            <a:r>
              <a:rPr lang="en-US" dirty="0" smtClean="0"/>
              <a:t>, Norway  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E50315-1F26-46B9-85FA-74257A18F37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81000" y="1676400"/>
            <a:ext cx="800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 smtClean="0">
                <a:solidFill>
                  <a:schemeClr val="tx2"/>
                </a:solidFill>
              </a:rPr>
              <a:t>Comparison of Ontology Reasoning Systems Using Custom Rules</a:t>
            </a:r>
          </a:p>
          <a:p>
            <a:pPr algn="ctr">
              <a:spcBef>
                <a:spcPct val="0"/>
              </a:spcBef>
            </a:pPr>
            <a:endParaRPr lang="en-US" sz="2400" b="1" dirty="0"/>
          </a:p>
          <a:p>
            <a:pPr algn="ctr">
              <a:spcBef>
                <a:spcPct val="0"/>
              </a:spcBef>
            </a:pPr>
            <a:r>
              <a:rPr lang="en-US" sz="2400" dirty="0" err="1" smtClean="0"/>
              <a:t>Hui</a:t>
            </a:r>
            <a:r>
              <a:rPr lang="en-US" sz="2400" dirty="0" smtClean="0"/>
              <a:t> Shi, Kurt Maly, Steven Zeil, and Mohammad Zubair</a:t>
            </a:r>
          </a:p>
          <a:p>
            <a:pPr algn="ctr">
              <a:spcBef>
                <a:spcPct val="0"/>
              </a:spcBef>
            </a:pPr>
            <a:endParaRPr lang="en-US" sz="2400" dirty="0" smtClean="0"/>
          </a:p>
          <a:p>
            <a:pPr algn="ctr">
              <a:spcBef>
                <a:spcPct val="0"/>
              </a:spcBef>
            </a:pPr>
            <a:r>
              <a:rPr lang="en-US" sz="2400" dirty="0" smtClean="0"/>
              <a:t>Contact</a:t>
            </a:r>
            <a:r>
              <a:rPr lang="en-US" sz="2400" dirty="0"/>
              <a:t>: maly@cs.odu.edu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762000" y="1524000"/>
          <a:ext cx="13391842" cy="4419600"/>
        </p:xfrm>
        <a:graphic>
          <a:graphicData uri="http://schemas.openxmlformats.org/presentationml/2006/ole">
            <p:oleObj spid="_x0000_s36866" name="Document" r:id="rId3" imgW="6550888" imgH="2165343" progId="Word.Document.12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752600" y="762000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Size range of datasets (in triples)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Experimental Design – Rule Set</a:t>
            </a:r>
            <a:endParaRPr lang="en-US" sz="36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62D9-9964-4959-88DF-EE68AE03D1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85800"/>
            <a:ext cx="89154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Rule set 1: Co-author </a:t>
            </a:r>
          </a:p>
          <a:p>
            <a:r>
              <a:rPr lang="en-US" dirty="0" err="1" smtClean="0"/>
              <a:t>authorOf</a:t>
            </a:r>
            <a:r>
              <a:rPr lang="en-US" dirty="0" smtClean="0"/>
              <a:t>(?x, ?p) </a:t>
            </a:r>
            <a:r>
              <a:rPr lang="en-US" dirty="0" err="1" smtClean="0"/>
              <a:t>authorOf</a:t>
            </a:r>
            <a:r>
              <a:rPr lang="en-US" dirty="0" smtClean="0"/>
              <a:t>(?y, ?p)  </a:t>
            </a:r>
            <a:r>
              <a:rPr lang="en-US" dirty="0" err="1" smtClean="0"/>
              <a:t>coAuthor</a:t>
            </a:r>
            <a:r>
              <a:rPr lang="en-US" dirty="0" smtClean="0"/>
              <a:t>(?x, ?y)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752601"/>
            <a:ext cx="830580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Rule set 2: validated Co-author </a:t>
            </a:r>
            <a:r>
              <a:rPr lang="en-US" dirty="0" err="1" smtClean="0"/>
              <a:t>authorOf</a:t>
            </a:r>
            <a:r>
              <a:rPr lang="en-US" dirty="0" smtClean="0"/>
              <a:t>(?x, ?p) </a:t>
            </a:r>
          </a:p>
          <a:p>
            <a:r>
              <a:rPr lang="en-US" dirty="0" err="1" smtClean="0"/>
              <a:t>authorOf</a:t>
            </a:r>
            <a:r>
              <a:rPr lang="en-US" dirty="0" smtClean="0"/>
              <a:t>(?y, ?p) </a:t>
            </a:r>
            <a:r>
              <a:rPr lang="en-US" dirty="0" err="1" smtClean="0"/>
              <a:t>notEqual</a:t>
            </a:r>
            <a:r>
              <a:rPr lang="en-US" dirty="0" smtClean="0"/>
              <a:t>(?x, ?y) </a:t>
            </a:r>
            <a:r>
              <a:rPr lang="en-US" dirty="0" err="1" smtClean="0"/>
              <a:t>coAuthor</a:t>
            </a:r>
            <a:r>
              <a:rPr lang="en-US" dirty="0" smtClean="0"/>
              <a:t>(?x, ?y)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819400"/>
            <a:ext cx="8382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Rule set 3: Research ancestor (transitive)</a:t>
            </a:r>
          </a:p>
          <a:p>
            <a:r>
              <a:rPr lang="en-US" dirty="0" err="1" smtClean="0"/>
              <a:t>advisorOf</a:t>
            </a:r>
            <a:r>
              <a:rPr lang="en-US" dirty="0" smtClean="0"/>
              <a:t>(?x, ?y) ⟹ </a:t>
            </a:r>
            <a:r>
              <a:rPr lang="en-US" dirty="0" err="1" smtClean="0"/>
              <a:t>researchAncestor</a:t>
            </a:r>
            <a:r>
              <a:rPr lang="en-US" dirty="0" smtClean="0"/>
              <a:t>(?x, ?y)</a:t>
            </a:r>
          </a:p>
          <a:p>
            <a:r>
              <a:rPr lang="en-US" dirty="0" err="1" smtClean="0"/>
              <a:t>researchAncestor</a:t>
            </a:r>
            <a:r>
              <a:rPr lang="en-US" dirty="0" smtClean="0"/>
              <a:t>(?x, ?y) </a:t>
            </a:r>
            <a:r>
              <a:rPr lang="en-US" dirty="0" err="1" smtClean="0"/>
              <a:t>researchAncestor</a:t>
            </a:r>
            <a:r>
              <a:rPr lang="en-US" dirty="0" smtClean="0"/>
              <a:t>(?y, ?z)</a:t>
            </a:r>
          </a:p>
          <a:p>
            <a:r>
              <a:rPr lang="en-US" dirty="0" smtClean="0"/>
              <a:t> ⟹ </a:t>
            </a:r>
            <a:r>
              <a:rPr lang="en-US" dirty="0" err="1" smtClean="0"/>
              <a:t>researchAncestor</a:t>
            </a:r>
            <a:r>
              <a:rPr lang="en-US" dirty="0" smtClean="0"/>
              <a:t>(?x, ?z)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066800"/>
            <a:ext cx="8305800" cy="509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Rule set 4: Distinguished advisor (recursive)</a:t>
            </a:r>
          </a:p>
          <a:p>
            <a:r>
              <a:rPr lang="en-US" dirty="0" err="1" smtClean="0"/>
              <a:t>advisorOf</a:t>
            </a:r>
            <a:r>
              <a:rPr lang="en-US" dirty="0" smtClean="0"/>
              <a:t>(?</a:t>
            </a:r>
            <a:r>
              <a:rPr lang="en-US" dirty="0" err="1" smtClean="0"/>
              <a:t>x,?y</a:t>
            </a:r>
            <a:r>
              <a:rPr lang="en-US" dirty="0" smtClean="0"/>
              <a:t>) </a:t>
            </a:r>
            <a:r>
              <a:rPr lang="en-US" dirty="0" err="1" smtClean="0"/>
              <a:t>advisorOf</a:t>
            </a:r>
            <a:r>
              <a:rPr lang="en-US" dirty="0" smtClean="0"/>
              <a:t>(?</a:t>
            </a:r>
            <a:r>
              <a:rPr lang="en-US" dirty="0" err="1" smtClean="0"/>
              <a:t>x,?z</a:t>
            </a:r>
            <a:r>
              <a:rPr lang="en-US" dirty="0" smtClean="0"/>
              <a:t>) </a:t>
            </a:r>
            <a:r>
              <a:rPr lang="en-US" dirty="0" err="1" smtClean="0"/>
              <a:t>notEqual</a:t>
            </a:r>
            <a:r>
              <a:rPr lang="en-US" dirty="0" smtClean="0"/>
              <a:t>(?</a:t>
            </a:r>
            <a:r>
              <a:rPr lang="en-US" dirty="0" err="1" smtClean="0"/>
              <a:t>y,?z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worksFor</a:t>
            </a:r>
            <a:r>
              <a:rPr lang="en-US" dirty="0" smtClean="0"/>
              <a:t>(?</a:t>
            </a:r>
            <a:r>
              <a:rPr lang="en-US" dirty="0" err="1" smtClean="0"/>
              <a:t>x,?u</a:t>
            </a:r>
            <a:r>
              <a:rPr lang="en-US" dirty="0" smtClean="0"/>
              <a:t>)</a:t>
            </a:r>
          </a:p>
          <a:p>
            <a:r>
              <a:rPr lang="en-US" dirty="0" smtClean="0"/>
              <a:t> ⟹ </a:t>
            </a:r>
            <a:r>
              <a:rPr lang="en-US" dirty="0" err="1" smtClean="0"/>
              <a:t>distinguishAdvisor</a:t>
            </a:r>
            <a:r>
              <a:rPr lang="en-US" dirty="0" smtClean="0"/>
              <a:t>(?x, ?u)</a:t>
            </a:r>
          </a:p>
          <a:p>
            <a:r>
              <a:rPr lang="en-US" dirty="0" err="1"/>
              <a:t>advisorOf</a:t>
            </a:r>
            <a:r>
              <a:rPr lang="en-US" dirty="0"/>
              <a:t>(?</a:t>
            </a:r>
            <a:r>
              <a:rPr lang="en-US" dirty="0" err="1"/>
              <a:t>x,?y</a:t>
            </a:r>
            <a:r>
              <a:rPr lang="en-US" dirty="0"/>
              <a:t>) </a:t>
            </a:r>
            <a:r>
              <a:rPr lang="en-US" dirty="0" err="1"/>
              <a:t>distinguishAdvisor</a:t>
            </a:r>
            <a:r>
              <a:rPr lang="en-US" dirty="0"/>
              <a:t>(?</a:t>
            </a:r>
            <a:r>
              <a:rPr lang="en-US" dirty="0" err="1"/>
              <a:t>y,?u</a:t>
            </a:r>
            <a:r>
              <a:rPr lang="en-US" dirty="0"/>
              <a:t>) </a:t>
            </a:r>
            <a:r>
              <a:rPr lang="en-US" dirty="0" err="1"/>
              <a:t>worksFor</a:t>
            </a:r>
            <a:r>
              <a:rPr lang="en-US" dirty="0"/>
              <a:t>(?</a:t>
            </a:r>
            <a:r>
              <a:rPr lang="en-US" dirty="0" err="1"/>
              <a:t>x,?d</a:t>
            </a:r>
            <a:r>
              <a:rPr lang="en-US" dirty="0"/>
              <a:t>)  </a:t>
            </a:r>
            <a:r>
              <a:rPr lang="en-US" dirty="0" err="1"/>
              <a:t>distinguishAdvisor</a:t>
            </a:r>
            <a:r>
              <a:rPr lang="en-US" dirty="0"/>
              <a:t>(?x, ?d)</a:t>
            </a:r>
          </a:p>
          <a:p>
            <a:endParaRPr lang="en-US" dirty="0" smtClean="0"/>
          </a:p>
          <a:p>
            <a:r>
              <a:rPr lang="en-US" dirty="0" smtClean="0"/>
              <a:t>Rule </a:t>
            </a:r>
            <a:r>
              <a:rPr lang="en-US" dirty="0"/>
              <a:t>set 5: combination of above 4 rule sets.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534400" cy="8623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Jena encoding: @include </a:t>
            </a:r>
            <a:r>
              <a:rPr lang="en-US" dirty="0"/>
              <a:t>&lt;OWL&gt;.</a:t>
            </a:r>
          </a:p>
          <a:p>
            <a:r>
              <a:rPr lang="en-US" dirty="0"/>
              <a:t>[rule1: (?x </a:t>
            </a:r>
            <a:r>
              <a:rPr lang="en-US" dirty="0" err="1"/>
              <a:t>uni:authorOf</a:t>
            </a:r>
            <a:r>
              <a:rPr lang="en-US" dirty="0"/>
              <a:t> ?p) (?y </a:t>
            </a:r>
            <a:r>
              <a:rPr lang="en-US" dirty="0" err="1"/>
              <a:t>uni:authorOf</a:t>
            </a:r>
            <a:r>
              <a:rPr lang="en-US" dirty="0"/>
              <a:t> ?p) </a:t>
            </a:r>
            <a:r>
              <a:rPr lang="en-US" dirty="0" err="1"/>
              <a:t>notEqual</a:t>
            </a:r>
            <a:r>
              <a:rPr lang="en-US" dirty="0"/>
              <a:t>(?</a:t>
            </a:r>
            <a:r>
              <a:rPr lang="en-US" dirty="0" err="1"/>
              <a:t>x,?y</a:t>
            </a:r>
            <a:r>
              <a:rPr lang="en-US" dirty="0"/>
              <a:t>) -&gt;(?x </a:t>
            </a:r>
            <a:r>
              <a:rPr lang="en-US" dirty="0" err="1"/>
              <a:t>uni:coAuthor</a:t>
            </a:r>
            <a:r>
              <a:rPr lang="en-US" dirty="0"/>
              <a:t> ?y)]</a:t>
            </a:r>
          </a:p>
          <a:p>
            <a:r>
              <a:rPr lang="en-US" dirty="0"/>
              <a:t>[rule2: (?x </a:t>
            </a:r>
            <a:r>
              <a:rPr lang="en-US" dirty="0" err="1"/>
              <a:t>uni:advisorOf</a:t>
            </a:r>
            <a:r>
              <a:rPr lang="en-US" dirty="0"/>
              <a:t> ?y) -&gt; (?x </a:t>
            </a:r>
            <a:r>
              <a:rPr lang="en-US" dirty="0" err="1"/>
              <a:t>uni:researchAncestor</a:t>
            </a:r>
            <a:r>
              <a:rPr lang="en-US" dirty="0"/>
              <a:t> ?y)]</a:t>
            </a:r>
          </a:p>
          <a:p>
            <a:r>
              <a:rPr lang="en-US" dirty="0"/>
              <a:t>[rule3: (?x </a:t>
            </a:r>
            <a:r>
              <a:rPr lang="en-US" dirty="0" err="1"/>
              <a:t>uni:researchAncestor</a:t>
            </a:r>
            <a:r>
              <a:rPr lang="en-US" dirty="0"/>
              <a:t> ?y)(?y </a:t>
            </a:r>
            <a:r>
              <a:rPr lang="en-US" dirty="0" err="1"/>
              <a:t>uni:researchAncestor</a:t>
            </a:r>
            <a:r>
              <a:rPr lang="en-US" dirty="0"/>
              <a:t> ?z) </a:t>
            </a:r>
            <a:br>
              <a:rPr lang="en-US" dirty="0"/>
            </a:br>
            <a:r>
              <a:rPr lang="en-US" dirty="0"/>
              <a:t>-&gt;(?x </a:t>
            </a:r>
            <a:r>
              <a:rPr lang="en-US" dirty="0" err="1"/>
              <a:t>uni:researchAncestor</a:t>
            </a:r>
            <a:r>
              <a:rPr lang="en-US" dirty="0"/>
              <a:t> ?z</a:t>
            </a:r>
            <a:r>
              <a:rPr lang="en-US" dirty="0" smtClean="0"/>
              <a:t>)]</a:t>
            </a:r>
          </a:p>
          <a:p>
            <a:r>
              <a:rPr lang="en-US" dirty="0"/>
              <a:t>[rule4: (?x </a:t>
            </a:r>
            <a:r>
              <a:rPr lang="en-US" dirty="0" err="1"/>
              <a:t>uni:advisorOf</a:t>
            </a:r>
            <a:r>
              <a:rPr lang="en-US" dirty="0"/>
              <a:t> ?y) (?x </a:t>
            </a:r>
            <a:r>
              <a:rPr lang="en-US" dirty="0" err="1"/>
              <a:t>uni:advisorOf</a:t>
            </a:r>
            <a:r>
              <a:rPr lang="en-US" dirty="0"/>
              <a:t> ?z </a:t>
            </a:r>
            <a:r>
              <a:rPr lang="en-US" dirty="0" err="1"/>
              <a:t>notEqual</a:t>
            </a:r>
            <a:r>
              <a:rPr lang="en-US" dirty="0"/>
              <a:t>(?</a:t>
            </a:r>
            <a:r>
              <a:rPr lang="en-US" dirty="0" err="1"/>
              <a:t>y,?z</a:t>
            </a:r>
            <a:r>
              <a:rPr lang="en-US" dirty="0"/>
              <a:t>) (?x </a:t>
            </a:r>
            <a:r>
              <a:rPr lang="en-US" dirty="0" err="1"/>
              <a:t>uni:worksFor</a:t>
            </a:r>
            <a:r>
              <a:rPr lang="en-US" dirty="0"/>
              <a:t> ?u) -&gt; (?x </a:t>
            </a:r>
            <a:r>
              <a:rPr lang="en-US" dirty="0" err="1"/>
              <a:t>uni:distinguishAdvisor</a:t>
            </a:r>
            <a:r>
              <a:rPr lang="en-US" dirty="0"/>
              <a:t> ?u)]</a:t>
            </a:r>
          </a:p>
          <a:p>
            <a:r>
              <a:rPr lang="en-US" dirty="0"/>
              <a:t>[rule5: (?x </a:t>
            </a:r>
            <a:r>
              <a:rPr lang="en-US" dirty="0" err="1"/>
              <a:t>uni:advisorOf</a:t>
            </a:r>
            <a:r>
              <a:rPr lang="en-US" dirty="0"/>
              <a:t> ?y) (?y </a:t>
            </a:r>
            <a:r>
              <a:rPr lang="en-US" dirty="0" err="1"/>
              <a:t>uni:distinguishAdvisor</a:t>
            </a:r>
            <a:r>
              <a:rPr lang="en-US" dirty="0"/>
              <a:t> ?u) (?x </a:t>
            </a:r>
            <a:r>
              <a:rPr lang="en-US" dirty="0" err="1"/>
              <a:t>uni:worksFor</a:t>
            </a:r>
            <a:r>
              <a:rPr lang="en-US" dirty="0"/>
              <a:t> ?d) -&gt; (?x </a:t>
            </a:r>
            <a:r>
              <a:rPr lang="en-US" dirty="0" err="1"/>
              <a:t>uni:distinguishAdvisor</a:t>
            </a:r>
            <a:r>
              <a:rPr lang="en-US" dirty="0"/>
              <a:t> ?d)]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SWRL these rules are less compact. Rule </a:t>
            </a:r>
            <a:r>
              <a:rPr lang="en-US" dirty="0" smtClean="0"/>
              <a:t>1: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733246"/>
            <a:ext cx="838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swrl:Variable</a:t>
            </a:r>
            <a:r>
              <a:rPr lang="en-US" dirty="0" smtClean="0"/>
              <a:t> </a:t>
            </a:r>
            <a:r>
              <a:rPr lang="en-US" dirty="0" err="1" smtClean="0"/>
              <a:t>rdf:about</a:t>
            </a:r>
            <a:r>
              <a:rPr lang="en-US" dirty="0" smtClean="0"/>
              <a:t>="#x"/&gt;</a:t>
            </a:r>
          </a:p>
          <a:p>
            <a:r>
              <a:rPr lang="en-US" dirty="0" smtClean="0"/>
              <a:t> &lt;</a:t>
            </a:r>
            <a:r>
              <a:rPr lang="en-US" dirty="0" err="1" smtClean="0"/>
              <a:t>swrl:Variable</a:t>
            </a:r>
            <a:r>
              <a:rPr lang="en-US" dirty="0" smtClean="0"/>
              <a:t> </a:t>
            </a:r>
            <a:r>
              <a:rPr lang="en-US" dirty="0" err="1" smtClean="0"/>
              <a:t>rdf:about</a:t>
            </a:r>
            <a:r>
              <a:rPr lang="en-US" dirty="0" smtClean="0"/>
              <a:t>="#y"/&gt;</a:t>
            </a:r>
          </a:p>
          <a:p>
            <a:r>
              <a:rPr lang="en-US" dirty="0" smtClean="0"/>
              <a:t> &lt;</a:t>
            </a:r>
            <a:r>
              <a:rPr lang="en-US" dirty="0" err="1" smtClean="0"/>
              <a:t>swrl:Variable</a:t>
            </a:r>
            <a:r>
              <a:rPr lang="en-US" dirty="0" smtClean="0"/>
              <a:t> </a:t>
            </a:r>
            <a:r>
              <a:rPr lang="en-US" dirty="0" err="1" smtClean="0"/>
              <a:t>rdf:about</a:t>
            </a:r>
            <a:r>
              <a:rPr lang="en-US" dirty="0" smtClean="0"/>
              <a:t>="#p"/&gt;</a:t>
            </a:r>
          </a:p>
          <a:p>
            <a:r>
              <a:rPr lang="en-US" dirty="0" smtClean="0"/>
              <a:t>    &lt;</a:t>
            </a:r>
            <a:r>
              <a:rPr lang="en-US" dirty="0" err="1" smtClean="0"/>
              <a:t>swrl:Imp</a:t>
            </a:r>
            <a:r>
              <a:rPr lang="en-US" dirty="0" smtClean="0"/>
              <a:t> </a:t>
            </a:r>
            <a:r>
              <a:rPr lang="en-US" dirty="0" err="1" smtClean="0"/>
              <a:t>rdf:about</a:t>
            </a:r>
            <a:r>
              <a:rPr lang="en-US" dirty="0" smtClean="0"/>
              <a:t>="rule1"&gt;</a:t>
            </a:r>
          </a:p>
          <a:p>
            <a:r>
              <a:rPr lang="en-US" dirty="0" smtClean="0"/>
              <a:t>        &lt;</a:t>
            </a:r>
            <a:r>
              <a:rPr lang="en-US" dirty="0" err="1" smtClean="0"/>
              <a:t>swrl:head</a:t>
            </a:r>
            <a:r>
              <a:rPr lang="en-US" dirty="0" smtClean="0"/>
              <a:t> </a:t>
            </a:r>
            <a:r>
              <a:rPr lang="en-US" dirty="0" err="1" smtClean="0"/>
              <a:t>rdf:parseType</a:t>
            </a:r>
            <a:r>
              <a:rPr lang="en-US" dirty="0" smtClean="0"/>
              <a:t>="Collection"&gt;</a:t>
            </a:r>
          </a:p>
          <a:p>
            <a:r>
              <a:rPr lang="en-US" dirty="0" smtClean="0"/>
              <a:t>            &lt;</a:t>
            </a:r>
            <a:r>
              <a:rPr lang="en-US" dirty="0" err="1" smtClean="0"/>
              <a:t>swrl:IndividualPropertyAtom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        &lt;</a:t>
            </a:r>
            <a:r>
              <a:rPr lang="en-US" dirty="0" err="1" smtClean="0"/>
              <a:t>swrl:propertyPredicate</a:t>
            </a:r>
            <a:r>
              <a:rPr lang="en-US" dirty="0" smtClean="0"/>
              <a:t> 				                </a:t>
            </a:r>
            <a:r>
              <a:rPr lang="en-US" dirty="0" err="1" smtClean="0"/>
              <a:t>rdf:resource</a:t>
            </a:r>
            <a:r>
              <a:rPr lang="en-US" dirty="0" smtClean="0"/>
              <a:t>="#</a:t>
            </a:r>
            <a:r>
              <a:rPr lang="en-US" dirty="0" err="1" smtClean="0"/>
              <a:t>coAuthor</a:t>
            </a:r>
            <a:r>
              <a:rPr lang="en-US" dirty="0" smtClean="0"/>
              <a:t>"/&gt;</a:t>
            </a:r>
          </a:p>
          <a:p>
            <a:r>
              <a:rPr lang="en-US" dirty="0" smtClean="0"/>
              <a:t>                &lt;swrl:argument1 </a:t>
            </a:r>
            <a:r>
              <a:rPr lang="en-US" dirty="0" err="1" smtClean="0"/>
              <a:t>rdf:resource</a:t>
            </a:r>
            <a:r>
              <a:rPr lang="en-US" dirty="0" smtClean="0"/>
              <a:t>="#x"/&gt;</a:t>
            </a:r>
          </a:p>
          <a:p>
            <a:r>
              <a:rPr lang="en-US" dirty="0" smtClean="0"/>
              <a:t>                &lt;swrl:argument2 </a:t>
            </a:r>
            <a:r>
              <a:rPr lang="en-US" dirty="0" err="1" smtClean="0"/>
              <a:t>rdf:resource</a:t>
            </a:r>
            <a:r>
              <a:rPr lang="en-US" dirty="0" smtClean="0"/>
              <a:t>="#y"/&gt;</a:t>
            </a:r>
          </a:p>
          <a:p>
            <a:r>
              <a:rPr lang="en-US" dirty="0" smtClean="0"/>
              <a:t>            &lt;/</a:t>
            </a:r>
            <a:r>
              <a:rPr lang="en-US" dirty="0" err="1" smtClean="0"/>
              <a:t>swrl:IndividualPropertyAtom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   &lt;/</a:t>
            </a:r>
            <a:r>
              <a:rPr lang="en-US" dirty="0" err="1" smtClean="0"/>
              <a:t>swrl:head</a:t>
            </a:r>
            <a:r>
              <a:rPr lang="en-US" dirty="0" smtClean="0"/>
              <a:t>&gt; ……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Query in SPARQL notation: </a:t>
            </a:r>
          </a:p>
          <a:p>
            <a:endParaRPr lang="en-US" dirty="0" smtClean="0"/>
          </a:p>
          <a:p>
            <a:r>
              <a:rPr lang="en-US" b="1" dirty="0" smtClean="0"/>
              <a:t>Query 1: Co-author</a:t>
            </a:r>
          </a:p>
          <a:p>
            <a:endParaRPr lang="en-US" b="1" dirty="0" smtClean="0"/>
          </a:p>
          <a:p>
            <a:r>
              <a:rPr lang="en-US" dirty="0" smtClean="0"/>
              <a:t>PREFIX </a:t>
            </a:r>
            <a:r>
              <a:rPr lang="en-US" dirty="0" err="1" smtClean="0"/>
              <a:t>uni</a:t>
            </a:r>
            <a:r>
              <a:rPr lang="en-US" dirty="0" smtClean="0"/>
              <a:t>:&lt;http://www.owl-ontologies.com/OntologyUniversityResearchModel.owl#&gt; SELECT ?x  ?y</a:t>
            </a:r>
          </a:p>
          <a:p>
            <a:r>
              <a:rPr lang="en-US" dirty="0" smtClean="0"/>
              <a:t>WHERE {?x </a:t>
            </a:r>
            <a:r>
              <a:rPr lang="en-US" dirty="0" err="1" smtClean="0"/>
              <a:t>uni:coAuthor</a:t>
            </a:r>
            <a:r>
              <a:rPr lang="en-US" dirty="0" smtClean="0"/>
              <a:t> ?y. ?x </a:t>
            </a:r>
            <a:r>
              <a:rPr lang="en-US" dirty="0" err="1" smtClean="0"/>
              <a:t>uni:hasName</a:t>
            </a:r>
            <a:r>
              <a:rPr lang="en-US" dirty="0" smtClean="0"/>
              <a:t> \"FullProfessor0_d0_u0\" }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9448800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Query 2: Research ancestor</a:t>
            </a:r>
          </a:p>
          <a:p>
            <a:endParaRPr lang="en-US" b="1" dirty="0" smtClean="0"/>
          </a:p>
          <a:p>
            <a:r>
              <a:rPr lang="en-US" dirty="0" smtClean="0"/>
              <a:t>PREFIX </a:t>
            </a:r>
            <a:r>
              <a:rPr lang="en-US" dirty="0" err="1" smtClean="0"/>
              <a:t>uni</a:t>
            </a:r>
            <a:r>
              <a:rPr lang="en-US" dirty="0" smtClean="0"/>
              <a:t>:&lt;http://www.owl-ontologies.com/OntologyUniversityResearchModel.owl#&gt;</a:t>
            </a:r>
          </a:p>
          <a:p>
            <a:r>
              <a:rPr lang="en-US" dirty="0" smtClean="0"/>
              <a:t>SELECT ?x  ?y</a:t>
            </a:r>
          </a:p>
          <a:p>
            <a:r>
              <a:rPr lang="en-US" dirty="0" smtClean="0"/>
              <a:t>WHERE {?x </a:t>
            </a:r>
            <a:r>
              <a:rPr lang="en-US" dirty="0" err="1" smtClean="0"/>
              <a:t>uni:researchAncestor</a:t>
            </a:r>
            <a:r>
              <a:rPr lang="en-US" dirty="0" smtClean="0"/>
              <a:t> ?y. ?x </a:t>
            </a:r>
            <a:r>
              <a:rPr lang="en-US" dirty="0" err="1" smtClean="0"/>
              <a:t>uni:hasName</a:t>
            </a:r>
            <a:r>
              <a:rPr lang="en-US" dirty="0" smtClean="0"/>
              <a:t> \"FullProfessor0_d0_u0\" };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838200"/>
            <a:ext cx="9372600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Query 3: Distinguished advisor</a:t>
            </a:r>
          </a:p>
          <a:p>
            <a:endParaRPr lang="en-US" b="1" dirty="0" smtClean="0"/>
          </a:p>
          <a:p>
            <a:r>
              <a:rPr lang="en-US" dirty="0" smtClean="0"/>
              <a:t>PREFIX </a:t>
            </a:r>
            <a:r>
              <a:rPr lang="en-US" dirty="0" err="1" smtClean="0"/>
              <a:t>uni</a:t>
            </a:r>
            <a:r>
              <a:rPr lang="en-US" dirty="0" smtClean="0"/>
              <a:t>:&lt;http://www.owl-ontologies.com/OntologyUniversityResearchModel.owl#&gt;</a:t>
            </a:r>
          </a:p>
          <a:p>
            <a:r>
              <a:rPr lang="en-US" dirty="0" smtClean="0"/>
              <a:t>SELECT ?x  ?y</a:t>
            </a:r>
          </a:p>
          <a:p>
            <a:r>
              <a:rPr lang="en-US" dirty="0" smtClean="0"/>
              <a:t>WHERE {?x </a:t>
            </a:r>
            <a:r>
              <a:rPr lang="en-US" dirty="0" err="1" smtClean="0"/>
              <a:t>uni:distinguishAdvisor</a:t>
            </a:r>
            <a:r>
              <a:rPr lang="en-US" dirty="0" smtClean="0"/>
              <a:t> ?y. ?y </a:t>
            </a:r>
            <a:r>
              <a:rPr lang="en-US" dirty="0" err="1" smtClean="0"/>
              <a:t>uni:hasTitle</a:t>
            </a:r>
            <a:r>
              <a:rPr lang="en-US" dirty="0" smtClean="0"/>
              <a:t> \"department0u0\" };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Experimental Design - Metrics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time</a:t>
            </a:r>
          </a:p>
          <a:p>
            <a:pPr lvl="1"/>
            <a:r>
              <a:rPr lang="en-US" dirty="0" smtClean="0"/>
              <a:t>This stage includes loading and preprocessing time before any query can be made</a:t>
            </a:r>
          </a:p>
          <a:p>
            <a:r>
              <a:rPr lang="en-US" dirty="0" smtClean="0"/>
              <a:t>Query processing time</a:t>
            </a:r>
          </a:p>
          <a:p>
            <a:pPr lvl="1"/>
            <a:r>
              <a:rPr lang="en-US" dirty="0" smtClean="0"/>
              <a:t>This stage starts with parsing and executing the query and ends when all the results have been saved in the result set.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WIMS 2011, Sogndal, Norway  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40112-9E51-42E2-B637-B7493D143BC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08962" cy="576263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Outline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Introduction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What are we evaluating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What is the approach we are taking?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Background</a:t>
            </a:r>
            <a:r>
              <a:rPr lang="en-US" sz="2200" dirty="0" smtClean="0"/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Existing benchmarks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Ontology systems supporting custom rules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Experimental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Data and custom rules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Metrics and evaluation procedure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Results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Setup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Query processing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Transitive rule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Caching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Conclusions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Experimental Design - Procedure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 with the size the instance data</a:t>
            </a:r>
          </a:p>
          <a:p>
            <a:r>
              <a:rPr lang="en-US" dirty="0" smtClean="0"/>
              <a:t>Scale with respect to the complexity of reasoning</a:t>
            </a:r>
          </a:p>
          <a:p>
            <a:pPr lvl="1"/>
            <a:r>
              <a:rPr lang="en-US" dirty="0" smtClean="0"/>
              <a:t>Transitive chain</a:t>
            </a:r>
          </a:p>
          <a:p>
            <a:r>
              <a:rPr lang="en-US" dirty="0" smtClean="0"/>
              <a:t>Caching effect</a:t>
            </a:r>
          </a:p>
          <a:p>
            <a:r>
              <a:rPr lang="en-US" dirty="0" smtClean="0"/>
              <a:t>Realism of model (ScienceWeb </a:t>
            </a:r>
            <a:r>
              <a:rPr lang="en-US" dirty="0" err="1" smtClean="0"/>
              <a:t>vs</a:t>
            </a:r>
            <a:r>
              <a:rPr lang="en-US" dirty="0" smtClean="0"/>
              <a:t> LUBM)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– Setup time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62D9-9964-4959-88DF-EE68AE03D1A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16279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2286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Setup time of rule set 1 for LUBM dataset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7467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2286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Setup time of rule set 4 for LUBM dataset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391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Setup time of rule set 1 for ScienceWeb dataset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7162799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Setup time of rule set 4 for ScienceWeb dataset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Results – Setup time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systems have no data points because of size of </a:t>
            </a:r>
            <a:r>
              <a:rPr lang="en-US" sz="2400" dirty="0" err="1" smtClean="0"/>
              <a:t>Abox</a:t>
            </a:r>
            <a:r>
              <a:rPr lang="en-US" sz="2400" dirty="0" smtClean="0"/>
              <a:t> (Jena, Pellet, KAON2 load into memory for </a:t>
            </a:r>
            <a:r>
              <a:rPr lang="en-US" sz="2400" dirty="0" err="1" smtClean="0"/>
              <a:t>inferencing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For small(&lt;2 Million) KAON2 best</a:t>
            </a:r>
          </a:p>
          <a:p>
            <a:r>
              <a:rPr lang="en-US" sz="2400" dirty="0" smtClean="0"/>
              <a:t>Oracle and OWLIM scale to 4 million triples with no problem; Oracle scales best</a:t>
            </a:r>
          </a:p>
          <a:p>
            <a:r>
              <a:rPr lang="en-US" sz="2400" dirty="0" smtClean="0"/>
              <a:t>Great variation with different rule sets </a:t>
            </a:r>
          </a:p>
          <a:p>
            <a:pPr lvl="1"/>
            <a:r>
              <a:rPr lang="en-US" sz="2000" dirty="0" smtClean="0"/>
              <a:t>OWLIM not good on rule set 4 for ScienceWeb(more triples in </a:t>
            </a:r>
            <a:r>
              <a:rPr lang="en-US" sz="2000" dirty="0" err="1" smtClean="0"/>
              <a:t>Abox</a:t>
            </a:r>
            <a:r>
              <a:rPr lang="en-US" sz="2000" dirty="0" smtClean="0"/>
              <a:t> than LUBM) as compared to Oracle</a:t>
            </a:r>
          </a:p>
          <a:p>
            <a:pPr lvl="1"/>
            <a:r>
              <a:rPr lang="en-US" sz="2000" dirty="0" smtClean="0"/>
              <a:t>Oracle not good on rule set 2 as it needs to set up “filter” to implement “</a:t>
            </a:r>
            <a:r>
              <a:rPr lang="en-US" sz="2000" dirty="0" err="1" smtClean="0"/>
              <a:t>notEqual</a:t>
            </a:r>
            <a:r>
              <a:rPr lang="en-US" sz="2000" dirty="0" smtClean="0"/>
              <a:t>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– Query Processing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62D9-9964-4959-88DF-EE68AE03D1A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7315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228600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Query processing time of query 1 for ScienceWeb dataset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Results – Query Processing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OWLIM best for all but largest (4 Million) triple set</a:t>
            </a:r>
          </a:p>
          <a:p>
            <a:r>
              <a:rPr lang="en-US" dirty="0" smtClean="0"/>
              <a:t>Oracle best for largest set</a:t>
            </a:r>
          </a:p>
          <a:p>
            <a:r>
              <a:rPr lang="en-US" dirty="0" smtClean="0"/>
              <a:t>Query returned in seconds</a:t>
            </a:r>
          </a:p>
          <a:p>
            <a:r>
              <a:rPr lang="en-US" dirty="0" smtClean="0"/>
              <a:t>Setup time can take hours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WIMS 2011, Sogndal, Norway  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CC7D95-D18C-47FD-8060-A66ADE8D628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08962" cy="576263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Introduction - Problem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Problem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Scalability issues in the context of a question/answer system (called ScienceWeb) in the domain of a knowledge base of science information that has been harvested from the web</a:t>
            </a:r>
          </a:p>
          <a:p>
            <a:pPr lvl="1" eaLnBrk="1" hangingPunct="1">
              <a:lnSpc>
                <a:spcPct val="80000"/>
              </a:lnSpc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ScienceWeb is being built using </a:t>
            </a:r>
            <a:r>
              <a:rPr lang="en-US" sz="2000" dirty="0" err="1" smtClean="0"/>
              <a:t>ontologies</a:t>
            </a:r>
            <a:r>
              <a:rPr lang="en-US" sz="2000" dirty="0" smtClean="0"/>
              <a:t>, reasoning systems and custom based rules for the reasoning system</a:t>
            </a:r>
          </a:p>
          <a:p>
            <a:pPr lvl="1" eaLnBrk="1" hangingPunct="1">
              <a:lnSpc>
                <a:spcPct val="80000"/>
              </a:lnSpc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Approach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Use existing benchmarks extended with</a:t>
            </a:r>
          </a:p>
          <a:p>
            <a:pPr lvl="2">
              <a:defRPr/>
            </a:pPr>
            <a:r>
              <a:rPr lang="en-US" sz="1800" dirty="0" smtClean="0"/>
              <a:t>Custom inference rules </a:t>
            </a:r>
          </a:p>
          <a:p>
            <a:pPr lvl="2">
              <a:defRPr/>
            </a:pPr>
            <a:r>
              <a:rPr lang="en-US" sz="1800" dirty="0" smtClean="0"/>
              <a:t>Generate more realistic data</a:t>
            </a:r>
          </a:p>
          <a:p>
            <a:pPr lvl="2">
              <a:defRPr/>
            </a:pPr>
            <a:r>
              <a:rPr lang="en-US" sz="1800" dirty="0" smtClean="0"/>
              <a:t>In the ScienceWeb environment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Results – Caching Effect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Caching ratio:</a:t>
            </a:r>
          </a:p>
          <a:p>
            <a:pPr lvl="1"/>
            <a:r>
              <a:rPr lang="en-US" dirty="0" smtClean="0"/>
              <a:t>first query processing time /average over next ten identical queries</a:t>
            </a:r>
          </a:p>
          <a:p>
            <a:r>
              <a:rPr lang="en-US" dirty="0" smtClean="0"/>
              <a:t>OWLIM little effect</a:t>
            </a:r>
          </a:p>
          <a:p>
            <a:r>
              <a:rPr lang="en-US" dirty="0" smtClean="0"/>
              <a:t>In other systems effect becomes weaker as the size of dataset grows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0" y="2057400"/>
          <a:ext cx="9246895" cy="2124075"/>
        </p:xfrm>
        <a:graphic>
          <a:graphicData uri="http://schemas.openxmlformats.org/presentationml/2006/ole">
            <p:oleObj spid="_x0000_s55298" name="Document" r:id="rId3" imgW="6550888" imgH="1504492" progId="Word.Document.12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28600"/>
            <a:ext cx="9144000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Caching ratios between processing time of single query and average processing time on ScienceWeb ontology for query 1</a:t>
            </a:r>
          </a:p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Results – Transitive Rule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 group of separate instance files containing different number of individuals that are related via the transitive rule in rule set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9200" y="2286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Setup time for transitive rule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792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2286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Query processing time after inference over transitive rule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Results – Transitive Rule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Pellet only provides the results before time-out when the length of transitive chain is 100</a:t>
            </a:r>
          </a:p>
          <a:p>
            <a:r>
              <a:rPr lang="en-US" sz="2400" dirty="0" smtClean="0"/>
              <a:t>Jena’s performance degrades badly when the length is more than 200 </a:t>
            </a:r>
          </a:p>
          <a:p>
            <a:r>
              <a:rPr lang="en-US" sz="2400" dirty="0" smtClean="0"/>
              <a:t>Only KAON2, OWLIM and Oracle 11g could complete inference and querying on long transitive chains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WIMS 2011, Sogndal, Norway  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91D42-4344-40F5-9CAA-39061C1B0BE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Conclusions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686800" cy="5105400"/>
          </a:xfrm>
        </p:spPr>
        <p:txBody>
          <a:bodyPr/>
          <a:lstStyle/>
          <a:p>
            <a:pPr eaLnBrk="1" hangingPunct="1"/>
            <a:endParaRPr lang="en-GB" sz="2400" dirty="0" smtClean="0"/>
          </a:p>
          <a:p>
            <a:pPr eaLnBrk="1" hangingPunct="1"/>
            <a:r>
              <a:rPr lang="en-US" sz="2400" dirty="0" smtClean="0"/>
              <a:t>When more realistic models (ScienceWeb) than provided by LUBM are used, serious issues arise when the size approaches million of triplets</a:t>
            </a:r>
          </a:p>
          <a:p>
            <a:pPr eaLnBrk="1" hangingPunct="1"/>
            <a:r>
              <a:rPr lang="en-US" sz="2400" dirty="0" smtClean="0"/>
              <a:t>OWLIM and Oracle offer the best scalability for the kinds of datasets anticipated for ScienceWeb</a:t>
            </a:r>
          </a:p>
          <a:p>
            <a:pPr lvl="1" eaLnBrk="1" hangingPunct="1"/>
            <a:r>
              <a:rPr lang="en-US" sz="2000" dirty="0" smtClean="0"/>
              <a:t>heavy front-loading of the </a:t>
            </a:r>
            <a:r>
              <a:rPr lang="en-US" sz="2000" dirty="0" err="1" smtClean="0"/>
              <a:t>inferencing</a:t>
            </a:r>
            <a:r>
              <a:rPr lang="en-US" sz="2000" dirty="0" smtClean="0"/>
              <a:t> costs by pre-computing the entailed relationships at set-up time</a:t>
            </a:r>
          </a:p>
          <a:p>
            <a:pPr lvl="1" eaLnBrk="1" hangingPunct="1"/>
            <a:r>
              <a:rPr lang="en-US" sz="2000" dirty="0" smtClean="0"/>
              <a:t>negative implications for evolving systems</a:t>
            </a:r>
          </a:p>
          <a:p>
            <a:pPr eaLnBrk="1" hangingPunct="1"/>
            <a:r>
              <a:rPr lang="en-US" sz="2400" dirty="0" smtClean="0"/>
              <a:t>Real-time queries over large triplet spaces will have to be limited in their scope</a:t>
            </a:r>
          </a:p>
          <a:p>
            <a:pPr eaLnBrk="1" hangingPunct="1"/>
            <a:r>
              <a:rPr lang="en-US" sz="2400" dirty="0" smtClean="0"/>
              <a:t>How we can specify what can be asked within a real-time system? We do not know yet.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WIMS 2011, Sogndal, Norway  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E0DDFC-E872-4B64-A837-0EBD5BCF4ED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08962" cy="576263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Background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Existing semantic application: question/answer systems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AquaLog</a:t>
            </a:r>
            <a:r>
              <a:rPr lang="en-US" sz="2000" dirty="0" smtClean="0"/>
              <a:t>, </a:t>
            </a:r>
            <a:r>
              <a:rPr lang="en-US" sz="2000" dirty="0" err="1" smtClean="0"/>
              <a:t>QuestIO</a:t>
            </a:r>
            <a:r>
              <a:rPr lang="en-US" sz="2000" dirty="0" smtClean="0"/>
              <a:t>, QUICK  - natural language input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Semantic Web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Resource Description Framework(RDF)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RDF schemas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Web Ontology Language (OWL) for specific knowledge domains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SPARQL query language for RDF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SWRL web rule language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Reasoning systems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Jena   proprietary Jena rules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Pellet and KANON supporting SWRL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ORACLE 11g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OWLIM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762000" y="4419600"/>
            <a:ext cx="7578725" cy="1611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rIns="0"/>
          <a:lstStyle/>
          <a:p>
            <a:pPr marL="342900" indent="-342900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Background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Existing performance studies on OWL based reasoning systems only on native rule sets</a:t>
            </a:r>
          </a:p>
          <a:p>
            <a:r>
              <a:rPr lang="en-US" sz="2400" dirty="0" smtClean="0"/>
              <a:t>Varying complexity of </a:t>
            </a:r>
            <a:r>
              <a:rPr lang="en-US" sz="2400" dirty="0" err="1" smtClean="0"/>
              <a:t>Abox</a:t>
            </a:r>
            <a:r>
              <a:rPr lang="en-US" sz="2400" dirty="0" smtClean="0"/>
              <a:t> and </a:t>
            </a:r>
            <a:r>
              <a:rPr lang="en-US" sz="2400" dirty="0" err="1" smtClean="0"/>
              <a:t>Tbox</a:t>
            </a:r>
            <a:endParaRPr lang="en-US" sz="2400" dirty="0" smtClean="0"/>
          </a:p>
          <a:p>
            <a:pPr lvl="1"/>
            <a:r>
              <a:rPr lang="en-US" sz="2000" dirty="0" err="1" smtClean="0"/>
              <a:t>Tbox</a:t>
            </a:r>
            <a:r>
              <a:rPr lang="en-US" sz="2000" dirty="0" smtClean="0"/>
              <a:t> (contains the axioms defining the classes and relations in an ontology)</a:t>
            </a:r>
          </a:p>
          <a:p>
            <a:pPr lvl="1"/>
            <a:r>
              <a:rPr lang="en-US" sz="2000" dirty="0" err="1" smtClean="0"/>
              <a:t>Abox</a:t>
            </a:r>
            <a:r>
              <a:rPr lang="en-US" sz="2000" dirty="0" smtClean="0"/>
              <a:t> (assertions about the individuals in the domain)</a:t>
            </a:r>
          </a:p>
          <a:p>
            <a:r>
              <a:rPr lang="en-US" sz="2400" dirty="0" smtClean="0"/>
              <a:t>Existing benchmarks to generate </a:t>
            </a:r>
            <a:r>
              <a:rPr lang="en-US" sz="2400" dirty="0" err="1" smtClean="0"/>
              <a:t>ontologies</a:t>
            </a:r>
            <a:endParaRPr lang="en-US" sz="2400" dirty="0" smtClean="0"/>
          </a:p>
          <a:p>
            <a:pPr lvl="1"/>
            <a:r>
              <a:rPr lang="en-US" sz="2000" dirty="0" smtClean="0"/>
              <a:t>Leigh University Benchmark(LUBM)</a:t>
            </a:r>
          </a:p>
          <a:p>
            <a:pPr lvl="1"/>
            <a:r>
              <a:rPr lang="en-US" sz="2000" dirty="0" smtClean="0"/>
              <a:t>University Ontology Benchmark (UOBM) and extension of LUBM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Background – Ontologies with custom rule support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Jena:  in memory and persistent store, SPARQL, forward chain and backward chain</a:t>
            </a:r>
          </a:p>
          <a:p>
            <a:r>
              <a:rPr lang="en-US" sz="2800" dirty="0" smtClean="0"/>
              <a:t>Pellet: open source, descriptive logic, SQRL</a:t>
            </a:r>
          </a:p>
          <a:p>
            <a:r>
              <a:rPr lang="en-US" sz="2800" dirty="0" smtClean="0"/>
              <a:t>KAON2: free, SWRL,F-logic, SPARQL</a:t>
            </a:r>
          </a:p>
          <a:p>
            <a:r>
              <a:rPr lang="en-US" sz="2800" dirty="0" smtClean="0"/>
              <a:t>Oracle 11g: native inference using database, forward chaining, OWL</a:t>
            </a:r>
          </a:p>
          <a:p>
            <a:r>
              <a:rPr lang="en-US" sz="2800" dirty="0" smtClean="0"/>
              <a:t>OWLIM: OWL, rules and axiomatic triples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8EB-D773-4EAC-812B-01D5096CA4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-693738" y="2128838"/>
          <a:ext cx="10390188" cy="3184525"/>
        </p:xfrm>
        <a:graphic>
          <a:graphicData uri="http://schemas.openxmlformats.org/presentationml/2006/ole">
            <p:oleObj spid="_x0000_s37890" name="Document" r:id="rId3" imgW="6550888" imgH="2009594" progId="Word.Document.12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11430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General comparison among ontology reasoning systems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Experimental Design - ontology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 LUBM</a:t>
            </a:r>
          </a:p>
          <a:p>
            <a:r>
              <a:rPr lang="en-US" dirty="0" smtClean="0"/>
              <a:t>ScienceWeb: use own data generator for ontology instance data (</a:t>
            </a:r>
            <a:r>
              <a:rPr lang="en-US" dirty="0" err="1" smtClean="0"/>
              <a:t>UnivGenerator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Classes are more detailed</a:t>
            </a:r>
          </a:p>
          <a:p>
            <a:pPr lvl="1"/>
            <a:r>
              <a:rPr lang="en-US" dirty="0" smtClean="0"/>
              <a:t>Data are more realistic (e.g., faculty with advisors in different universities, co-authors at different universities)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Class tree of research community ontology.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WIMS 2011, Sogndal, Norway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Content Placeholder 7" descr="classtr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0245" y="1600200"/>
            <a:ext cx="6943509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Words>1495</Words>
  <Application>Microsoft Office PowerPoint</Application>
  <PresentationFormat>On-screen Show (4:3)</PresentationFormat>
  <Paragraphs>256</Paragraphs>
  <Slides>36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1_Default Design</vt:lpstr>
      <vt:lpstr>Document</vt:lpstr>
      <vt:lpstr>Slide 1</vt:lpstr>
      <vt:lpstr>Outline</vt:lpstr>
      <vt:lpstr>Introduction - Problem</vt:lpstr>
      <vt:lpstr>Background</vt:lpstr>
      <vt:lpstr>Background</vt:lpstr>
      <vt:lpstr>Background – Ontologies with custom rule support</vt:lpstr>
      <vt:lpstr>Slide 7</vt:lpstr>
      <vt:lpstr>Experimental Design - ontology</vt:lpstr>
      <vt:lpstr>Class tree of research community ontology.</vt:lpstr>
      <vt:lpstr>Slide 10</vt:lpstr>
      <vt:lpstr>Experimental Design – Rule Set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Experimental Design - Metrics</vt:lpstr>
      <vt:lpstr>Experimental Design - Procedure</vt:lpstr>
      <vt:lpstr>Results – Setup time</vt:lpstr>
      <vt:lpstr>Slide 22</vt:lpstr>
      <vt:lpstr>Slide 23</vt:lpstr>
      <vt:lpstr>Slide 24</vt:lpstr>
      <vt:lpstr>Slide 25</vt:lpstr>
      <vt:lpstr>Results – Setup time</vt:lpstr>
      <vt:lpstr>Results – Query Processing</vt:lpstr>
      <vt:lpstr>Slide 28</vt:lpstr>
      <vt:lpstr>Results – Query Processing</vt:lpstr>
      <vt:lpstr>Results – Caching Effect</vt:lpstr>
      <vt:lpstr>Slide 31</vt:lpstr>
      <vt:lpstr>Results – Transitive Rule</vt:lpstr>
      <vt:lpstr>Slide 33</vt:lpstr>
      <vt:lpstr>Slide 34</vt:lpstr>
      <vt:lpstr>Results – Transitive Rule</vt:lpstr>
      <vt:lpstr>Conclusions</vt:lpstr>
    </vt:vector>
  </TitlesOfParts>
  <Company>DTIC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wcarman</dc:creator>
  <cp:lastModifiedBy>maly</cp:lastModifiedBy>
  <cp:revision>96</cp:revision>
  <dcterms:created xsi:type="dcterms:W3CDTF">2006-01-11T18:17:36Z</dcterms:created>
  <dcterms:modified xsi:type="dcterms:W3CDTF">2011-04-16T12:20:41Z</dcterms:modified>
</cp:coreProperties>
</file>